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88" d="100"/>
          <a:sy n="88" d="100"/>
        </p:scale>
        <p:origin x="21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03AC-F5A6-6035-406F-87A972D45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F7320D-2CF7-9D0F-D918-CBDAA90D83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DCCD78-8BF1-4862-7D19-B6F6402D0E61}"/>
              </a:ext>
            </a:extLst>
          </p:cNvPr>
          <p:cNvSpPr>
            <a:spLocks noGrp="1"/>
          </p:cNvSpPr>
          <p:nvPr>
            <p:ph type="dt" sz="half" idx="10"/>
          </p:nvPr>
        </p:nvSpPr>
        <p:spPr/>
        <p:txBody>
          <a:bodyPr/>
          <a:lstStyle/>
          <a:p>
            <a:fld id="{70D273B9-9780-4472-BE9E-D96248F9630A}" type="datetimeFigureOut">
              <a:rPr lang="en-IN" smtClean="0"/>
              <a:t>15-08-2023</a:t>
            </a:fld>
            <a:endParaRPr lang="en-IN"/>
          </a:p>
        </p:txBody>
      </p:sp>
      <p:sp>
        <p:nvSpPr>
          <p:cNvPr id="5" name="Footer Placeholder 4">
            <a:extLst>
              <a:ext uri="{FF2B5EF4-FFF2-40B4-BE49-F238E27FC236}">
                <a16:creationId xmlns:a16="http://schemas.microsoft.com/office/drawing/2014/main" id="{172A0500-EEE7-7FB0-6394-A3904B873A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3718A-A9C0-C40A-AA38-7A0648FE09BE}"/>
              </a:ext>
            </a:extLst>
          </p:cNvPr>
          <p:cNvSpPr>
            <a:spLocks noGrp="1"/>
          </p:cNvSpPr>
          <p:nvPr>
            <p:ph type="sldNum" sz="quarter" idx="12"/>
          </p:nvPr>
        </p:nvSpPr>
        <p:spPr/>
        <p:txBody>
          <a:bodyPr/>
          <a:lstStyle/>
          <a:p>
            <a:fld id="{62000387-FDCD-45F4-9445-B10F0A85911A}" type="slidenum">
              <a:rPr lang="en-IN" smtClean="0"/>
              <a:t>‹#›</a:t>
            </a:fld>
            <a:endParaRPr lang="en-IN"/>
          </a:p>
        </p:txBody>
      </p:sp>
    </p:spTree>
    <p:extLst>
      <p:ext uri="{BB962C8B-B14F-4D97-AF65-F5344CB8AC3E}">
        <p14:creationId xmlns:p14="http://schemas.microsoft.com/office/powerpoint/2010/main" val="49563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1230-7E86-BECD-78AD-6BCDB9D56F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95F04F-458A-42F8-13AD-D476C49F5C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430F0-BDBE-259A-674A-0D62A130558F}"/>
              </a:ext>
            </a:extLst>
          </p:cNvPr>
          <p:cNvSpPr>
            <a:spLocks noGrp="1"/>
          </p:cNvSpPr>
          <p:nvPr>
            <p:ph type="dt" sz="half" idx="10"/>
          </p:nvPr>
        </p:nvSpPr>
        <p:spPr/>
        <p:txBody>
          <a:bodyPr/>
          <a:lstStyle/>
          <a:p>
            <a:fld id="{70D273B9-9780-4472-BE9E-D96248F9630A}" type="datetimeFigureOut">
              <a:rPr lang="en-IN" smtClean="0"/>
              <a:t>15-08-2023</a:t>
            </a:fld>
            <a:endParaRPr lang="en-IN"/>
          </a:p>
        </p:txBody>
      </p:sp>
      <p:sp>
        <p:nvSpPr>
          <p:cNvPr id="5" name="Footer Placeholder 4">
            <a:extLst>
              <a:ext uri="{FF2B5EF4-FFF2-40B4-BE49-F238E27FC236}">
                <a16:creationId xmlns:a16="http://schemas.microsoft.com/office/drawing/2014/main" id="{CDAEC311-D8A6-5789-9877-B7894E237F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FEDED-CF1F-C76D-FF75-FF1310C4B5DD}"/>
              </a:ext>
            </a:extLst>
          </p:cNvPr>
          <p:cNvSpPr>
            <a:spLocks noGrp="1"/>
          </p:cNvSpPr>
          <p:nvPr>
            <p:ph type="sldNum" sz="quarter" idx="12"/>
          </p:nvPr>
        </p:nvSpPr>
        <p:spPr/>
        <p:txBody>
          <a:bodyPr/>
          <a:lstStyle/>
          <a:p>
            <a:fld id="{62000387-FDCD-45F4-9445-B10F0A85911A}" type="slidenum">
              <a:rPr lang="en-IN" smtClean="0"/>
              <a:t>‹#›</a:t>
            </a:fld>
            <a:endParaRPr lang="en-IN"/>
          </a:p>
        </p:txBody>
      </p:sp>
    </p:spTree>
    <p:extLst>
      <p:ext uri="{BB962C8B-B14F-4D97-AF65-F5344CB8AC3E}">
        <p14:creationId xmlns:p14="http://schemas.microsoft.com/office/powerpoint/2010/main" val="2984213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8795E7-EAAC-5718-29EB-BB9B007653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F96ED4-54A3-6B79-D6E0-42B2E101EC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A72365-8856-A818-654D-7C36D419E611}"/>
              </a:ext>
            </a:extLst>
          </p:cNvPr>
          <p:cNvSpPr>
            <a:spLocks noGrp="1"/>
          </p:cNvSpPr>
          <p:nvPr>
            <p:ph type="dt" sz="half" idx="10"/>
          </p:nvPr>
        </p:nvSpPr>
        <p:spPr/>
        <p:txBody>
          <a:bodyPr/>
          <a:lstStyle/>
          <a:p>
            <a:fld id="{70D273B9-9780-4472-BE9E-D96248F9630A}" type="datetimeFigureOut">
              <a:rPr lang="en-IN" smtClean="0"/>
              <a:t>15-08-2023</a:t>
            </a:fld>
            <a:endParaRPr lang="en-IN"/>
          </a:p>
        </p:txBody>
      </p:sp>
      <p:sp>
        <p:nvSpPr>
          <p:cNvPr id="5" name="Footer Placeholder 4">
            <a:extLst>
              <a:ext uri="{FF2B5EF4-FFF2-40B4-BE49-F238E27FC236}">
                <a16:creationId xmlns:a16="http://schemas.microsoft.com/office/drawing/2014/main" id="{A749B713-D7A0-EB1B-C1FC-FC9EA2C355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93B82-B5D7-1A92-7CAE-A775D8E07004}"/>
              </a:ext>
            </a:extLst>
          </p:cNvPr>
          <p:cNvSpPr>
            <a:spLocks noGrp="1"/>
          </p:cNvSpPr>
          <p:nvPr>
            <p:ph type="sldNum" sz="quarter" idx="12"/>
          </p:nvPr>
        </p:nvSpPr>
        <p:spPr/>
        <p:txBody>
          <a:bodyPr/>
          <a:lstStyle/>
          <a:p>
            <a:fld id="{62000387-FDCD-45F4-9445-B10F0A85911A}" type="slidenum">
              <a:rPr lang="en-IN" smtClean="0"/>
              <a:t>‹#›</a:t>
            </a:fld>
            <a:endParaRPr lang="en-IN"/>
          </a:p>
        </p:txBody>
      </p:sp>
    </p:spTree>
    <p:extLst>
      <p:ext uri="{BB962C8B-B14F-4D97-AF65-F5344CB8AC3E}">
        <p14:creationId xmlns:p14="http://schemas.microsoft.com/office/powerpoint/2010/main" val="40784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1F2C-A671-71A6-0B44-F1767CFC62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BF1CF6-6C20-77F5-E55D-AD8EDD2FC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7A3817-69A5-90AD-A3B7-8EC30E0E55D8}"/>
              </a:ext>
            </a:extLst>
          </p:cNvPr>
          <p:cNvSpPr>
            <a:spLocks noGrp="1"/>
          </p:cNvSpPr>
          <p:nvPr>
            <p:ph type="dt" sz="half" idx="10"/>
          </p:nvPr>
        </p:nvSpPr>
        <p:spPr/>
        <p:txBody>
          <a:bodyPr/>
          <a:lstStyle/>
          <a:p>
            <a:fld id="{70D273B9-9780-4472-BE9E-D96248F9630A}" type="datetimeFigureOut">
              <a:rPr lang="en-IN" smtClean="0"/>
              <a:t>15-08-2023</a:t>
            </a:fld>
            <a:endParaRPr lang="en-IN"/>
          </a:p>
        </p:txBody>
      </p:sp>
      <p:sp>
        <p:nvSpPr>
          <p:cNvPr id="5" name="Footer Placeholder 4">
            <a:extLst>
              <a:ext uri="{FF2B5EF4-FFF2-40B4-BE49-F238E27FC236}">
                <a16:creationId xmlns:a16="http://schemas.microsoft.com/office/drawing/2014/main" id="{D9BDB579-7C09-71B0-5F9B-EF9D3585CC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60FB1E-FCDA-6D59-CE05-7B7B8BDC555E}"/>
              </a:ext>
            </a:extLst>
          </p:cNvPr>
          <p:cNvSpPr>
            <a:spLocks noGrp="1"/>
          </p:cNvSpPr>
          <p:nvPr>
            <p:ph type="sldNum" sz="quarter" idx="12"/>
          </p:nvPr>
        </p:nvSpPr>
        <p:spPr/>
        <p:txBody>
          <a:bodyPr/>
          <a:lstStyle/>
          <a:p>
            <a:fld id="{62000387-FDCD-45F4-9445-B10F0A85911A}" type="slidenum">
              <a:rPr lang="en-IN" smtClean="0"/>
              <a:t>‹#›</a:t>
            </a:fld>
            <a:endParaRPr lang="en-IN"/>
          </a:p>
        </p:txBody>
      </p:sp>
    </p:spTree>
    <p:extLst>
      <p:ext uri="{BB962C8B-B14F-4D97-AF65-F5344CB8AC3E}">
        <p14:creationId xmlns:p14="http://schemas.microsoft.com/office/powerpoint/2010/main" val="3506797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7B8F-B0C6-0FB6-FCEC-64719E0978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3EF6F4-46DD-6116-0ABE-6135E8F227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39E0D-D5C9-CEEA-2E48-0B6ADE73E572}"/>
              </a:ext>
            </a:extLst>
          </p:cNvPr>
          <p:cNvSpPr>
            <a:spLocks noGrp="1"/>
          </p:cNvSpPr>
          <p:nvPr>
            <p:ph type="dt" sz="half" idx="10"/>
          </p:nvPr>
        </p:nvSpPr>
        <p:spPr/>
        <p:txBody>
          <a:bodyPr/>
          <a:lstStyle/>
          <a:p>
            <a:fld id="{70D273B9-9780-4472-BE9E-D96248F9630A}" type="datetimeFigureOut">
              <a:rPr lang="en-IN" smtClean="0"/>
              <a:t>15-08-2023</a:t>
            </a:fld>
            <a:endParaRPr lang="en-IN"/>
          </a:p>
        </p:txBody>
      </p:sp>
      <p:sp>
        <p:nvSpPr>
          <p:cNvPr id="5" name="Footer Placeholder 4">
            <a:extLst>
              <a:ext uri="{FF2B5EF4-FFF2-40B4-BE49-F238E27FC236}">
                <a16:creationId xmlns:a16="http://schemas.microsoft.com/office/drawing/2014/main" id="{71C85754-1A98-A98E-011A-6F38CF40A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1C841-E58F-27FA-E5F4-9882E3354834}"/>
              </a:ext>
            </a:extLst>
          </p:cNvPr>
          <p:cNvSpPr>
            <a:spLocks noGrp="1"/>
          </p:cNvSpPr>
          <p:nvPr>
            <p:ph type="sldNum" sz="quarter" idx="12"/>
          </p:nvPr>
        </p:nvSpPr>
        <p:spPr/>
        <p:txBody>
          <a:bodyPr/>
          <a:lstStyle/>
          <a:p>
            <a:fld id="{62000387-FDCD-45F4-9445-B10F0A85911A}" type="slidenum">
              <a:rPr lang="en-IN" smtClean="0"/>
              <a:t>‹#›</a:t>
            </a:fld>
            <a:endParaRPr lang="en-IN"/>
          </a:p>
        </p:txBody>
      </p:sp>
    </p:spTree>
    <p:extLst>
      <p:ext uri="{BB962C8B-B14F-4D97-AF65-F5344CB8AC3E}">
        <p14:creationId xmlns:p14="http://schemas.microsoft.com/office/powerpoint/2010/main" val="915612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85CD-27B7-247F-74A3-8F626C6F46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F79B7D-E473-4B3E-EF68-3465CFCD48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9AD04D8-503D-CA4E-35D7-3A46F5ABB9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EC4FBF-1C50-5052-05C1-82D6F7D5F2FB}"/>
              </a:ext>
            </a:extLst>
          </p:cNvPr>
          <p:cNvSpPr>
            <a:spLocks noGrp="1"/>
          </p:cNvSpPr>
          <p:nvPr>
            <p:ph type="dt" sz="half" idx="10"/>
          </p:nvPr>
        </p:nvSpPr>
        <p:spPr/>
        <p:txBody>
          <a:bodyPr/>
          <a:lstStyle/>
          <a:p>
            <a:fld id="{70D273B9-9780-4472-BE9E-D96248F9630A}" type="datetimeFigureOut">
              <a:rPr lang="en-IN" smtClean="0"/>
              <a:t>15-08-2023</a:t>
            </a:fld>
            <a:endParaRPr lang="en-IN"/>
          </a:p>
        </p:txBody>
      </p:sp>
      <p:sp>
        <p:nvSpPr>
          <p:cNvPr id="6" name="Footer Placeholder 5">
            <a:extLst>
              <a:ext uri="{FF2B5EF4-FFF2-40B4-BE49-F238E27FC236}">
                <a16:creationId xmlns:a16="http://schemas.microsoft.com/office/drawing/2014/main" id="{F52E2C1E-1964-B812-A8A8-286F84EDD8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21D101-7CEF-B6AC-576B-28B4FB3A304F}"/>
              </a:ext>
            </a:extLst>
          </p:cNvPr>
          <p:cNvSpPr>
            <a:spLocks noGrp="1"/>
          </p:cNvSpPr>
          <p:nvPr>
            <p:ph type="sldNum" sz="quarter" idx="12"/>
          </p:nvPr>
        </p:nvSpPr>
        <p:spPr/>
        <p:txBody>
          <a:bodyPr/>
          <a:lstStyle/>
          <a:p>
            <a:fld id="{62000387-FDCD-45F4-9445-B10F0A85911A}" type="slidenum">
              <a:rPr lang="en-IN" smtClean="0"/>
              <a:t>‹#›</a:t>
            </a:fld>
            <a:endParaRPr lang="en-IN"/>
          </a:p>
        </p:txBody>
      </p:sp>
    </p:spTree>
    <p:extLst>
      <p:ext uri="{BB962C8B-B14F-4D97-AF65-F5344CB8AC3E}">
        <p14:creationId xmlns:p14="http://schemas.microsoft.com/office/powerpoint/2010/main" val="22444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ED3D3-F27B-C307-E1D7-70C4877C1B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E298A7-A805-E476-1EBB-62B265EA4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F151A5-4A4E-1370-1B55-4D19A9E26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6C6C3C-EE27-E007-80CE-E53E27DCBC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2059B-8244-D79D-68F7-60CA62DD60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DE80E1-7C92-B4DC-76E9-E645D7DAD4B3}"/>
              </a:ext>
            </a:extLst>
          </p:cNvPr>
          <p:cNvSpPr>
            <a:spLocks noGrp="1"/>
          </p:cNvSpPr>
          <p:nvPr>
            <p:ph type="dt" sz="half" idx="10"/>
          </p:nvPr>
        </p:nvSpPr>
        <p:spPr/>
        <p:txBody>
          <a:bodyPr/>
          <a:lstStyle/>
          <a:p>
            <a:fld id="{70D273B9-9780-4472-BE9E-D96248F9630A}" type="datetimeFigureOut">
              <a:rPr lang="en-IN" smtClean="0"/>
              <a:t>15-08-2023</a:t>
            </a:fld>
            <a:endParaRPr lang="en-IN"/>
          </a:p>
        </p:txBody>
      </p:sp>
      <p:sp>
        <p:nvSpPr>
          <p:cNvPr id="8" name="Footer Placeholder 7">
            <a:extLst>
              <a:ext uri="{FF2B5EF4-FFF2-40B4-BE49-F238E27FC236}">
                <a16:creationId xmlns:a16="http://schemas.microsoft.com/office/drawing/2014/main" id="{68482CB9-C5EA-0250-9BBF-C73B65A159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279B3D-77BC-411F-2F2A-5766EEE588F1}"/>
              </a:ext>
            </a:extLst>
          </p:cNvPr>
          <p:cNvSpPr>
            <a:spLocks noGrp="1"/>
          </p:cNvSpPr>
          <p:nvPr>
            <p:ph type="sldNum" sz="quarter" idx="12"/>
          </p:nvPr>
        </p:nvSpPr>
        <p:spPr/>
        <p:txBody>
          <a:bodyPr/>
          <a:lstStyle/>
          <a:p>
            <a:fld id="{62000387-FDCD-45F4-9445-B10F0A85911A}" type="slidenum">
              <a:rPr lang="en-IN" smtClean="0"/>
              <a:t>‹#›</a:t>
            </a:fld>
            <a:endParaRPr lang="en-IN"/>
          </a:p>
        </p:txBody>
      </p:sp>
    </p:spTree>
    <p:extLst>
      <p:ext uri="{BB962C8B-B14F-4D97-AF65-F5344CB8AC3E}">
        <p14:creationId xmlns:p14="http://schemas.microsoft.com/office/powerpoint/2010/main" val="369346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6568-C544-F15B-EFFB-5493BC082C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670A3B-5F03-BC1A-5052-5D0DC87B7A2E}"/>
              </a:ext>
            </a:extLst>
          </p:cNvPr>
          <p:cNvSpPr>
            <a:spLocks noGrp="1"/>
          </p:cNvSpPr>
          <p:nvPr>
            <p:ph type="dt" sz="half" idx="10"/>
          </p:nvPr>
        </p:nvSpPr>
        <p:spPr/>
        <p:txBody>
          <a:bodyPr/>
          <a:lstStyle/>
          <a:p>
            <a:fld id="{70D273B9-9780-4472-BE9E-D96248F9630A}" type="datetimeFigureOut">
              <a:rPr lang="en-IN" smtClean="0"/>
              <a:t>15-08-2023</a:t>
            </a:fld>
            <a:endParaRPr lang="en-IN"/>
          </a:p>
        </p:txBody>
      </p:sp>
      <p:sp>
        <p:nvSpPr>
          <p:cNvPr id="4" name="Footer Placeholder 3">
            <a:extLst>
              <a:ext uri="{FF2B5EF4-FFF2-40B4-BE49-F238E27FC236}">
                <a16:creationId xmlns:a16="http://schemas.microsoft.com/office/drawing/2014/main" id="{BB100EF2-40E0-C039-0A58-75C96AD70F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591320-0D88-C65F-A51D-FF3C1DD7B226}"/>
              </a:ext>
            </a:extLst>
          </p:cNvPr>
          <p:cNvSpPr>
            <a:spLocks noGrp="1"/>
          </p:cNvSpPr>
          <p:nvPr>
            <p:ph type="sldNum" sz="quarter" idx="12"/>
          </p:nvPr>
        </p:nvSpPr>
        <p:spPr/>
        <p:txBody>
          <a:bodyPr/>
          <a:lstStyle/>
          <a:p>
            <a:fld id="{62000387-FDCD-45F4-9445-B10F0A85911A}" type="slidenum">
              <a:rPr lang="en-IN" smtClean="0"/>
              <a:t>‹#›</a:t>
            </a:fld>
            <a:endParaRPr lang="en-IN"/>
          </a:p>
        </p:txBody>
      </p:sp>
    </p:spTree>
    <p:extLst>
      <p:ext uri="{BB962C8B-B14F-4D97-AF65-F5344CB8AC3E}">
        <p14:creationId xmlns:p14="http://schemas.microsoft.com/office/powerpoint/2010/main" val="68511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07B888-993D-399B-7C3E-09BC2C87B485}"/>
              </a:ext>
            </a:extLst>
          </p:cNvPr>
          <p:cNvSpPr>
            <a:spLocks noGrp="1"/>
          </p:cNvSpPr>
          <p:nvPr>
            <p:ph type="dt" sz="half" idx="10"/>
          </p:nvPr>
        </p:nvSpPr>
        <p:spPr/>
        <p:txBody>
          <a:bodyPr/>
          <a:lstStyle/>
          <a:p>
            <a:fld id="{70D273B9-9780-4472-BE9E-D96248F9630A}" type="datetimeFigureOut">
              <a:rPr lang="en-IN" smtClean="0"/>
              <a:t>15-08-2023</a:t>
            </a:fld>
            <a:endParaRPr lang="en-IN"/>
          </a:p>
        </p:txBody>
      </p:sp>
      <p:sp>
        <p:nvSpPr>
          <p:cNvPr id="3" name="Footer Placeholder 2">
            <a:extLst>
              <a:ext uri="{FF2B5EF4-FFF2-40B4-BE49-F238E27FC236}">
                <a16:creationId xmlns:a16="http://schemas.microsoft.com/office/drawing/2014/main" id="{E8E31C93-4EF8-4F24-CB68-5E6D057837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7111B0-6827-3FEC-D8AE-A99DEA1FF36F}"/>
              </a:ext>
            </a:extLst>
          </p:cNvPr>
          <p:cNvSpPr>
            <a:spLocks noGrp="1"/>
          </p:cNvSpPr>
          <p:nvPr>
            <p:ph type="sldNum" sz="quarter" idx="12"/>
          </p:nvPr>
        </p:nvSpPr>
        <p:spPr/>
        <p:txBody>
          <a:bodyPr/>
          <a:lstStyle/>
          <a:p>
            <a:fld id="{62000387-FDCD-45F4-9445-B10F0A85911A}" type="slidenum">
              <a:rPr lang="en-IN" smtClean="0"/>
              <a:t>‹#›</a:t>
            </a:fld>
            <a:endParaRPr lang="en-IN"/>
          </a:p>
        </p:txBody>
      </p:sp>
    </p:spTree>
    <p:extLst>
      <p:ext uri="{BB962C8B-B14F-4D97-AF65-F5344CB8AC3E}">
        <p14:creationId xmlns:p14="http://schemas.microsoft.com/office/powerpoint/2010/main" val="298878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BC53-692D-2CD3-7C67-D3CAD85A2E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30ECE4-C6E6-B5D8-F5D3-96CFA944FD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B04AE9-CAAA-EBC0-3AFF-A3D4A3D380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11BD6C-D57E-2F26-BDF3-B160A081A462}"/>
              </a:ext>
            </a:extLst>
          </p:cNvPr>
          <p:cNvSpPr>
            <a:spLocks noGrp="1"/>
          </p:cNvSpPr>
          <p:nvPr>
            <p:ph type="dt" sz="half" idx="10"/>
          </p:nvPr>
        </p:nvSpPr>
        <p:spPr/>
        <p:txBody>
          <a:bodyPr/>
          <a:lstStyle/>
          <a:p>
            <a:fld id="{70D273B9-9780-4472-BE9E-D96248F9630A}" type="datetimeFigureOut">
              <a:rPr lang="en-IN" smtClean="0"/>
              <a:t>15-08-2023</a:t>
            </a:fld>
            <a:endParaRPr lang="en-IN"/>
          </a:p>
        </p:txBody>
      </p:sp>
      <p:sp>
        <p:nvSpPr>
          <p:cNvPr id="6" name="Footer Placeholder 5">
            <a:extLst>
              <a:ext uri="{FF2B5EF4-FFF2-40B4-BE49-F238E27FC236}">
                <a16:creationId xmlns:a16="http://schemas.microsoft.com/office/drawing/2014/main" id="{96B8B15E-BD31-5090-C701-7B873290A4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678E7D-9BAD-4AF5-377D-1AC9AEE4652B}"/>
              </a:ext>
            </a:extLst>
          </p:cNvPr>
          <p:cNvSpPr>
            <a:spLocks noGrp="1"/>
          </p:cNvSpPr>
          <p:nvPr>
            <p:ph type="sldNum" sz="quarter" idx="12"/>
          </p:nvPr>
        </p:nvSpPr>
        <p:spPr/>
        <p:txBody>
          <a:bodyPr/>
          <a:lstStyle/>
          <a:p>
            <a:fld id="{62000387-FDCD-45F4-9445-B10F0A85911A}" type="slidenum">
              <a:rPr lang="en-IN" smtClean="0"/>
              <a:t>‹#›</a:t>
            </a:fld>
            <a:endParaRPr lang="en-IN"/>
          </a:p>
        </p:txBody>
      </p:sp>
    </p:spTree>
    <p:extLst>
      <p:ext uri="{BB962C8B-B14F-4D97-AF65-F5344CB8AC3E}">
        <p14:creationId xmlns:p14="http://schemas.microsoft.com/office/powerpoint/2010/main" val="216880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2475F-135A-FFFA-FC52-21CA0A600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9E465C-C6B4-C2B2-21C8-11F8E82A56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4D38F4-6835-BE61-6913-8E7EDB9B2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3ECE11-FE13-46C4-31BF-D1CB13F3E136}"/>
              </a:ext>
            </a:extLst>
          </p:cNvPr>
          <p:cNvSpPr>
            <a:spLocks noGrp="1"/>
          </p:cNvSpPr>
          <p:nvPr>
            <p:ph type="dt" sz="half" idx="10"/>
          </p:nvPr>
        </p:nvSpPr>
        <p:spPr/>
        <p:txBody>
          <a:bodyPr/>
          <a:lstStyle/>
          <a:p>
            <a:fld id="{70D273B9-9780-4472-BE9E-D96248F9630A}" type="datetimeFigureOut">
              <a:rPr lang="en-IN" smtClean="0"/>
              <a:t>15-08-2023</a:t>
            </a:fld>
            <a:endParaRPr lang="en-IN"/>
          </a:p>
        </p:txBody>
      </p:sp>
      <p:sp>
        <p:nvSpPr>
          <p:cNvPr id="6" name="Footer Placeholder 5">
            <a:extLst>
              <a:ext uri="{FF2B5EF4-FFF2-40B4-BE49-F238E27FC236}">
                <a16:creationId xmlns:a16="http://schemas.microsoft.com/office/drawing/2014/main" id="{0E0A3A20-AB88-B3C1-ACD0-BAA86E18E4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A4E890-D2E9-8E7A-FBF1-7422D70E5560}"/>
              </a:ext>
            </a:extLst>
          </p:cNvPr>
          <p:cNvSpPr>
            <a:spLocks noGrp="1"/>
          </p:cNvSpPr>
          <p:nvPr>
            <p:ph type="sldNum" sz="quarter" idx="12"/>
          </p:nvPr>
        </p:nvSpPr>
        <p:spPr/>
        <p:txBody>
          <a:bodyPr/>
          <a:lstStyle/>
          <a:p>
            <a:fld id="{62000387-FDCD-45F4-9445-B10F0A85911A}" type="slidenum">
              <a:rPr lang="en-IN" smtClean="0"/>
              <a:t>‹#›</a:t>
            </a:fld>
            <a:endParaRPr lang="en-IN"/>
          </a:p>
        </p:txBody>
      </p:sp>
    </p:spTree>
    <p:extLst>
      <p:ext uri="{BB962C8B-B14F-4D97-AF65-F5344CB8AC3E}">
        <p14:creationId xmlns:p14="http://schemas.microsoft.com/office/powerpoint/2010/main" val="238154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5C098F-538C-FFF2-28AF-A70CE01D1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FF885C-4557-037C-6A02-BFB6D6320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F3A80A-7C53-B081-2663-C9F831F975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D273B9-9780-4472-BE9E-D96248F9630A}" type="datetimeFigureOut">
              <a:rPr lang="en-IN" smtClean="0"/>
              <a:t>15-08-2023</a:t>
            </a:fld>
            <a:endParaRPr lang="en-IN"/>
          </a:p>
        </p:txBody>
      </p:sp>
      <p:sp>
        <p:nvSpPr>
          <p:cNvPr id="5" name="Footer Placeholder 4">
            <a:extLst>
              <a:ext uri="{FF2B5EF4-FFF2-40B4-BE49-F238E27FC236}">
                <a16:creationId xmlns:a16="http://schemas.microsoft.com/office/drawing/2014/main" id="{581B3422-27AD-DADA-30D7-06A027A1E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06EED33-F9B3-05ED-7A77-2E23F8970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00387-FDCD-45F4-9445-B10F0A85911A}" type="slidenum">
              <a:rPr lang="en-IN" smtClean="0"/>
              <a:t>‹#›</a:t>
            </a:fld>
            <a:endParaRPr lang="en-IN"/>
          </a:p>
        </p:txBody>
      </p:sp>
    </p:spTree>
    <p:extLst>
      <p:ext uri="{BB962C8B-B14F-4D97-AF65-F5344CB8AC3E}">
        <p14:creationId xmlns:p14="http://schemas.microsoft.com/office/powerpoint/2010/main" val="955672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0DDA1-6DBB-F377-4C8B-F35E6B6E3BAF}"/>
              </a:ext>
            </a:extLst>
          </p:cNvPr>
          <p:cNvSpPr txBox="1"/>
          <p:nvPr/>
        </p:nvSpPr>
        <p:spPr>
          <a:xfrm>
            <a:off x="1953985" y="1943100"/>
            <a:ext cx="7462158" cy="2185214"/>
          </a:xfrm>
          <a:prstGeom prst="rect">
            <a:avLst/>
          </a:prstGeom>
          <a:noFill/>
        </p:spPr>
        <p:txBody>
          <a:bodyPr wrap="square" rtlCol="0">
            <a:spAutoFit/>
          </a:bodyPr>
          <a:lstStyle/>
          <a:p>
            <a:pPr algn="ctr"/>
            <a:r>
              <a:rPr lang="en-US" sz="3200" b="1" dirty="0"/>
              <a:t>Leveraging Deep Learning Techniques for Ship Detection in Satellite Imagery</a:t>
            </a:r>
            <a:endParaRPr lang="en-IN" b="1" dirty="0"/>
          </a:p>
          <a:p>
            <a:pPr algn="ctr"/>
            <a:endParaRPr lang="en-IN" b="1" dirty="0"/>
          </a:p>
          <a:p>
            <a:pPr algn="ctr"/>
            <a:r>
              <a:rPr lang="en-IN" b="1" dirty="0"/>
              <a:t>Group – 8</a:t>
            </a:r>
          </a:p>
          <a:p>
            <a:pPr algn="ctr"/>
            <a:r>
              <a:rPr lang="en-IN" b="1" dirty="0"/>
              <a:t>Team Members – Akshay </a:t>
            </a:r>
            <a:r>
              <a:rPr lang="en-IN" b="1" dirty="0" err="1"/>
              <a:t>Shaju</a:t>
            </a:r>
            <a:r>
              <a:rPr lang="en-IN" b="1" dirty="0"/>
              <a:t> (22152563), Caroline Vincent (22153926), Karthika Nair (22105522)</a:t>
            </a:r>
          </a:p>
        </p:txBody>
      </p:sp>
    </p:spTree>
    <p:extLst>
      <p:ext uri="{BB962C8B-B14F-4D97-AF65-F5344CB8AC3E}">
        <p14:creationId xmlns:p14="http://schemas.microsoft.com/office/powerpoint/2010/main" val="98532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0DDA1-6DBB-F377-4C8B-F35E6B6E3BAF}"/>
              </a:ext>
            </a:extLst>
          </p:cNvPr>
          <p:cNvSpPr txBox="1"/>
          <p:nvPr/>
        </p:nvSpPr>
        <p:spPr>
          <a:xfrm>
            <a:off x="1012372" y="609600"/>
            <a:ext cx="10238014" cy="5663089"/>
          </a:xfrm>
          <a:prstGeom prst="rect">
            <a:avLst/>
          </a:prstGeom>
          <a:noFill/>
        </p:spPr>
        <p:txBody>
          <a:bodyPr wrap="square" rtlCol="0">
            <a:spAutoFit/>
          </a:bodyPr>
          <a:lstStyle/>
          <a:p>
            <a:r>
              <a:rPr lang="en-IN" sz="2000" b="1" dirty="0"/>
              <a:t>Abstract</a:t>
            </a:r>
            <a:r>
              <a:rPr lang="en-IN" dirty="0"/>
              <a:t> </a:t>
            </a:r>
          </a:p>
          <a:p>
            <a:endParaRPr lang="en-IN" dirty="0"/>
          </a:p>
          <a:p>
            <a:endParaRPr lang="en-IN" dirty="0"/>
          </a:p>
          <a:p>
            <a:pPr marL="285750" indent="-285750">
              <a:buFont typeface="Arial" panose="020B0604020202020204" pitchFamily="34" charset="0"/>
              <a:buChar char="•"/>
            </a:pPr>
            <a:r>
              <a:rPr lang="en-US" sz="1800" dirty="0">
                <a:effectLst/>
                <a:ea typeface="Calibri" panose="020F0502020204030204" pitchFamily="34" charset="0"/>
              </a:rPr>
              <a:t>In this rapidly advancing modern world and its technologies, Satellite imagery is one of the finest innovations that is playing a crucial role in numerous diverse industries, whether it be marketing, geo locating, banking or </a:t>
            </a:r>
            <a:r>
              <a:rPr lang="en-US" sz="1800" dirty="0" err="1">
                <a:effectLst/>
                <a:ea typeface="Calibri" panose="020F0502020204030204" pitchFamily="34" charset="0"/>
              </a:rPr>
              <a:t>defence</a:t>
            </a:r>
            <a:r>
              <a:rPr lang="en-US" sz="1800" dirty="0">
                <a:effectLst/>
                <a:ea typeface="Calibri" panose="020F0502020204030204" pitchFamily="34" charset="0"/>
              </a:rPr>
              <a:t>. Thus, it is understandable that satellite imagery does play a huge responsibility in making the world a better place to live in. </a:t>
            </a:r>
          </a:p>
          <a:p>
            <a:pPr marL="285750" indent="-285750">
              <a:buFont typeface="Arial" panose="020B0604020202020204" pitchFamily="34" charset="0"/>
              <a:buChar char="•"/>
            </a:pPr>
            <a:r>
              <a:rPr lang="en-US" sz="1800" dirty="0">
                <a:effectLst/>
                <a:ea typeface="Calibri" panose="020F0502020204030204" pitchFamily="34" charset="0"/>
              </a:rPr>
              <a:t>Here, as satellite imagery is contributing to the daily routinary functions of the society, there is a noticeable increase in the use of this techniques, it has become very hard to manually </a:t>
            </a:r>
            <a:r>
              <a:rPr lang="en-US" sz="1800" dirty="0" err="1">
                <a:effectLst/>
                <a:ea typeface="Calibri" panose="020F0502020204030204" pitchFamily="34" charset="0"/>
              </a:rPr>
              <a:t>analyse</a:t>
            </a:r>
            <a:r>
              <a:rPr lang="en-US" sz="1800" dirty="0">
                <a:effectLst/>
                <a:ea typeface="Calibri" panose="020F0502020204030204" pitchFamily="34" charset="0"/>
              </a:rPr>
              <a:t> all the high-resolution images that are being captured. </a:t>
            </a:r>
          </a:p>
          <a:p>
            <a:pPr marL="285750" indent="-285750">
              <a:buFont typeface="Arial" panose="020B0604020202020204" pitchFamily="34" charset="0"/>
              <a:buChar char="•"/>
            </a:pPr>
            <a:r>
              <a:rPr lang="en-US" sz="1800" dirty="0">
                <a:effectLst/>
                <a:ea typeface="Calibri" panose="020F0502020204030204" pitchFamily="34" charset="0"/>
              </a:rPr>
              <a:t>It is already high time to recognize the need of automating this technology. So, our project emphasizes on using deep learning techniques, CNN model to be precise and use it for the challenging task of ship detection from satellite images. </a:t>
            </a:r>
          </a:p>
          <a:p>
            <a:pPr marL="285750" indent="-285750">
              <a:buFont typeface="Arial" panose="020B0604020202020204" pitchFamily="34" charset="0"/>
              <a:buChar char="•"/>
            </a:pPr>
            <a:r>
              <a:rPr lang="en-US" sz="1800" dirty="0">
                <a:effectLst/>
                <a:ea typeface="Calibri" panose="020F0502020204030204" pitchFamily="34" charset="0"/>
              </a:rPr>
              <a:t>We will be using “Ships in satellite imagery” dataset from Kaggle for this study, which will help and provide us with imagery data of ships from satellite images. </a:t>
            </a:r>
          </a:p>
          <a:p>
            <a:pPr marL="285750" indent="-285750">
              <a:buFont typeface="Arial" panose="020B0604020202020204" pitchFamily="34" charset="0"/>
              <a:buChar char="•"/>
            </a:pPr>
            <a:r>
              <a:rPr lang="en-US" sz="1800" dirty="0">
                <a:effectLst/>
                <a:ea typeface="Calibri" panose="020F0502020204030204" pitchFamily="34" charset="0"/>
              </a:rPr>
              <a:t>Through this project, our aim is to contribute to a system which can improve maritime security and its related search and rescue operations, environmental surveillance and most importantly, improving shipping route system by developing an effective system to detect the ships.</a:t>
            </a:r>
            <a:br>
              <a:rPr lang="en-IN" sz="1800" b="1" dirty="0">
                <a:effectLst/>
                <a:latin typeface="Times New Roman" panose="02020603050405020304" pitchFamily="18" charset="0"/>
                <a:ea typeface="Calibri" panose="020F0502020204030204" pitchFamily="34" charset="0"/>
              </a:rPr>
            </a:br>
            <a:br>
              <a:rPr lang="en-IN" sz="1800" b="1" dirty="0">
                <a:effectLst/>
                <a:latin typeface="Times New Roman" panose="02020603050405020304" pitchFamily="18" charset="0"/>
                <a:ea typeface="Calibri" panose="020F0502020204030204" pitchFamily="34" charset="0"/>
              </a:rPr>
            </a:br>
            <a:endParaRPr lang="en-IN" dirty="0"/>
          </a:p>
        </p:txBody>
      </p:sp>
    </p:spTree>
    <p:extLst>
      <p:ext uri="{BB962C8B-B14F-4D97-AF65-F5344CB8AC3E}">
        <p14:creationId xmlns:p14="http://schemas.microsoft.com/office/powerpoint/2010/main" val="4216620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0DDA1-6DBB-F377-4C8B-F35E6B6E3BAF}"/>
              </a:ext>
            </a:extLst>
          </p:cNvPr>
          <p:cNvSpPr txBox="1"/>
          <p:nvPr/>
        </p:nvSpPr>
        <p:spPr>
          <a:xfrm>
            <a:off x="963386" y="615043"/>
            <a:ext cx="10379528" cy="6217087"/>
          </a:xfrm>
          <a:prstGeom prst="rect">
            <a:avLst/>
          </a:prstGeom>
          <a:noFill/>
        </p:spPr>
        <p:txBody>
          <a:bodyPr wrap="square" rtlCol="0">
            <a:spAutoFit/>
          </a:bodyPr>
          <a:lstStyle/>
          <a:p>
            <a:r>
              <a:rPr lang="en-IN" sz="2000" b="1" dirty="0"/>
              <a:t>Introduction</a:t>
            </a:r>
            <a:endParaRPr lang="en-IN" b="1" dirty="0"/>
          </a:p>
          <a:p>
            <a:endParaRPr lang="en-IN" dirty="0"/>
          </a:p>
          <a:p>
            <a:pPr marL="285750" indent="-285750">
              <a:buFont typeface="Arial" panose="020B0604020202020204" pitchFamily="34" charset="0"/>
              <a:buChar char="•"/>
            </a:pPr>
            <a:r>
              <a:rPr lang="en-US" dirty="0"/>
              <a:t>In this dynamic and innovative world, each and every technology seems to rapidly evolve as the time is progressing. One of the finest technologies that humans discovered was satellite imagery which is used by diverse industries around the world and has become one of the prominent factors for the world to function smooth and effective. The satellite imagery system captures high resolution images of the different things that happens on the earth’s surface.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But as the time evolved, the number of industries that are using satellite imagery function has also increased in big numbers.  Because of this factor, capture of these vast amounts of data has become a very big burden for humans to </a:t>
            </a:r>
            <a:r>
              <a:rPr lang="en-US" dirty="0" err="1"/>
              <a:t>analyse</a:t>
            </a:r>
            <a:r>
              <a:rPr lang="en-US" dirty="0"/>
              <a:t> manually.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sz="1800" b="1" i="1" dirty="0">
                <a:effectLst/>
                <a:ea typeface="Calibri" panose="020F0502020204030204" pitchFamily="34" charset="0"/>
              </a:rPr>
              <a:t>Research question</a:t>
            </a:r>
            <a:r>
              <a:rPr lang="en-IN" sz="1800" dirty="0">
                <a:effectLst/>
                <a:ea typeface="Calibri" panose="020F0502020204030204" pitchFamily="34" charset="0"/>
              </a:rPr>
              <a:t> </a:t>
            </a:r>
            <a:r>
              <a:rPr lang="en-US" sz="1800" dirty="0">
                <a:effectLst/>
                <a:ea typeface="Calibri" panose="020F0502020204030204" pitchFamily="34" charset="0"/>
              </a:rPr>
              <a:t>– </a:t>
            </a:r>
            <a:r>
              <a:rPr lang="en-IN" sz="1800" i="1" dirty="0">
                <a:effectLst/>
                <a:ea typeface="Calibri" panose="020F0502020204030204" pitchFamily="34" charset="0"/>
              </a:rPr>
              <a:t>"How can the utilization of deep learning techniques improve the efficiency and accuracy of ship detection in high-resolution satellite imagery.”</a:t>
            </a:r>
          </a:p>
          <a:p>
            <a:endParaRPr lang="en-IN" sz="1800" i="1" dirty="0">
              <a:effectLst/>
              <a:ea typeface="Calibri" panose="020F0502020204030204" pitchFamily="34" charset="0"/>
            </a:endParaRPr>
          </a:p>
          <a:p>
            <a:pPr marL="285750" indent="-285750">
              <a:buFont typeface="Arial" panose="020B0604020202020204" pitchFamily="34" charset="0"/>
              <a:buChar char="•"/>
            </a:pPr>
            <a:r>
              <a:rPr lang="en-US" b="1" i="1" dirty="0"/>
              <a:t>Motivation</a:t>
            </a:r>
            <a:r>
              <a:rPr lang="en-US" dirty="0"/>
              <a:t> – Our motivation and goal for the project is to explore the efficiency of deep learning techniques to build an effective system that can automate the challenging task of detecting ship images from satellite imagery. </a:t>
            </a:r>
          </a:p>
          <a:p>
            <a:pPr marL="285750" indent="-285750">
              <a:buFont typeface="Arial" panose="020B0604020202020204" pitchFamily="34" charset="0"/>
              <a:buChar char="•"/>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25348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0DDA1-6DBB-F377-4C8B-F35E6B6E3BAF}"/>
              </a:ext>
            </a:extLst>
          </p:cNvPr>
          <p:cNvSpPr txBox="1"/>
          <p:nvPr/>
        </p:nvSpPr>
        <p:spPr>
          <a:xfrm>
            <a:off x="1072243" y="598713"/>
            <a:ext cx="9432472" cy="4693593"/>
          </a:xfrm>
          <a:prstGeom prst="rect">
            <a:avLst/>
          </a:prstGeom>
          <a:noFill/>
        </p:spPr>
        <p:txBody>
          <a:bodyPr wrap="square" rtlCol="0">
            <a:spAutoFit/>
          </a:bodyPr>
          <a:lstStyle/>
          <a:p>
            <a:r>
              <a:rPr lang="en-IN" sz="2000" b="1" dirty="0"/>
              <a:t>Methodology</a:t>
            </a:r>
            <a:endParaRPr lang="en-IN" b="1" dirty="0"/>
          </a:p>
          <a:p>
            <a:endParaRPr lang="en-IN" dirty="0"/>
          </a:p>
          <a:p>
            <a:endParaRPr lang="en-IN" dirty="0"/>
          </a:p>
          <a:p>
            <a:endParaRPr lang="en-IN" dirty="0"/>
          </a:p>
          <a:p>
            <a:pPr marL="342900" indent="-342900">
              <a:lnSpc>
                <a:spcPct val="150000"/>
              </a:lnSpc>
              <a:buFont typeface="+mj-lt"/>
              <a:buAutoNum type="arabicPeriod"/>
            </a:pPr>
            <a:r>
              <a:rPr lang="en-US" dirty="0"/>
              <a:t>Data Collection</a:t>
            </a:r>
            <a:endParaRPr lang="en-IN" dirty="0"/>
          </a:p>
          <a:p>
            <a:pPr marL="342900" indent="-342900">
              <a:lnSpc>
                <a:spcPct val="150000"/>
              </a:lnSpc>
              <a:buAutoNum type="arabicPeriod" startAt="2"/>
            </a:pPr>
            <a:r>
              <a:rPr lang="en-IN" sz="1800" dirty="0">
                <a:effectLst/>
                <a:ea typeface="Calibri" panose="020F0502020204030204" pitchFamily="34" charset="0"/>
              </a:rPr>
              <a:t>Exploratory Data Analysis</a:t>
            </a:r>
          </a:p>
          <a:p>
            <a:pPr marL="342900" indent="-342900">
              <a:lnSpc>
                <a:spcPct val="150000"/>
              </a:lnSpc>
              <a:buAutoNum type="arabicPeriod" startAt="2"/>
            </a:pPr>
            <a:r>
              <a:rPr lang="en-IN" dirty="0"/>
              <a:t>Data Preprocessing</a:t>
            </a:r>
          </a:p>
          <a:p>
            <a:pPr marL="342900" indent="-342900">
              <a:lnSpc>
                <a:spcPct val="150000"/>
              </a:lnSpc>
              <a:buAutoNum type="arabicPeriod" startAt="2"/>
            </a:pPr>
            <a:r>
              <a:rPr lang="en-IN" dirty="0"/>
              <a:t>Splitting of Data</a:t>
            </a:r>
          </a:p>
          <a:p>
            <a:pPr marL="342900" indent="-342900">
              <a:lnSpc>
                <a:spcPct val="150000"/>
              </a:lnSpc>
              <a:buAutoNum type="arabicPeriod" startAt="2"/>
            </a:pPr>
            <a:r>
              <a:rPr lang="en-IN" dirty="0"/>
              <a:t>Model Building </a:t>
            </a:r>
          </a:p>
          <a:p>
            <a:pPr marL="342900" indent="-342900">
              <a:lnSpc>
                <a:spcPct val="150000"/>
              </a:lnSpc>
              <a:buAutoNum type="arabicPeriod" startAt="2"/>
            </a:pPr>
            <a:r>
              <a:rPr lang="en-IN" dirty="0"/>
              <a:t>Confusion Matrix Analysis</a:t>
            </a:r>
          </a:p>
          <a:p>
            <a:pPr marL="342900" indent="-342900">
              <a:lnSpc>
                <a:spcPct val="150000"/>
              </a:lnSpc>
              <a:buAutoNum type="arabicPeriod" startAt="2"/>
            </a:pPr>
            <a:r>
              <a:rPr lang="en-IN" dirty="0"/>
              <a:t>Model Evaluation</a:t>
            </a:r>
          </a:p>
          <a:p>
            <a:endParaRPr lang="en-IN" dirty="0"/>
          </a:p>
          <a:p>
            <a:endParaRPr lang="en-IN" dirty="0"/>
          </a:p>
        </p:txBody>
      </p:sp>
    </p:spTree>
    <p:extLst>
      <p:ext uri="{BB962C8B-B14F-4D97-AF65-F5344CB8AC3E}">
        <p14:creationId xmlns:p14="http://schemas.microsoft.com/office/powerpoint/2010/main" val="362949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0DDA1-6DBB-F377-4C8B-F35E6B6E3BAF}"/>
              </a:ext>
            </a:extLst>
          </p:cNvPr>
          <p:cNvSpPr txBox="1"/>
          <p:nvPr/>
        </p:nvSpPr>
        <p:spPr>
          <a:xfrm>
            <a:off x="664369" y="171796"/>
            <a:ext cx="6075450" cy="1938992"/>
          </a:xfrm>
          <a:prstGeom prst="rect">
            <a:avLst/>
          </a:prstGeom>
          <a:noFill/>
        </p:spPr>
        <p:txBody>
          <a:bodyPr wrap="square" rtlCol="0">
            <a:spAutoFit/>
          </a:bodyPr>
          <a:lstStyle/>
          <a:p>
            <a:r>
              <a:rPr lang="en-IN" sz="2000" b="1" dirty="0"/>
              <a:t>Data Visualisation and Results</a:t>
            </a:r>
          </a:p>
          <a:p>
            <a:endParaRPr lang="en-IN" sz="2000" b="1" dirty="0"/>
          </a:p>
          <a:p>
            <a:endParaRPr lang="en-IN" sz="2000" b="1" dirty="0"/>
          </a:p>
          <a:p>
            <a:endParaRPr lang="en-IN" sz="2000" b="1" dirty="0"/>
          </a:p>
          <a:p>
            <a:endParaRPr lang="en-IN" sz="2000" b="1" dirty="0"/>
          </a:p>
          <a:p>
            <a:endParaRPr lang="en-IN" sz="2000" b="1" dirty="0"/>
          </a:p>
        </p:txBody>
      </p:sp>
      <p:sp>
        <p:nvSpPr>
          <p:cNvPr id="3" name="Rectangle 2">
            <a:extLst>
              <a:ext uri="{FF2B5EF4-FFF2-40B4-BE49-F238E27FC236}">
                <a16:creationId xmlns:a16="http://schemas.microsoft.com/office/drawing/2014/main" id="{270EC3BD-CFCF-F87B-3F32-0F002F38AB5C}"/>
              </a:ext>
            </a:extLst>
          </p:cNvPr>
          <p:cNvSpPr>
            <a:spLocks noChangeArrowheads="1"/>
          </p:cNvSpPr>
          <p:nvPr/>
        </p:nvSpPr>
        <p:spPr bwMode="auto">
          <a:xfrm>
            <a:off x="509848" y="798022"/>
            <a:ext cx="12216346" cy="515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EBCE0507-714D-2D00-6443-22AE3B141B21}"/>
              </a:ext>
            </a:extLst>
          </p:cNvPr>
          <p:cNvSpPr>
            <a:spLocks noChangeArrowheads="1"/>
          </p:cNvSpPr>
          <p:nvPr/>
        </p:nvSpPr>
        <p:spPr bwMode="auto">
          <a:xfrm>
            <a:off x="-350223" y="580308"/>
            <a:ext cx="12216346" cy="515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043" name="Picture 19" descr="A blurry image of a plane&#10;&#10;Description automatically generated">
            <a:extLst>
              <a:ext uri="{FF2B5EF4-FFF2-40B4-BE49-F238E27FC236}">
                <a16:creationId xmlns:a16="http://schemas.microsoft.com/office/drawing/2014/main" id="{50F52F16-0347-8D60-5B41-57AD48504A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318" y="759246"/>
            <a:ext cx="2332662" cy="256183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A close up of a dog's face&#10;&#10;Description automatically generated">
            <a:extLst>
              <a:ext uri="{FF2B5EF4-FFF2-40B4-BE49-F238E27FC236}">
                <a16:creationId xmlns:a16="http://schemas.microsoft.com/office/drawing/2014/main" id="{1A9E389E-4F3A-7125-1FB7-56EF2A6C8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7813" y="730161"/>
            <a:ext cx="2201705" cy="2561833"/>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A blurry image of a ship&#10;&#10;Description automatically generated">
            <a:extLst>
              <a:ext uri="{FF2B5EF4-FFF2-40B4-BE49-F238E27FC236}">
                <a16:creationId xmlns:a16="http://schemas.microsoft.com/office/drawing/2014/main" id="{7E0A296D-AB32-E9EB-B2C4-EE7140249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600" y="678876"/>
            <a:ext cx="2160781" cy="273371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 descr="A close-up of a white object&#10;&#10;Description automatically generated">
            <a:extLst>
              <a:ext uri="{FF2B5EF4-FFF2-40B4-BE49-F238E27FC236}">
                <a16:creationId xmlns:a16="http://schemas.microsoft.com/office/drawing/2014/main" id="{71BB275B-0A0F-48D4-DA05-F3B1D6AF55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42116" y="640904"/>
            <a:ext cx="2283553" cy="271734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41DD8415-A911-52F9-BDAA-7B13D1397772}"/>
              </a:ext>
            </a:extLst>
          </p:cNvPr>
          <p:cNvSpPr>
            <a:spLocks noChangeArrowheads="1"/>
          </p:cNvSpPr>
          <p:nvPr/>
        </p:nvSpPr>
        <p:spPr bwMode="auto">
          <a:xfrm>
            <a:off x="0" y="1828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Rectangle 21">
            <a:extLst>
              <a:ext uri="{FF2B5EF4-FFF2-40B4-BE49-F238E27FC236}">
                <a16:creationId xmlns:a16="http://schemas.microsoft.com/office/drawing/2014/main" id="{D033FA9D-2BEE-7BDA-759D-21A59DD9B64F}"/>
              </a:ext>
            </a:extLst>
          </p:cNvPr>
          <p:cNvSpPr>
            <a:spLocks noChangeArrowheads="1"/>
          </p:cNvSpPr>
          <p:nvPr/>
        </p:nvSpPr>
        <p:spPr bwMode="auto">
          <a:xfrm>
            <a:off x="0" y="362140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3" name="Rectangle 22">
            <a:extLst>
              <a:ext uri="{FF2B5EF4-FFF2-40B4-BE49-F238E27FC236}">
                <a16:creationId xmlns:a16="http://schemas.microsoft.com/office/drawing/2014/main" id="{FF0F4483-7506-A18E-201A-08A72B81A87D}"/>
              </a:ext>
            </a:extLst>
          </p:cNvPr>
          <p:cNvSpPr>
            <a:spLocks noChangeArrowheads="1"/>
          </p:cNvSpPr>
          <p:nvPr/>
        </p:nvSpPr>
        <p:spPr bwMode="auto">
          <a:xfrm>
            <a:off x="0" y="566928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22A66111-FD5E-730E-494A-D4CB97C783ED}"/>
              </a:ext>
            </a:extLst>
          </p:cNvPr>
          <p:cNvSpPr>
            <a:spLocks noChangeArrowheads="1"/>
          </p:cNvSpPr>
          <p:nvPr/>
        </p:nvSpPr>
        <p:spPr bwMode="auto">
          <a:xfrm>
            <a:off x="0" y="72504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51" name="Picture 27" descr="A close-up of a blurry image&#10;&#10;Description automatically generated">
            <a:extLst>
              <a:ext uri="{FF2B5EF4-FFF2-40B4-BE49-F238E27FC236}">
                <a16:creationId xmlns:a16="http://schemas.microsoft.com/office/drawing/2014/main" id="{6D282896-D2D7-BBB5-0B54-909B344636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694" y="3419444"/>
            <a:ext cx="2280760" cy="268324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A graph with numbers and a number of objects&#10;&#10;Description automatically generated with medium confidence">
            <a:extLst>
              <a:ext uri="{FF2B5EF4-FFF2-40B4-BE49-F238E27FC236}">
                <a16:creationId xmlns:a16="http://schemas.microsoft.com/office/drawing/2014/main" id="{EF39C240-E583-3615-A6C9-7E3EC55DCA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78665" y="3430578"/>
            <a:ext cx="1986451" cy="2680132"/>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A blurry image of a bar&#10;&#10;Description automatically generated">
            <a:extLst>
              <a:ext uri="{FF2B5EF4-FFF2-40B4-BE49-F238E27FC236}">
                <a16:creationId xmlns:a16="http://schemas.microsoft.com/office/drawing/2014/main" id="{B114F2B0-34CF-4768-D343-C0DD86CCF9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8327" y="3450284"/>
            <a:ext cx="2159871" cy="2640719"/>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1" descr="A close-up of a blue square&#10;&#10;Description automatically generated">
            <a:extLst>
              <a:ext uri="{FF2B5EF4-FFF2-40B4-BE49-F238E27FC236}">
                <a16:creationId xmlns:a16="http://schemas.microsoft.com/office/drawing/2014/main" id="{52FDF29A-85F8-95B2-6355-ABA6F3BC51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8146" y="10154525"/>
            <a:ext cx="1276350" cy="160496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9">
            <a:extLst>
              <a:ext uri="{FF2B5EF4-FFF2-40B4-BE49-F238E27FC236}">
                <a16:creationId xmlns:a16="http://schemas.microsoft.com/office/drawing/2014/main" id="{7C9FAAC0-DA24-2883-6D35-6E7F737A0AED}"/>
              </a:ext>
            </a:extLst>
          </p:cNvPr>
          <p:cNvSpPr>
            <a:spLocks noChangeArrowheads="1"/>
          </p:cNvSpPr>
          <p:nvPr/>
        </p:nvSpPr>
        <p:spPr bwMode="auto">
          <a:xfrm>
            <a:off x="748146" y="32822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6" name="Rectangle 30">
            <a:extLst>
              <a:ext uri="{FF2B5EF4-FFF2-40B4-BE49-F238E27FC236}">
                <a16:creationId xmlns:a16="http://schemas.microsoft.com/office/drawing/2014/main" id="{5FDF5004-2233-6576-BA6D-D52B1A98C7B0}"/>
              </a:ext>
            </a:extLst>
          </p:cNvPr>
          <p:cNvSpPr>
            <a:spLocks noChangeArrowheads="1"/>
          </p:cNvSpPr>
          <p:nvPr/>
        </p:nvSpPr>
        <p:spPr bwMode="auto">
          <a:xfrm>
            <a:off x="748146" y="69398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31">
            <a:extLst>
              <a:ext uri="{FF2B5EF4-FFF2-40B4-BE49-F238E27FC236}">
                <a16:creationId xmlns:a16="http://schemas.microsoft.com/office/drawing/2014/main" id="{CB5E4DAA-D28F-D223-5C93-D5BABD32FEA1}"/>
              </a:ext>
            </a:extLst>
          </p:cNvPr>
          <p:cNvSpPr>
            <a:spLocks noChangeArrowheads="1"/>
          </p:cNvSpPr>
          <p:nvPr/>
        </p:nvSpPr>
        <p:spPr bwMode="auto">
          <a:xfrm>
            <a:off x="748146" y="85590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8" name="Rectangle 32">
            <a:extLst>
              <a:ext uri="{FF2B5EF4-FFF2-40B4-BE49-F238E27FC236}">
                <a16:creationId xmlns:a16="http://schemas.microsoft.com/office/drawing/2014/main" id="{5F7AEAED-1B4A-843C-D632-42F5A1BBC448}"/>
              </a:ext>
            </a:extLst>
          </p:cNvPr>
          <p:cNvSpPr>
            <a:spLocks noChangeArrowheads="1"/>
          </p:cNvSpPr>
          <p:nvPr/>
        </p:nvSpPr>
        <p:spPr bwMode="auto">
          <a:xfrm>
            <a:off x="748146" y="10154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TextBox 29">
            <a:extLst>
              <a:ext uri="{FF2B5EF4-FFF2-40B4-BE49-F238E27FC236}">
                <a16:creationId xmlns:a16="http://schemas.microsoft.com/office/drawing/2014/main" id="{CF235DCD-373E-64A8-BCFB-F6A755B23E9A}"/>
              </a:ext>
            </a:extLst>
          </p:cNvPr>
          <p:cNvSpPr txBox="1"/>
          <p:nvPr/>
        </p:nvSpPr>
        <p:spPr>
          <a:xfrm>
            <a:off x="2518756" y="6161049"/>
            <a:ext cx="6644640" cy="374077"/>
          </a:xfrm>
          <a:prstGeom prst="rect">
            <a:avLst/>
          </a:prstGeom>
          <a:noFill/>
        </p:spPr>
        <p:txBody>
          <a:bodyPr wrap="square">
            <a:spAutoFit/>
          </a:bodyPr>
          <a:lstStyle/>
          <a:p>
            <a:pPr marL="266700" algn="ctr">
              <a:lnSpc>
                <a:spcPct val="107000"/>
              </a:lnSpc>
              <a:spcAft>
                <a:spcPts val="800"/>
              </a:spcAft>
            </a:pPr>
            <a:r>
              <a:rPr lang="en-IN" sz="1800" i="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Detection of ships in Satellite Imagery</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33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C296-2654-A807-B3F7-068B0D8DC8B3}"/>
              </a:ext>
            </a:extLst>
          </p:cNvPr>
          <p:cNvSpPr>
            <a:spLocks noGrp="1"/>
          </p:cNvSpPr>
          <p:nvPr>
            <p:ph type="title"/>
          </p:nvPr>
        </p:nvSpPr>
        <p:spPr/>
        <p:txBody>
          <a:bodyPr/>
          <a:lstStyle/>
          <a:p>
            <a:r>
              <a:rPr lang="en-IN" sz="2000" b="1" dirty="0">
                <a:latin typeface="+mn-lt"/>
              </a:rPr>
              <a:t>Data Visualisation and Results (contd.)</a:t>
            </a:r>
            <a:br>
              <a:rPr lang="en-IN" sz="4400" b="1" dirty="0"/>
            </a:br>
            <a:endParaRPr lang="en-IN" dirty="0"/>
          </a:p>
        </p:txBody>
      </p:sp>
      <p:sp>
        <p:nvSpPr>
          <p:cNvPr id="3" name="Content Placeholder 2">
            <a:extLst>
              <a:ext uri="{FF2B5EF4-FFF2-40B4-BE49-F238E27FC236}">
                <a16:creationId xmlns:a16="http://schemas.microsoft.com/office/drawing/2014/main" id="{B78AA5F1-49DB-3A8A-FEEF-A7ED01650FCA}"/>
              </a:ext>
            </a:extLst>
          </p:cNvPr>
          <p:cNvSpPr>
            <a:spLocks noGrp="1"/>
          </p:cNvSpPr>
          <p:nvPr>
            <p:ph idx="1"/>
          </p:nvPr>
        </p:nvSpPr>
        <p:spPr/>
        <p:txBody>
          <a:bodyPr>
            <a:normAutofit/>
          </a:bodyPr>
          <a:lstStyle/>
          <a:p>
            <a:r>
              <a:rPr lang="en-US" sz="1600" dirty="0"/>
              <a:t>The developed model went through a rigorous training process to understand the distinguishes between “ship” and “no-ship” classes. A random selection of 10 images from the dataset is chosen for the qualitative analysis of the model’s performance. </a:t>
            </a:r>
          </a:p>
          <a:p>
            <a:r>
              <a:rPr lang="en-US" sz="1600" dirty="0"/>
              <a:t>Each image detected is displayed it with corresponding actual and predicted class label, which emphasizes the model’s ability to accurately classify the classes as “ship” or “no-ship”.</a:t>
            </a:r>
            <a:endParaRPr lang="en-IN" sz="1600" dirty="0"/>
          </a:p>
        </p:txBody>
      </p:sp>
    </p:spTree>
    <p:extLst>
      <p:ext uri="{BB962C8B-B14F-4D97-AF65-F5344CB8AC3E}">
        <p14:creationId xmlns:p14="http://schemas.microsoft.com/office/powerpoint/2010/main" val="300593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0DDA1-6DBB-F377-4C8B-F35E6B6E3BAF}"/>
              </a:ext>
            </a:extLst>
          </p:cNvPr>
          <p:cNvSpPr txBox="1"/>
          <p:nvPr/>
        </p:nvSpPr>
        <p:spPr>
          <a:xfrm>
            <a:off x="1189116" y="600693"/>
            <a:ext cx="9240586" cy="4832092"/>
          </a:xfrm>
          <a:prstGeom prst="rect">
            <a:avLst/>
          </a:prstGeom>
          <a:noFill/>
        </p:spPr>
        <p:txBody>
          <a:bodyPr wrap="square" rtlCol="0">
            <a:spAutoFit/>
          </a:bodyPr>
          <a:lstStyle/>
          <a:p>
            <a:r>
              <a:rPr lang="en-IN" sz="2000" b="1" dirty="0"/>
              <a:t>Conclusion</a:t>
            </a:r>
            <a:endParaRPr lang="en-IN" b="1" dirty="0"/>
          </a:p>
          <a:p>
            <a:endParaRPr lang="en-IN" dirty="0"/>
          </a:p>
          <a:p>
            <a:endParaRPr lang="en-IN" dirty="0"/>
          </a:p>
          <a:p>
            <a:endParaRPr lang="en-IN" dirty="0"/>
          </a:p>
          <a:p>
            <a:pPr marL="285750" indent="-285750">
              <a:buFont typeface="Arial" panose="020B0604020202020204" pitchFamily="34" charset="0"/>
              <a:buChar char="•"/>
            </a:pPr>
            <a:r>
              <a:rPr lang="en-US" dirty="0"/>
              <a:t>In conclusion, our project has presented a very detailed report showing the potential of deep learning techniques, particularly the Faster R-CNN model. For this, we used “Ships in Satellite imagery” dataset which provided us with the data for this project.</a:t>
            </a:r>
          </a:p>
          <a:p>
            <a:r>
              <a:rPr lang="en-US" dirty="0"/>
              <a:t> </a:t>
            </a:r>
          </a:p>
          <a:p>
            <a:pPr marL="285750" indent="-285750">
              <a:buFont typeface="Arial" panose="020B0604020202020204" pitchFamily="34" charset="0"/>
              <a:buChar char="•"/>
            </a:pPr>
            <a:r>
              <a:rPr lang="en-US" dirty="0"/>
              <a:t>Here, our goal was to build an effective system which will rewrite the manual accessing system of the satellite imagery and replace it with an automated ship image detection system which have the potential to create a breakthrough in the rapidly advancing satellite imagery system which is already used by tons of companies in various industries.</a:t>
            </a:r>
          </a:p>
          <a:p>
            <a:endParaRPr lang="en-US" dirty="0"/>
          </a:p>
          <a:p>
            <a:pPr marL="285750" indent="-285750">
              <a:buFont typeface="Arial" panose="020B0604020202020204" pitchFamily="34" charset="0"/>
              <a:buChar char="•"/>
            </a:pPr>
            <a:r>
              <a:rPr lang="en-US" dirty="0"/>
              <a:t>The evaluation of our studies has provided us with promising results. Our system was well able to categorize between images that had ship in it and that did not have any. The model shows the effective accuracy in detecting the ships from satellite images. </a:t>
            </a:r>
          </a:p>
          <a:p>
            <a:pPr marL="800100" lvl="1" indent="-342900">
              <a:buFont typeface="+mj-lt"/>
              <a:buAutoNum type="alphaLcParenR"/>
            </a:pPr>
            <a:endParaRPr lang="en-IN" dirty="0"/>
          </a:p>
        </p:txBody>
      </p:sp>
    </p:spTree>
    <p:extLst>
      <p:ext uri="{BB962C8B-B14F-4D97-AF65-F5344CB8AC3E}">
        <p14:creationId xmlns:p14="http://schemas.microsoft.com/office/powerpoint/2010/main" val="2602396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721</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Data Visualisation and Results (contd.)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Karthika Nair</dc:creator>
  <cp:lastModifiedBy>Karthika Nair</cp:lastModifiedBy>
  <cp:revision>24</cp:revision>
  <dcterms:created xsi:type="dcterms:W3CDTF">2023-08-11T18:49:30Z</dcterms:created>
  <dcterms:modified xsi:type="dcterms:W3CDTF">2023-08-15T14:24:20Z</dcterms:modified>
</cp:coreProperties>
</file>