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545c480b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545c480b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58c960a7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58c960a7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5482464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5482464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5482464b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5482464b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5482464b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5482464b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5482464b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5482464b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5482464b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b5482464b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58c960a7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b58c960a7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b58c960a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b58c960a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58c960a7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b58c960a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b58c960a7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b58c960a7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545c480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545c480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b5482464b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b5482464b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b5482464bf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b5482464bf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b5482464bf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b5482464bf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b58c960a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b58c960a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b58c960a7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b58c960a7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58c960a7b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58c960a7b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545c480b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545c480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58c960a7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58c960a7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58c960a7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58c960a7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58c960a7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58c960a7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58c960a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58c960a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58c960a7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58c960a7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39.png"/><Relationship Id="rId6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11.png"/><Relationship Id="rId6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Relationship Id="rId6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3100200" y="1777125"/>
            <a:ext cx="59577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 Card Approval Prediction</a:t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By: Bean, Dennis, Leora, Vincent, Zoey</a:t>
            </a:r>
            <a:endParaRPr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2936700" y="-505362"/>
            <a:ext cx="6154200" cy="61542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6499" l="0" r="0" t="16372"/>
          <a:stretch/>
        </p:blipFill>
        <p:spPr>
          <a:xfrm>
            <a:off x="388050" y="1929787"/>
            <a:ext cx="1912650" cy="128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3501288" y="1734150"/>
            <a:ext cx="2141400" cy="25248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3674000" y="1883563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6196500" y="1734150"/>
            <a:ext cx="2141400" cy="25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6369213" y="1883563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806100" y="1734150"/>
            <a:ext cx="2141400" cy="25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978813" y="1883563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088" y="2262663"/>
            <a:ext cx="967425" cy="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Which models were used?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The different classification models used for approval prediction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913" y="2262662"/>
            <a:ext cx="967425" cy="9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3475" y="2262675"/>
            <a:ext cx="967425" cy="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806175" y="3742175"/>
            <a:ext cx="21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Logistic Regression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3501338" y="3742175"/>
            <a:ext cx="21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Decision Tree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6196525" y="3742175"/>
            <a:ext cx="21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Random Forest &amp;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XGBoost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50" y="254700"/>
            <a:ext cx="5074624" cy="23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3325" y="480850"/>
            <a:ext cx="967425" cy="9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6850" y="480850"/>
            <a:ext cx="967425" cy="9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8775" y="2424000"/>
            <a:ext cx="5384600" cy="2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4965000" y="1031950"/>
            <a:ext cx="4179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Initial decision tree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(all hyperparameters are default and no processing of the data)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70725" y="3662450"/>
            <a:ext cx="246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The final decision tree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(much more concise)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00" y="1182550"/>
            <a:ext cx="6417025" cy="39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/>
          <p:nvPr/>
        </p:nvSpPr>
        <p:spPr>
          <a:xfrm>
            <a:off x="6960513" y="136213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9613" y="515300"/>
            <a:ext cx="967425" cy="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964400" y="482200"/>
            <a:ext cx="375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Find the best cp value</a:t>
            </a:r>
            <a:endParaRPr b="1" sz="2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75" y="495050"/>
            <a:ext cx="3762625" cy="436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/>
          <p:nvPr/>
        </p:nvSpPr>
        <p:spPr>
          <a:xfrm>
            <a:off x="1618825" y="1217000"/>
            <a:ext cx="355800" cy="19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974625" y="1357900"/>
            <a:ext cx="355800" cy="19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100" y="495050"/>
            <a:ext cx="3812378" cy="440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608500" y="172200"/>
            <a:ext cx="26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Set the threshold value to 0.5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5097575" y="172200"/>
            <a:ext cx="25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Set the threshold value to 0.3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6007725" y="1162600"/>
            <a:ext cx="355800" cy="19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6363525" y="1357900"/>
            <a:ext cx="355800" cy="19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1909000" y="1690875"/>
            <a:ext cx="1455000" cy="19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6286425" y="1690875"/>
            <a:ext cx="1455000" cy="14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1618825" y="3155275"/>
            <a:ext cx="1836900" cy="31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6007725" y="3155275"/>
            <a:ext cx="1836900" cy="31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75" y="572425"/>
            <a:ext cx="15430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 b="0" l="0" r="0" t="6785"/>
          <a:stretch/>
        </p:blipFill>
        <p:spPr>
          <a:xfrm>
            <a:off x="175375" y="2352900"/>
            <a:ext cx="8658225" cy="24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175375" y="185975"/>
            <a:ext cx="747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number of ‘0’ and ‘1’ contained in status in the raw data is very imbalanced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175375" y="1805400"/>
            <a:ext cx="2261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Bootstrap resampling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6972638" y="218138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1725" y="597238"/>
            <a:ext cx="967425" cy="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/>
          <p:nvPr/>
        </p:nvSpPr>
        <p:spPr>
          <a:xfrm>
            <a:off x="349450" y="966200"/>
            <a:ext cx="967500" cy="22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634150" y="4379000"/>
            <a:ext cx="5403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550" y="152400"/>
            <a:ext cx="439882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/>
          <p:nvPr/>
        </p:nvSpPr>
        <p:spPr>
          <a:xfrm>
            <a:off x="6972638" y="218138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1725" y="597238"/>
            <a:ext cx="967425" cy="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/>
          <p:nvPr/>
        </p:nvSpPr>
        <p:spPr>
          <a:xfrm>
            <a:off x="2381175" y="918475"/>
            <a:ext cx="4479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2829075" y="1079275"/>
            <a:ext cx="4479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2714950" y="1429950"/>
            <a:ext cx="17256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2312550" y="2971550"/>
            <a:ext cx="2099400" cy="38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7017050" y="1943750"/>
            <a:ext cx="163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Decision Tree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7017050" y="2371650"/>
            <a:ext cx="16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Final Evaluation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3501288" y="1734150"/>
            <a:ext cx="2141400" cy="25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3674000" y="1883563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6196500" y="1734150"/>
            <a:ext cx="2141400" cy="25248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6369213" y="1883563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806100" y="1734150"/>
            <a:ext cx="2141400" cy="25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978813" y="1883563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088" y="2262663"/>
            <a:ext cx="967425" cy="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Which models were used?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The different classification models used for approval prediction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913" y="2262662"/>
            <a:ext cx="967425" cy="9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3475" y="2262675"/>
            <a:ext cx="967425" cy="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806175" y="3742175"/>
            <a:ext cx="21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Logistic Regression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3501338" y="3742175"/>
            <a:ext cx="21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Decision Tree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6196525" y="3710825"/>
            <a:ext cx="21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Random Forest &amp;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XGBoost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/>
          <p:nvPr/>
        </p:nvSpPr>
        <p:spPr>
          <a:xfrm>
            <a:off x="0" y="0"/>
            <a:ext cx="9144000" cy="787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 txBox="1"/>
          <p:nvPr>
            <p:ph idx="4294967295" type="title"/>
          </p:nvPr>
        </p:nvSpPr>
        <p:spPr>
          <a:xfrm>
            <a:off x="311700" y="21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Random Forest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 rotWithShape="1">
          <a:blip r:embed="rId3">
            <a:alphaModFix/>
          </a:blip>
          <a:srcRect b="0" l="0" r="59561" t="1058"/>
          <a:stretch/>
        </p:blipFill>
        <p:spPr>
          <a:xfrm>
            <a:off x="2210650" y="1037118"/>
            <a:ext cx="1598965" cy="224474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3" name="Google Shape;253;p29"/>
          <p:cNvPicPr preferRelativeResize="0"/>
          <p:nvPr/>
        </p:nvPicPr>
        <p:blipFill rotWithShape="1">
          <a:blip r:embed="rId4">
            <a:alphaModFix/>
          </a:blip>
          <a:srcRect b="1058" l="0" r="59561" t="0"/>
          <a:stretch/>
        </p:blipFill>
        <p:spPr>
          <a:xfrm>
            <a:off x="3809617" y="1037118"/>
            <a:ext cx="1598965" cy="224474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4" name="Google Shape;254;p29"/>
          <p:cNvPicPr preferRelativeResize="0"/>
          <p:nvPr/>
        </p:nvPicPr>
        <p:blipFill rotWithShape="1">
          <a:blip r:embed="rId5">
            <a:alphaModFix/>
          </a:blip>
          <a:srcRect b="0" l="0" r="59561" t="1058"/>
          <a:stretch/>
        </p:blipFill>
        <p:spPr>
          <a:xfrm>
            <a:off x="5408583" y="1037118"/>
            <a:ext cx="1598965" cy="224474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5" name="Google Shape;255;p29"/>
          <p:cNvSpPr txBox="1"/>
          <p:nvPr/>
        </p:nvSpPr>
        <p:spPr>
          <a:xfrm>
            <a:off x="2210650" y="787500"/>
            <a:ext cx="1599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Random Forest Without Good or Bad Debt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3809617" y="787503"/>
            <a:ext cx="1599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Random Forest Without Good Debt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5408583" y="787500"/>
            <a:ext cx="1599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Random Forest with Both Good and Bad Debt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2210650" y="3281850"/>
            <a:ext cx="4797000" cy="24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Balanced Accuracy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2210650" y="3531480"/>
            <a:ext cx="1599000" cy="15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0.5511</a:t>
            </a:r>
            <a:endParaRPr sz="25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3809617" y="3531480"/>
            <a:ext cx="1599000" cy="15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0.7066</a:t>
            </a:r>
            <a:endParaRPr sz="2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5408583" y="3531480"/>
            <a:ext cx="1599000" cy="1506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0.8793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7484300" y="3281850"/>
            <a:ext cx="128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Balanced Accuracy goes down as we take away significant variables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3" name="Google Shape;263;p29"/>
          <p:cNvCxnSpPr>
            <a:stCxn id="262" idx="1"/>
            <a:endCxn id="261" idx="3"/>
          </p:cNvCxnSpPr>
          <p:nvPr/>
        </p:nvCxnSpPr>
        <p:spPr>
          <a:xfrm flipH="1">
            <a:off x="7007600" y="4020600"/>
            <a:ext cx="4767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9"/>
          <p:cNvSpPr txBox="1"/>
          <p:nvPr/>
        </p:nvSpPr>
        <p:spPr>
          <a:xfrm>
            <a:off x="5890975" y="4637575"/>
            <a:ext cx="6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</a:t>
            </a:r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3922" y="17275"/>
            <a:ext cx="770075" cy="7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/>
          <p:nvPr/>
        </p:nvSpPr>
        <p:spPr>
          <a:xfrm>
            <a:off x="0" y="0"/>
            <a:ext cx="9144000" cy="787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 txBox="1"/>
          <p:nvPr>
            <p:ph idx="4294967295" type="title"/>
          </p:nvPr>
        </p:nvSpPr>
        <p:spPr>
          <a:xfrm>
            <a:off x="-3367825" y="5937501"/>
            <a:ext cx="31095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Random Forest Variable Importance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2" name="Google Shape;2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38" y="1529287"/>
            <a:ext cx="2855907" cy="21467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737" y="1529275"/>
            <a:ext cx="2855919" cy="21468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4" name="Google Shape;274;p30"/>
          <p:cNvSpPr txBox="1"/>
          <p:nvPr/>
        </p:nvSpPr>
        <p:spPr>
          <a:xfrm>
            <a:off x="1140125" y="1236750"/>
            <a:ext cx="1969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Random Forest Without Good or Bad Debt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4366717" y="1236753"/>
            <a:ext cx="159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Random Forest Without Good Debt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6784650" y="1236750"/>
            <a:ext cx="2037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Random Forest with Both Good and Bad Debt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3922" y="17275"/>
            <a:ext cx="770075" cy="7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0"/>
          <p:cNvSpPr txBox="1"/>
          <p:nvPr/>
        </p:nvSpPr>
        <p:spPr>
          <a:xfrm>
            <a:off x="311825" y="3859200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Total_Bad_Debt and Total_Good_Debt are by far the most important features of the model with Applicant_Age, Total_Income, and Years_of_Working also being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somewhat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significant.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9800" y="1529262"/>
            <a:ext cx="2855925" cy="21468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Google Shape;280;p30"/>
          <p:cNvSpPr txBox="1"/>
          <p:nvPr>
            <p:ph idx="4294967295" type="title"/>
          </p:nvPr>
        </p:nvSpPr>
        <p:spPr>
          <a:xfrm>
            <a:off x="311700" y="21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Random Forest Variable Importance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/>
          <p:nvPr/>
        </p:nvSpPr>
        <p:spPr>
          <a:xfrm>
            <a:off x="0" y="0"/>
            <a:ext cx="9144000" cy="787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 txBox="1"/>
          <p:nvPr>
            <p:ph idx="4294967295" type="title"/>
          </p:nvPr>
        </p:nvSpPr>
        <p:spPr>
          <a:xfrm>
            <a:off x="-3367825" y="5937501"/>
            <a:ext cx="31095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Random Forest Variable Importance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3922" y="17275"/>
            <a:ext cx="770075" cy="7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 txBox="1"/>
          <p:nvPr>
            <p:ph idx="4294967295" type="title"/>
          </p:nvPr>
        </p:nvSpPr>
        <p:spPr>
          <a:xfrm>
            <a:off x="311700" y="21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Checking with Bagging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9" name="Google Shape;2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50" y="1457438"/>
            <a:ext cx="2821474" cy="21209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0" name="Google Shape;2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1224" y="1457438"/>
            <a:ext cx="2821474" cy="21209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1" name="Google Shape;29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2700" y="1457438"/>
            <a:ext cx="2821474" cy="21209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2" name="Google Shape;292;p31"/>
          <p:cNvSpPr txBox="1"/>
          <p:nvPr/>
        </p:nvSpPr>
        <p:spPr>
          <a:xfrm>
            <a:off x="1191725" y="1164938"/>
            <a:ext cx="1969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Bagging </a:t>
            </a:r>
            <a:r>
              <a:rPr lang="en" sz="700">
                <a:latin typeface="Lato"/>
                <a:ea typeface="Lato"/>
                <a:cs typeface="Lato"/>
                <a:sym typeface="Lato"/>
              </a:rPr>
              <a:t>Without Good or Bad Debt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4383692" y="1164941"/>
            <a:ext cx="159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Bagging</a:t>
            </a:r>
            <a:r>
              <a:rPr lang="en" sz="700">
                <a:latin typeface="Lato"/>
                <a:ea typeface="Lato"/>
                <a:cs typeface="Lato"/>
                <a:sym typeface="Lato"/>
              </a:rPr>
              <a:t> Without Good Debt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6767175" y="1164938"/>
            <a:ext cx="2037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Bagging </a:t>
            </a:r>
            <a:r>
              <a:rPr lang="en" sz="700">
                <a:latin typeface="Lato"/>
                <a:ea typeface="Lato"/>
                <a:cs typeface="Lato"/>
                <a:sym typeface="Lato"/>
              </a:rPr>
              <a:t>with Both Good and Bad Debt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339750" y="3578363"/>
            <a:ext cx="84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visible difference which shows that our random forest model is quite stable and reliable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698975" y="3577825"/>
            <a:ext cx="5687400" cy="12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698850" y="1330863"/>
            <a:ext cx="5687400" cy="12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Lack of Transparency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How do banks decide who to approve or reject?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12400" y="1330875"/>
            <a:ext cx="1933800" cy="19338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738" y="1677213"/>
            <a:ext cx="1241125" cy="12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6438875" y="2918350"/>
            <a:ext cx="1933800" cy="19338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213" y="3264688"/>
            <a:ext cx="1241125" cy="12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646200" y="1660713"/>
            <a:ext cx="45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Banks have complex algorithms to determine whether an individual will be approved for a credit card or not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847375" y="3907675"/>
            <a:ext cx="45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But what do these algorithms use to judge a person’s risk level?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/>
          <p:nvPr/>
        </p:nvSpPr>
        <p:spPr>
          <a:xfrm>
            <a:off x="164388" y="101763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88" y="480863"/>
            <a:ext cx="967425" cy="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 txBox="1"/>
          <p:nvPr/>
        </p:nvSpPr>
        <p:spPr>
          <a:xfrm>
            <a:off x="2191763" y="274825"/>
            <a:ext cx="530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Imbalanced Data Problem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have 121 rejection cases and 25007 approval cases.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404413" y="1863875"/>
            <a:ext cx="12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XGBoost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4" name="Google Shape;3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4525" y="890425"/>
            <a:ext cx="5930425" cy="414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/>
          <p:nvPr/>
        </p:nvSpPr>
        <p:spPr>
          <a:xfrm>
            <a:off x="164388" y="101763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88" y="480863"/>
            <a:ext cx="967425" cy="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 txBox="1"/>
          <p:nvPr/>
        </p:nvSpPr>
        <p:spPr>
          <a:xfrm>
            <a:off x="2206650" y="436125"/>
            <a:ext cx="27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Imbalanced Data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325" y="1126106"/>
            <a:ext cx="2513408" cy="355390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 txBox="1"/>
          <p:nvPr/>
        </p:nvSpPr>
        <p:spPr>
          <a:xfrm>
            <a:off x="5632075" y="436125"/>
            <a:ext cx="13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Balanced Data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404413" y="1863875"/>
            <a:ext cx="12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XGBoost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208825" y="2281425"/>
            <a:ext cx="16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Model Accuracy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7" name="Google Shape;31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3958" y="1104775"/>
            <a:ext cx="2429705" cy="3553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3"/>
          <p:cNvCxnSpPr/>
          <p:nvPr/>
        </p:nvCxnSpPr>
        <p:spPr>
          <a:xfrm>
            <a:off x="5976900" y="2141725"/>
            <a:ext cx="96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3"/>
          <p:cNvCxnSpPr/>
          <p:nvPr/>
        </p:nvCxnSpPr>
        <p:spPr>
          <a:xfrm>
            <a:off x="2840675" y="2195550"/>
            <a:ext cx="967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3"/>
          <p:cNvCxnSpPr/>
          <p:nvPr/>
        </p:nvCxnSpPr>
        <p:spPr>
          <a:xfrm>
            <a:off x="2724275" y="3357600"/>
            <a:ext cx="1084200" cy="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3"/>
          <p:cNvCxnSpPr/>
          <p:nvPr/>
        </p:nvCxnSpPr>
        <p:spPr>
          <a:xfrm>
            <a:off x="2724275" y="3492100"/>
            <a:ext cx="1084200" cy="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3"/>
          <p:cNvCxnSpPr/>
          <p:nvPr/>
        </p:nvCxnSpPr>
        <p:spPr>
          <a:xfrm>
            <a:off x="5918700" y="3357600"/>
            <a:ext cx="1084200" cy="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3"/>
          <p:cNvCxnSpPr/>
          <p:nvPr/>
        </p:nvCxnSpPr>
        <p:spPr>
          <a:xfrm>
            <a:off x="5918700" y="3492100"/>
            <a:ext cx="1084200" cy="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/>
          <p:nvPr/>
        </p:nvSpPr>
        <p:spPr>
          <a:xfrm>
            <a:off x="164388" y="101763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88" y="480863"/>
            <a:ext cx="967425" cy="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4"/>
          <p:cNvSpPr txBox="1"/>
          <p:nvPr/>
        </p:nvSpPr>
        <p:spPr>
          <a:xfrm>
            <a:off x="404413" y="1863875"/>
            <a:ext cx="12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XGBoost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6614250" y="591538"/>
            <a:ext cx="227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Variable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Importance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6569475" y="1207138"/>
            <a:ext cx="22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(B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alanced Data)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625" y="2544700"/>
            <a:ext cx="4065051" cy="22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2613" y="345688"/>
            <a:ext cx="3875186" cy="2123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500" y="2622950"/>
            <a:ext cx="3798766" cy="20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4"/>
          <p:cNvSpPr txBox="1"/>
          <p:nvPr/>
        </p:nvSpPr>
        <p:spPr>
          <a:xfrm>
            <a:off x="2276050" y="349475"/>
            <a:ext cx="35967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1075300" y="2622950"/>
            <a:ext cx="3324600" cy="276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1075300" y="2915400"/>
            <a:ext cx="3324600" cy="4617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39" name="Google Shape;339;p34"/>
          <p:cNvSpPr txBox="1"/>
          <p:nvPr/>
        </p:nvSpPr>
        <p:spPr>
          <a:xfrm>
            <a:off x="5188300" y="2658800"/>
            <a:ext cx="3423000" cy="5541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/>
          <p:nvPr/>
        </p:nvSpPr>
        <p:spPr>
          <a:xfrm>
            <a:off x="3501300" y="1273497"/>
            <a:ext cx="2141400" cy="200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5"/>
          <p:cNvSpPr/>
          <p:nvPr/>
        </p:nvSpPr>
        <p:spPr>
          <a:xfrm>
            <a:off x="3674000" y="1422900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"/>
          <p:cNvSpPr/>
          <p:nvPr/>
        </p:nvSpPr>
        <p:spPr>
          <a:xfrm>
            <a:off x="6196500" y="1273497"/>
            <a:ext cx="2101200" cy="200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"/>
          <p:cNvSpPr/>
          <p:nvPr/>
        </p:nvSpPr>
        <p:spPr>
          <a:xfrm>
            <a:off x="6369213" y="1422900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806100" y="1273497"/>
            <a:ext cx="2141400" cy="200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5"/>
          <p:cNvSpPr/>
          <p:nvPr/>
        </p:nvSpPr>
        <p:spPr>
          <a:xfrm>
            <a:off x="978813" y="1422900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088" y="1802000"/>
            <a:ext cx="967425" cy="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Which model is the ideal one ?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2" name="Google Shape;3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913" y="1802000"/>
            <a:ext cx="967425" cy="9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3475" y="1802013"/>
            <a:ext cx="967425" cy="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5"/>
          <p:cNvSpPr txBox="1"/>
          <p:nvPr/>
        </p:nvSpPr>
        <p:spPr>
          <a:xfrm>
            <a:off x="806175" y="3341975"/>
            <a:ext cx="21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Logistic Regression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35"/>
          <p:cNvSpPr txBox="1"/>
          <p:nvPr/>
        </p:nvSpPr>
        <p:spPr>
          <a:xfrm>
            <a:off x="3501288" y="3341975"/>
            <a:ext cx="21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Decision Tree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35"/>
          <p:cNvSpPr txBox="1"/>
          <p:nvPr/>
        </p:nvSpPr>
        <p:spPr>
          <a:xfrm>
            <a:off x="6196425" y="3341975"/>
            <a:ext cx="21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Random Forest &amp;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XGBoost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7" name="Google Shape;35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2313" y="3279600"/>
            <a:ext cx="785100" cy="7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 txBox="1"/>
          <p:nvPr/>
        </p:nvSpPr>
        <p:spPr>
          <a:xfrm>
            <a:off x="423150" y="4151050"/>
            <a:ext cx="82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Important variables: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Total_Good_Debt, Total_Bad_Debt, Applicant_Age, Total_Income, Years_of_working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/>
          <p:nvPr/>
        </p:nvSpPr>
        <p:spPr>
          <a:xfrm>
            <a:off x="0" y="0"/>
            <a:ext cx="9144000" cy="787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"/>
          <p:cNvSpPr txBox="1"/>
          <p:nvPr>
            <p:ph idx="4294967295" type="title"/>
          </p:nvPr>
        </p:nvSpPr>
        <p:spPr>
          <a:xfrm>
            <a:off x="311700" y="21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Naive Bayes Model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5" name="Google Shape;3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500" y="0"/>
            <a:ext cx="787500" cy="7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6"/>
          <p:cNvSpPr/>
          <p:nvPr/>
        </p:nvSpPr>
        <p:spPr>
          <a:xfrm>
            <a:off x="2772500" y="787350"/>
            <a:ext cx="6371400" cy="435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425" y="787350"/>
            <a:ext cx="3296566" cy="153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7425" y="2317900"/>
            <a:ext cx="3296575" cy="144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7424" y="3760728"/>
            <a:ext cx="3296566" cy="138277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 txBox="1"/>
          <p:nvPr/>
        </p:nvSpPr>
        <p:spPr>
          <a:xfrm>
            <a:off x="3058114" y="1376851"/>
            <a:ext cx="24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With Good &amp; Bad Debts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3058114" y="2869839"/>
            <a:ext cx="24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Without Good Debts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3127594" y="4362827"/>
            <a:ext cx="247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Without both Good &amp; Bad Debts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3" name="Google Shape;373;p36"/>
          <p:cNvCxnSpPr/>
          <p:nvPr/>
        </p:nvCxnSpPr>
        <p:spPr>
          <a:xfrm>
            <a:off x="2466075" y="1182150"/>
            <a:ext cx="0" cy="34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6"/>
          <p:cNvSpPr txBox="1"/>
          <p:nvPr/>
        </p:nvSpPr>
        <p:spPr>
          <a:xfrm>
            <a:off x="735900" y="2571750"/>
            <a:ext cx="17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(-) Accuracy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276100" y="2231200"/>
            <a:ext cx="4462500" cy="96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718800" y="3766275"/>
            <a:ext cx="214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Numerical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Credit Card Approval Dataset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What dataset are we working with?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362063" y="1731625"/>
            <a:ext cx="1933800" cy="1933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Lato"/>
                <a:ea typeface="Lato"/>
                <a:cs typeface="Lato"/>
                <a:sym typeface="Lato"/>
              </a:rPr>
              <a:t>6</a:t>
            </a:r>
            <a:endParaRPr sz="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809838" y="1731625"/>
            <a:ext cx="1933800" cy="1933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Lato"/>
                <a:ea typeface="Lato"/>
                <a:cs typeface="Lato"/>
                <a:sym typeface="Lato"/>
              </a:rPr>
              <a:t>15</a:t>
            </a:r>
            <a:endParaRPr sz="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283788" y="3766275"/>
            <a:ext cx="214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Categorical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988" y="241217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3501288" y="1734150"/>
            <a:ext cx="2141400" cy="25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674000" y="1883563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196500" y="1734150"/>
            <a:ext cx="2141400" cy="25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369213" y="1883563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806100" y="1734150"/>
            <a:ext cx="2141400" cy="25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978813" y="1883563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088" y="2262663"/>
            <a:ext cx="967425" cy="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Which models were used?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The different classification models used for approval prediction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913" y="2262662"/>
            <a:ext cx="967425" cy="9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3475" y="2262675"/>
            <a:ext cx="967425" cy="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806175" y="3742175"/>
            <a:ext cx="21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Logistic Regression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501338" y="3742175"/>
            <a:ext cx="21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Decision Tree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196525" y="3742175"/>
            <a:ext cx="21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Random Forest &amp;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XGBoost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3501288" y="1734150"/>
            <a:ext cx="2141400" cy="25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674000" y="1883563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6196500" y="1734150"/>
            <a:ext cx="2141400" cy="25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6369213" y="1883563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806100" y="1734150"/>
            <a:ext cx="2141400" cy="25248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978813" y="1883563"/>
            <a:ext cx="1725600" cy="17256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088" y="2262663"/>
            <a:ext cx="967425" cy="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Which models were used?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The different classification models used for approval prediction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913" y="2262662"/>
            <a:ext cx="967425" cy="9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3475" y="2262675"/>
            <a:ext cx="967425" cy="9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806175" y="3742175"/>
            <a:ext cx="21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Logistic Regression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501338" y="3742175"/>
            <a:ext cx="21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Decision Tree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196525" y="3742175"/>
            <a:ext cx="21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Random Forest &amp;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XGBoost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9144000" cy="787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4294967295" type="title"/>
          </p:nvPr>
        </p:nvSpPr>
        <p:spPr>
          <a:xfrm>
            <a:off x="311700" y="21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518" y="3"/>
            <a:ext cx="787479" cy="7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1380" r="0" t="0"/>
          <a:stretch/>
        </p:blipFill>
        <p:spPr>
          <a:xfrm>
            <a:off x="1067625" y="2170450"/>
            <a:ext cx="7108150" cy="877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 b="0" l="1380" r="0" t="8508"/>
          <a:stretch/>
        </p:blipFill>
        <p:spPr>
          <a:xfrm>
            <a:off x="1067625" y="3663900"/>
            <a:ext cx="710815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18"/>
          <p:cNvSpPr txBox="1"/>
          <p:nvPr/>
        </p:nvSpPr>
        <p:spPr>
          <a:xfrm>
            <a:off x="1067613" y="1339138"/>
            <a:ext cx="643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chose 6 independent variables, which are: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Gender, Income, Education, Age, Years of Work Experience, and Good Debt.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Education Type has a negative impact on the application status.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067613" y="3048300"/>
            <a:ext cx="643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However, if we run all the variables together, Education Type becomes a helpful element when applying for a credit card.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0" y="0"/>
            <a:ext cx="9144000" cy="787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4294967295" type="title"/>
          </p:nvPr>
        </p:nvSpPr>
        <p:spPr>
          <a:xfrm>
            <a:off x="311700" y="21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518" y="3"/>
            <a:ext cx="787479" cy="7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875" y="873453"/>
            <a:ext cx="5400251" cy="287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1871875" y="3752400"/>
            <a:ext cx="540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logistic regression, we know that good and bad debt records are the most important.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can use backward selection to get that answer easily.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0" y="0"/>
            <a:ext cx="9144000" cy="787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4294967295" type="title"/>
          </p:nvPr>
        </p:nvSpPr>
        <p:spPr>
          <a:xfrm>
            <a:off x="311700" y="21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518" y="3"/>
            <a:ext cx="787479" cy="7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8321" y="881425"/>
            <a:ext cx="4707358" cy="330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2218313" y="4187625"/>
            <a:ext cx="470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visualization is also a good way to notice the huge difference between important ones and not important ones.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0" y="0"/>
            <a:ext cx="9144000" cy="787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4294967295" type="title"/>
          </p:nvPr>
        </p:nvSpPr>
        <p:spPr>
          <a:xfrm>
            <a:off x="311700" y="21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518" y="3"/>
            <a:ext cx="787479" cy="7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2144288" y="4141998"/>
            <a:ext cx="485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Then remove “Total_Bad_Debt” and ”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Total_Good_Debt”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summary, “Owned_Mobile_Phone”, “Job_Title” and “Education_Type” are now the top 3.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4288" y="787349"/>
            <a:ext cx="4855431" cy="341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