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exend Light"/>
      <p:regular r:id="rId25"/>
      <p:bold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F58AE4-5DE2-48AC-8110-B38356D25D43}">
  <a:tblStyle styleId="{DFF58AE4-5DE2-48AC-8110-B38356D25D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Light-bold.fntdata"/><Relationship Id="rId25" Type="http://schemas.openxmlformats.org/officeDocument/2006/relationships/font" Target="fonts/LexendLight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f81389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f81389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f813890a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f813890a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658ced27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658ced27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813890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f813890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predictions did not capture the full trend and seasonality. Or the </a:t>
            </a:r>
            <a:r>
              <a:rPr lang="en"/>
              <a:t>actually</a:t>
            </a:r>
            <a:r>
              <a:rPr lang="en"/>
              <a:t> case is </a:t>
            </a:r>
            <a:r>
              <a:rPr lang="en"/>
              <a:t>actually</a:t>
            </a:r>
            <a:r>
              <a:rPr lang="en"/>
              <a:t> </a:t>
            </a:r>
            <a:r>
              <a:rPr lang="en"/>
              <a:t>getting worse.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ARIMA and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813890a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813890a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658ced27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658ced27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658ced27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658ced27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658ced27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658ced27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658ced27a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658ced27a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658ced27a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658ced27a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f813890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f813890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813890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813890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813890a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813890a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f813890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f813890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58ced27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658ced27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813890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813890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f813890a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f813890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813890a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813890a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29300" y="-618575"/>
            <a:ext cx="5943600" cy="5943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37158" t="0"/>
          <a:stretch/>
        </p:blipFill>
        <p:spPr>
          <a:xfrm>
            <a:off x="-1236751" y="-525564"/>
            <a:ext cx="5758500" cy="5757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4478050" y="3379100"/>
            <a:ext cx="483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674500" y="1710025"/>
            <a:ext cx="433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Rising Sea Levels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59000" y="2328125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Where will we be in the future?</a:t>
            </a:r>
            <a:endParaRPr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44900" y="3668775"/>
            <a:ext cx="219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Dennis Zhang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Issac Chan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Mikheil Parunovi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Vincent Paparang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638" y="900000"/>
            <a:ext cx="810025" cy="8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22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Arima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80975" cy="34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Autoregression (AR), Integration (I), and Moving Average (MA)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Can capture both linear and non-linear relationships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3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Advanced Prediction Models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77233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Some other advance models trial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NN model performs better than expected, but it is random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TBATS model captures seasonality and well, but it lacks of ability to capture the trend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All Models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94951" cy="3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It looks like a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staircase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None of them predict the change above the actual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ARIMA and LR with Poly-Trend and Season are the closest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25"/>
          <p:cNvSpPr txBox="1"/>
          <p:nvPr>
            <p:ph idx="4294967295" type="title"/>
          </p:nvPr>
        </p:nvSpPr>
        <p:spPr>
          <a:xfrm>
            <a:off x="31185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156800" y="14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{DFF58AE4-5DE2-48AC-8110-B38356D25D43}</a:tableStyleId>
              </a:tblPr>
              <a:tblGrid>
                <a:gridCol w="1751475"/>
                <a:gridCol w="1011275"/>
                <a:gridCol w="1011275"/>
                <a:gridCol w="1011275"/>
                <a:gridCol w="1011275"/>
                <a:gridCol w="1011275"/>
                <a:gridCol w="1011275"/>
                <a:gridCol w="1011275"/>
              </a:tblGrid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MPE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MAPE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ACF1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Theil's U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8.182532967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9.42833035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8.182532967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11.62313102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11.62313102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0.02770815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1.393191765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linear.season.mod.pred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8.023961944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8.162682515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8.023961944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11.74511357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11.74511357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0.609754361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1.256070837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snaive.mod.pred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11.005625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11.90600064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11.005625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15.9783366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15.9783366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0.77626503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1.81241772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poly.season.mod.pred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1.553058577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1.907599871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1.668621788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2.261788253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2.430364182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0.36600098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0.299766495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hwin.mod.pred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3.838239164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4.102811883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3.838239164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5.545125144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5.545125144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0.591684766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0.631756529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arima.mod.pred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3.290430213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3.63867027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3.35947992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4.804160231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4.908150755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0.520861688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0.568708177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nn.mod.pred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4.87810466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5.958538654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4.87810466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6.813830707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6.813830707</a:t>
                      </a:r>
                      <a:endParaRPr b="1"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0.457224761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0.902548137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tbats.mod.pred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6.279240777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7.116866642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6.279240777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8.978649532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8.978649532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0.791818764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1.077806527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" name="Google Shape;204;p26"/>
          <p:cNvSpPr txBox="1"/>
          <p:nvPr>
            <p:ph idx="4294967295" type="title"/>
          </p:nvPr>
        </p:nvSpPr>
        <p:spPr>
          <a:xfrm>
            <a:off x="31185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3390" r="0" t="0"/>
          <a:stretch/>
        </p:blipFill>
        <p:spPr>
          <a:xfrm>
            <a:off x="485100" y="1085525"/>
            <a:ext cx="5865350" cy="35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idx="4294967295" type="body"/>
          </p:nvPr>
        </p:nvSpPr>
        <p:spPr>
          <a:xfrm>
            <a:off x="6457350" y="1122200"/>
            <a:ext cx="24756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Future Predictions with our top 3 models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Expected to Keep Rising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Highest Prediction: 100.8 mm in 2027 Q1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Lowest Prediction: 86.8 mm in 2027 Q1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6"/>
          <p:cNvSpPr/>
          <p:nvPr/>
        </p:nvSpPr>
        <p:spPr>
          <a:xfrm rot="5136379">
            <a:off x="5600258" y="952625"/>
            <a:ext cx="262371" cy="2205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rot="-5604527">
            <a:off x="5652736" y="2125664"/>
            <a:ext cx="262364" cy="2205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Residual Analysis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" y="1076100"/>
            <a:ext cx="4075525" cy="2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795" y="1076100"/>
            <a:ext cx="4223278" cy="276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idx="4294967295" type="body"/>
          </p:nvPr>
        </p:nvSpPr>
        <p:spPr>
          <a:xfrm>
            <a:off x="916825" y="3925900"/>
            <a:ext cx="7008600" cy="10404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Limited to no autocorrelation detected for Holt-Winter and ARIMA models.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Regressions managed to capture majority of patterns in the data.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Good accuracy and no autocorrelation.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Residual Analysis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" y="1223700"/>
            <a:ext cx="4585226" cy="304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>
            <p:ph idx="4294967295" type="body"/>
          </p:nvPr>
        </p:nvSpPr>
        <p:spPr>
          <a:xfrm>
            <a:off x="5414275" y="1178700"/>
            <a:ext cx="3138600" cy="32859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Residual autocorrelation has been detected on lags 1-4 and lags 17-20.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Information remains in the residuals of linear regression.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Could be remedied by running regression on residuals and including regressed residual terms in the original regression formula.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521675" y="1208225"/>
            <a:ext cx="7595700" cy="32859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Predicted global sea level of 20-30 millimeters over 5-year-period.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 consistent with WEF’s forecast of average annual increase of 3.5-5.5 millimeters.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Sea level predicted to reach 85-100 millimeters compared to 1880 levels.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Regression on residual terms could further reveal underlying data patterns and eliminate the leftover autocorrelations.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Conclusions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5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2505150" y="1894500"/>
            <a:ext cx="4133700" cy="135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Q&amp;A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850" y="1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Overview of the Problem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30167" t="0"/>
          <a:stretch/>
        </p:blipFill>
        <p:spPr>
          <a:xfrm>
            <a:off x="4572300" y="923700"/>
            <a:ext cx="4571848" cy="42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Natural catastrophes are becoming more common, and regions around the world are at significantly higher risk of flooding.</a:t>
            </a:r>
            <a:endParaRPr sz="16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Wildlife is being deprived of their natural habitats and driven to extinction. </a:t>
            </a:r>
            <a:endParaRPr sz="16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With the current state of the world, there is no scenario where sea level rise can be prevented.</a:t>
            </a:r>
            <a:endParaRPr sz="16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828150" y="2250800"/>
            <a:ext cx="1487400" cy="1487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1149246" y="1705565"/>
            <a:ext cx="3084081" cy="974703"/>
            <a:chOff x="3985050" y="1397550"/>
            <a:chExt cx="4313400" cy="1174200"/>
          </a:xfrm>
        </p:grpSpPr>
        <p:sp>
          <p:nvSpPr>
            <p:cNvPr id="76" name="Google Shape;76;p15"/>
            <p:cNvSpPr/>
            <p:nvPr/>
          </p:nvSpPr>
          <p:spPr>
            <a:xfrm>
              <a:off x="39850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572000" y="1397550"/>
              <a:ext cx="3139200" cy="1174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1242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010962" y="1946613"/>
            <a:ext cx="18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Purpose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4910671" y="1705565"/>
            <a:ext cx="3084081" cy="974703"/>
            <a:chOff x="3985050" y="1397550"/>
            <a:chExt cx="4313400" cy="1174200"/>
          </a:xfrm>
        </p:grpSpPr>
        <p:sp>
          <p:nvSpPr>
            <p:cNvPr id="81" name="Google Shape;81;p15"/>
            <p:cNvSpPr/>
            <p:nvPr/>
          </p:nvSpPr>
          <p:spPr>
            <a:xfrm>
              <a:off x="39850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72000" y="1397550"/>
              <a:ext cx="3139200" cy="1174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242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5772387" y="1924163"/>
            <a:ext cx="18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1149246" y="3308740"/>
            <a:ext cx="3084081" cy="974703"/>
            <a:chOff x="3985050" y="1397550"/>
            <a:chExt cx="4313400" cy="1174200"/>
          </a:xfrm>
        </p:grpSpPr>
        <p:sp>
          <p:nvSpPr>
            <p:cNvPr id="86" name="Google Shape;86;p15"/>
            <p:cNvSpPr/>
            <p:nvPr/>
          </p:nvSpPr>
          <p:spPr>
            <a:xfrm>
              <a:off x="39850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572000" y="1397550"/>
              <a:ext cx="3139200" cy="1174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1242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2010962" y="3527338"/>
            <a:ext cx="18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Models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4910671" y="3308740"/>
            <a:ext cx="3084081" cy="974703"/>
            <a:chOff x="3985050" y="1397550"/>
            <a:chExt cx="4313400" cy="1174200"/>
          </a:xfrm>
        </p:grpSpPr>
        <p:sp>
          <p:nvSpPr>
            <p:cNvPr id="91" name="Google Shape;91;p15"/>
            <p:cNvSpPr/>
            <p:nvPr/>
          </p:nvSpPr>
          <p:spPr>
            <a:xfrm>
              <a:off x="39850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572000" y="1397550"/>
              <a:ext cx="3139200" cy="1174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24250" y="1397550"/>
              <a:ext cx="1174200" cy="117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5772387" y="3527338"/>
            <a:ext cx="18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Results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5"/>
          <p:cNvSpPr txBox="1"/>
          <p:nvPr>
            <p:ph idx="4294967295" type="title"/>
          </p:nvPr>
        </p:nvSpPr>
        <p:spPr>
          <a:xfrm>
            <a:off x="311850" y="1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Table of Contents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350463" y="1862213"/>
            <a:ext cx="616500" cy="6165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111888" y="1862213"/>
            <a:ext cx="616500" cy="6165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350463" y="3465388"/>
            <a:ext cx="616500" cy="6165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111888" y="3465388"/>
            <a:ext cx="616500" cy="6165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311700" y="1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Purpose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11700" y="1152475"/>
            <a:ext cx="8520600" cy="11823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Objective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To build a model to accurately forecast the sea levels within the next 5 years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11700" y="2334650"/>
            <a:ext cx="8520600" cy="2111100"/>
          </a:xfrm>
          <a:prstGeom prst="rect">
            <a:avLst/>
          </a:prstGeom>
          <a:solidFill>
            <a:srgbClr val="3D85C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Questions to Ask: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is the best model or method for forecasting future sea level changes?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Does the sea level time series exhibit any trend or seasonality?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is the global sea level forecast outlook for the next 5 years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158650" y="1542275"/>
            <a:ext cx="1839900" cy="2700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311700" y="1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Sourcing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250" y="17290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158650" y="2371650"/>
            <a:ext cx="183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Satellite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Measurements taken from satellite altimetry data from 1992 to 2022 at a 10 day frequency.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652050" y="1542275"/>
            <a:ext cx="1839900" cy="2700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652050" y="2371650"/>
            <a:ext cx="183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Benchmark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Satellite data measurements are relative to measurements taken in 1880.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145450" y="1542275"/>
            <a:ext cx="1839900" cy="2700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145450" y="2371650"/>
            <a:ext cx="183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Partition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is aggregated into quarters and split between training and validation periods for forecasting. 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50" y="17290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650" y="17290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title"/>
          </p:nvPr>
        </p:nvSpPr>
        <p:spPr>
          <a:xfrm>
            <a:off x="311700" y="1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 Predictability</a:t>
            </a:r>
            <a:endParaRPr sz="3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63" y="1243684"/>
            <a:ext cx="3609769" cy="273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095" l="0" r="1613" t="3104"/>
          <a:stretch/>
        </p:blipFill>
        <p:spPr>
          <a:xfrm>
            <a:off x="4711725" y="1243675"/>
            <a:ext cx="3609748" cy="273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979900" y="3867600"/>
            <a:ext cx="3023700" cy="103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Strong positive autocorrelation on lags 1-20 with no random walk.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004738" y="3867600"/>
            <a:ext cx="3023700" cy="103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Strong positive autocorrelations on lag 4, 8, 12, 16 and strong negative autocorrelations on lag 2, 6, 10, 14, 18 which indicate seasonality.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Seasonal Naive, Linear Model (Without Season)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525"/>
            <a:ext cx="5969601" cy="35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Basic models: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model capture the trend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Seasonal naive capture the seasonality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 Regression with Season &amp; Linear 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Regression with Season and Polynomial Trend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525"/>
            <a:ext cx="5969599" cy="348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Parameters added: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LR with season and linear trend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LR with season and polynomial trend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(high accuracy, capturing both trend and seasonality)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50" y="0"/>
            <a:ext cx="9144000" cy="923700"/>
          </a:xfrm>
          <a:prstGeom prst="rect">
            <a:avLst/>
          </a:prstGeom>
          <a:solidFill>
            <a:srgbClr val="97C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11704" y="298804"/>
            <a:ext cx="449400" cy="4494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311700" y="23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Holt-Winter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5926364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6457300" y="1085525"/>
            <a:ext cx="2375100" cy="3519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Three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Parameters added: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Level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Trend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Seasonality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Useful when data has clear seasonal patterns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