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6a13138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6a13138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13138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13138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a131384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6a131384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6a13138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6a13138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6a13138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6a13138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6a13138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6a13138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6a131384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6a13138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23541" t="29193"/>
          <a:stretch/>
        </p:blipFill>
        <p:spPr>
          <a:xfrm>
            <a:off x="2286000" y="-150381"/>
            <a:ext cx="4572002" cy="52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50" y="1435724"/>
            <a:ext cx="1006124" cy="12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 rot="-787">
            <a:off x="3213675" y="1323176"/>
            <a:ext cx="3932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New York Times Accurately Depicting Business News?</a:t>
            </a:r>
            <a:endParaRPr b="1" sz="2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616">
            <a:off x="3843850" y="3405118"/>
            <a:ext cx="167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Vincent Paparang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6017786" y="2744474"/>
            <a:ext cx="11286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46400" y="1394325"/>
            <a:ext cx="0" cy="135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1997613" y="1326376"/>
            <a:ext cx="11286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1997611" y="1322725"/>
            <a:ext cx="0" cy="129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495550" y="3080100"/>
            <a:ext cx="2372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015500" y="1543525"/>
            <a:ext cx="2436900" cy="313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Has the New York Times Served its Purpose?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050" y="53613"/>
            <a:ext cx="336627" cy="434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8658600" y="39113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1393851" y="1261625"/>
            <a:ext cx="2289799" cy="572700"/>
            <a:chOff x="1289201" y="1261625"/>
            <a:chExt cx="2289799" cy="572700"/>
          </a:xfrm>
        </p:grpSpPr>
        <p:sp>
          <p:nvSpPr>
            <p:cNvPr id="72" name="Google Shape;72;p14"/>
            <p:cNvSpPr/>
            <p:nvPr/>
          </p:nvSpPr>
          <p:spPr>
            <a:xfrm>
              <a:off x="3006300" y="1261625"/>
              <a:ext cx="572700" cy="572700"/>
            </a:xfrm>
            <a:prstGeom prst="flowChartDelay">
              <a:avLst/>
            </a:prstGeom>
            <a:gradFill>
              <a:gsLst>
                <a:gs pos="0">
                  <a:srgbClr val="7A7A7A"/>
                </a:gs>
                <a:gs pos="100000">
                  <a:srgbClr val="39393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289201" y="1261625"/>
              <a:ext cx="2023500" cy="572700"/>
            </a:xfrm>
            <a:prstGeom prst="rect">
              <a:avLst/>
            </a:prstGeom>
            <a:gradFill>
              <a:gsLst>
                <a:gs pos="0">
                  <a:srgbClr val="7A7A7A"/>
                </a:gs>
                <a:gs pos="100000">
                  <a:srgbClr val="39393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657900" y="1102800"/>
            <a:ext cx="890400" cy="890400"/>
          </a:xfrm>
          <a:prstGeom prst="ellipse">
            <a:avLst/>
          </a:prstGeom>
          <a:gradFill>
            <a:gsLst>
              <a:gs pos="0">
                <a:srgbClr val="7A7A7A"/>
              </a:gs>
              <a:gs pos="100000">
                <a:srgbClr val="3939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508700" y="1301700"/>
            <a:ext cx="194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Background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420" y="1261649"/>
            <a:ext cx="443363" cy="5727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470600" y="2148450"/>
            <a:ext cx="1526700" cy="78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150 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Articles/day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470600" y="3309175"/>
            <a:ext cx="1526700" cy="10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9m+</a:t>
            </a: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Digital &amp; Print Subscribers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700" y="2272113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256400" y="2358363"/>
            <a:ext cx="8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Trusted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3700" y="3004538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6256500" y="3091088"/>
            <a:ext cx="8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Accurate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867388" y="2959825"/>
            <a:ext cx="14013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3700" y="3736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6256400" y="3823213"/>
            <a:ext cx="8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Recent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268700" y="1301663"/>
            <a:ext cx="20601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Goals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3456150" y="1971375"/>
            <a:ext cx="2556300" cy="1496700"/>
          </a:xfrm>
          <a:prstGeom prst="rect">
            <a:avLst/>
          </a:prstGeom>
          <a:gradFill>
            <a:gsLst>
              <a:gs pos="0">
                <a:srgbClr val="8C8C8C">
                  <a:alpha val="59230"/>
                </a:srgbClr>
              </a:gs>
              <a:gs pos="100000">
                <a:srgbClr val="404040">
                  <a:alpha val="59230"/>
                </a:srgbClr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Sourcing and Processing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467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1831925" y="1170150"/>
            <a:ext cx="453900" cy="1467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1574" l="0" r="0" t="0"/>
          <a:stretch/>
        </p:blipFill>
        <p:spPr>
          <a:xfrm>
            <a:off x="614300" y="1971325"/>
            <a:ext cx="2556350" cy="2710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00" y="1697274"/>
            <a:ext cx="1006250" cy="2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3456150" y="1971363"/>
            <a:ext cx="2556300" cy="27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9425" y="2319109"/>
            <a:ext cx="849725" cy="8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97950" y="1971362"/>
            <a:ext cx="2556300" cy="1496700"/>
          </a:xfrm>
          <a:prstGeom prst="rect">
            <a:avLst/>
          </a:prstGeom>
          <a:gradFill>
            <a:gsLst>
              <a:gs pos="0">
                <a:srgbClr val="8C8C8C">
                  <a:alpha val="59230"/>
                </a:srgbClr>
              </a:gs>
              <a:gs pos="100000">
                <a:srgbClr val="404040">
                  <a:alpha val="59230"/>
                </a:srgbClr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297950" y="1971350"/>
            <a:ext cx="2556300" cy="27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456150" y="3530775"/>
            <a:ext cx="255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1000 Article Titles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Took the titles of the past 1000 business articles released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1237" y="2319100"/>
            <a:ext cx="849725" cy="8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297950" y="3530775"/>
            <a:ext cx="255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S&amp;P500 Daily Change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Used as a measure of financial performance to reference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29050" y="53613"/>
            <a:ext cx="336627" cy="434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8658600" y="39113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1217825" y="1252600"/>
            <a:ext cx="6419700" cy="2630400"/>
          </a:xfrm>
          <a:prstGeom prst="rect">
            <a:avLst/>
          </a:prstGeom>
          <a:gradFill>
            <a:gsLst>
              <a:gs pos="0">
                <a:srgbClr val="7A7A7A"/>
              </a:gs>
              <a:gs pos="100000">
                <a:srgbClr val="39393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Sentiment Analysis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12" y="1513687"/>
            <a:ext cx="943625" cy="9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373763" y="1718400"/>
            <a:ext cx="49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Loughran-Mcdonald Polarity Library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137" y="2686163"/>
            <a:ext cx="943625" cy="9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2373777" y="2911675"/>
            <a:ext cx="55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Times Series plot validating on the S&amp;P500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9050" y="53613"/>
            <a:ext cx="336627" cy="434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>
            <a:off x="8658600" y="39113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Sentiment Analysis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79" y="1158675"/>
            <a:ext cx="1871750" cy="357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186" y="1158675"/>
            <a:ext cx="5093386" cy="357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9050" y="53613"/>
            <a:ext cx="336627" cy="434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7"/>
          <p:cNvCxnSpPr/>
          <p:nvPr/>
        </p:nvCxnSpPr>
        <p:spPr>
          <a:xfrm>
            <a:off x="8658600" y="39113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07481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498200" y="1529938"/>
            <a:ext cx="1526700" cy="78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0.225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RMSE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498200" y="2535663"/>
            <a:ext cx="1526700" cy="78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0.176</a:t>
            </a: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98200" y="3541388"/>
            <a:ext cx="1526700" cy="785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259.201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08200" y="1073738"/>
            <a:ext cx="17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50" y="53613"/>
            <a:ext cx="336627" cy="434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/>
          <p:nvPr/>
        </p:nvCxnSpPr>
        <p:spPr>
          <a:xfrm>
            <a:off x="8658600" y="39113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 rot="-539">
            <a:off x="3614850" y="2271588"/>
            <a:ext cx="191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1" sz="2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