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91" r:id="rId2"/>
    <p:sldId id="260" r:id="rId3"/>
    <p:sldId id="312" r:id="rId4"/>
    <p:sldId id="313" r:id="rId5"/>
    <p:sldId id="317" r:id="rId6"/>
    <p:sldId id="314" r:id="rId7"/>
    <p:sldId id="315" r:id="rId8"/>
    <p:sldId id="318" r:id="rId9"/>
    <p:sldId id="316" r:id="rId10"/>
    <p:sldId id="319" r:id="rId1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E1E"/>
    <a:srgbClr val="000000"/>
    <a:srgbClr val="FFD816"/>
    <a:srgbClr val="FFFF1D"/>
    <a:srgbClr val="4BC4FF"/>
    <a:srgbClr val="FF6C24"/>
    <a:srgbClr val="8E9679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4799" autoAdjust="0"/>
  </p:normalViewPr>
  <p:slideViewPr>
    <p:cSldViewPr snapToGrid="0" showGuides="1">
      <p:cViewPr varScale="1">
        <p:scale>
          <a:sx n="96" d="100"/>
          <a:sy n="96" d="100"/>
        </p:scale>
        <p:origin x="1051" y="82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9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9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2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5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80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3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GSE operations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Cabin and ramp activities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 descr="Ramp layout for Boeing 737-800 [12]. | Download Scientific Diagram">
            <a:extLst>
              <a:ext uri="{FF2B5EF4-FFF2-40B4-BE49-F238E27FC236}">
                <a16:creationId xmlns:a16="http://schemas.microsoft.com/office/drawing/2014/main" id="{C33D5F91-D92D-6DBE-C574-53D4F1734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87" y="-9250"/>
            <a:ext cx="3957211" cy="51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9FE22-1A13-0C39-A57D-846F8CEF3D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" y="2018462"/>
            <a:ext cx="5109455" cy="245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What will we do?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ED6EA-3B62-E625-6491-6198B280EC75}"/>
              </a:ext>
            </a:extLst>
          </p:cNvPr>
          <p:cNvSpPr txBox="1">
            <a:spLocks/>
          </p:cNvSpPr>
          <p:nvPr/>
        </p:nvSpPr>
        <p:spPr>
          <a:xfrm>
            <a:off x="756000" y="1205847"/>
            <a:ext cx="4913313" cy="3952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US" dirty="0"/>
              <a:t>Model (part of) ground operation on apron level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Use real data to simulate the ground operations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Optimize the utility of the GSE by:</a:t>
            </a:r>
          </a:p>
          <a:p>
            <a:pPr lvl="2" indent="0">
              <a:buNone/>
            </a:pPr>
            <a:r>
              <a:rPr lang="en-US" dirty="0"/>
              <a:t>3a.  Minimizing downtime / minimize nr of GSE</a:t>
            </a:r>
          </a:p>
          <a:p>
            <a:pPr lvl="2" indent="0">
              <a:buNone/>
            </a:pPr>
            <a:r>
              <a:rPr lang="en-US" dirty="0"/>
              <a:t>3b.  Smart charge scheduling</a:t>
            </a:r>
          </a:p>
          <a:p>
            <a:pPr lvl="2" indent="0">
              <a:buNone/>
            </a:pPr>
            <a:r>
              <a:rPr lang="en-US" dirty="0"/>
              <a:t>3c.  Optimize the ground support operations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While accounting for:</a:t>
            </a:r>
          </a:p>
          <a:p>
            <a:pPr lvl="2" indent="0">
              <a:buNone/>
            </a:pPr>
            <a:r>
              <a:rPr lang="en-US" dirty="0"/>
              <a:t>4a.  Delays</a:t>
            </a:r>
          </a:p>
          <a:p>
            <a:pPr lvl="2" indent="0">
              <a:buNone/>
            </a:pPr>
            <a:r>
              <a:rPr lang="en-US" dirty="0"/>
              <a:t>4b.  Varying price of electricity / grid demand</a:t>
            </a:r>
          </a:p>
          <a:p>
            <a:pPr lvl="2" indent="0">
              <a:buNone/>
            </a:pPr>
            <a:r>
              <a:rPr lang="en-US" dirty="0"/>
              <a:t>4c.  Charging infrastructure</a:t>
            </a:r>
          </a:p>
          <a:p>
            <a:pPr lvl="2" indent="0">
              <a:buNone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GSE operations</a:t>
            </a:r>
            <a:endParaRPr lang="en-GB" dirty="0">
              <a:solidFill>
                <a:srgbClr val="C91E1E"/>
              </a:solidFill>
            </a:endParaRPr>
          </a:p>
        </p:txBody>
      </p:sp>
      <p:sp>
        <p:nvSpPr>
          <p:cNvPr id="15" name="Tijdelijke aanduiding voor inhoud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en-GB" dirty="0"/>
              <a:t>Order of operations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Nr of vehicles (baggage/cargo)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Time per task</a:t>
            </a:r>
          </a:p>
          <a:p>
            <a:pPr marL="0" lvl="2" indent="0">
              <a:buNone/>
            </a:pPr>
            <a:endParaRPr lang="en-GB" dirty="0"/>
          </a:p>
          <a:p>
            <a:pPr marL="0" lvl="2" indent="0">
              <a:buNone/>
            </a:pP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75220DAC-D233-BF3B-31F1-AB44273D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25" y="680292"/>
            <a:ext cx="4219901" cy="3654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5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GSE operations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95401"/>
            <a:ext cx="7042149" cy="2933700"/>
          </a:xfrm>
        </p:spPr>
        <p:txBody>
          <a:bodyPr/>
          <a:lstStyle/>
          <a:p>
            <a:pPr algn="just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US" sz="1650" dirty="0"/>
              <a:t>The ground handling equipment for the aircraft ground handling of the Boeing 737-800: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Tractor with GPU,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2x Mobile stairs for boarding and alighting of passengers,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Fuel truck with JET-A1,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Water truck,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Lavatory truck,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Special baggage unloading vehicle with built-in belt conveyor,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Belt conveyor for baggage loading,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Tractor with trolleys for departure baggage,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50" dirty="0"/>
              <a:t>1x Catering vehicle.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499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GSE operations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Airport Bus – Apron Bus – Electric Version - Airport Suppliers">
            <a:extLst>
              <a:ext uri="{FF2B5EF4-FFF2-40B4-BE49-F238E27FC236}">
                <a16:creationId xmlns:a16="http://schemas.microsoft.com/office/drawing/2014/main" id="{13A60058-0CF7-1E31-8537-4D9A7C83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7" y="1254488"/>
            <a:ext cx="3800972" cy="27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wable Passenger Stairs - Airport Suppliers">
            <a:extLst>
              <a:ext uri="{FF2B5EF4-FFF2-40B4-BE49-F238E27FC236}">
                <a16:creationId xmlns:a16="http://schemas.microsoft.com/office/drawing/2014/main" id="{3AC30D08-37BB-1181-13F8-1D96D56B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01" y="1102782"/>
            <a:ext cx="4112812" cy="30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82705C-3232-6D2A-B862-1FCC8C0BFC67}"/>
              </a:ext>
            </a:extLst>
          </p:cNvPr>
          <p:cNvSpPr txBox="1">
            <a:spLocks/>
          </p:cNvSpPr>
          <p:nvPr/>
        </p:nvSpPr>
        <p:spPr>
          <a:xfrm>
            <a:off x="4422526" y="2283619"/>
            <a:ext cx="4913313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vs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GSE operations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82705C-3232-6D2A-B862-1FCC8C0BFC67}"/>
              </a:ext>
            </a:extLst>
          </p:cNvPr>
          <p:cNvSpPr txBox="1">
            <a:spLocks/>
          </p:cNvSpPr>
          <p:nvPr/>
        </p:nvSpPr>
        <p:spPr>
          <a:xfrm>
            <a:off x="4422526" y="2283619"/>
            <a:ext cx="4913313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vs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viation fuel - Wikipedia">
            <a:extLst>
              <a:ext uri="{FF2B5EF4-FFF2-40B4-BE49-F238E27FC236}">
                <a16:creationId xmlns:a16="http://schemas.microsoft.com/office/drawing/2014/main" id="{38D7BE6D-12BD-FE28-799C-32BC4EBC0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8" y="1222482"/>
            <a:ext cx="3871061" cy="290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truck parked under a plane&#10;&#10;Description automatically generated">
            <a:extLst>
              <a:ext uri="{FF2B5EF4-FFF2-40B4-BE49-F238E27FC236}">
                <a16:creationId xmlns:a16="http://schemas.microsoft.com/office/drawing/2014/main" id="{07FC7C9E-DB0B-69A4-3ACA-8116AD615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93" y="1222482"/>
            <a:ext cx="4325578" cy="2812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1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List of GSE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Pushback tractor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Cabin service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Catering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 water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Potable water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Baggage/cargo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Fuel truck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 descr="Table II- List of Gse Classification">
            <a:extLst>
              <a:ext uri="{FF2B5EF4-FFF2-40B4-BE49-F238E27FC236}">
                <a16:creationId xmlns:a16="http://schemas.microsoft.com/office/drawing/2014/main" id="{36563163-0261-73A0-C4D9-C5A40878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83" y="631487"/>
            <a:ext cx="2989358" cy="388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1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Agent based modelling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Centralized versus decentralized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Auction based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Game theory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Reinforcement learning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pic>
        <p:nvPicPr>
          <p:cNvPr id="7" name="Picture 6" descr="A diagram of planes and delivery&#10;&#10;Description automatically generated">
            <a:extLst>
              <a:ext uri="{FF2B5EF4-FFF2-40B4-BE49-F238E27FC236}">
                <a16:creationId xmlns:a16="http://schemas.microsoft.com/office/drawing/2014/main" id="{CE101ED7-6C84-82D1-1B29-6FF58A22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69" y="3233245"/>
            <a:ext cx="5528476" cy="118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white box with black text&#10;&#10;Description automatically generated">
            <a:extLst>
              <a:ext uri="{FF2B5EF4-FFF2-40B4-BE49-F238E27FC236}">
                <a16:creationId xmlns:a16="http://schemas.microsoft.com/office/drawing/2014/main" id="{D417842E-81EE-4FEE-97A9-0EA1643E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550922"/>
            <a:ext cx="4389120" cy="25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Charge scheduling of GSE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ED6EA-3B62-E625-6491-6198B280EC75}"/>
              </a:ext>
            </a:extLst>
          </p:cNvPr>
          <p:cNvSpPr txBox="1">
            <a:spLocks/>
          </p:cNvSpPr>
          <p:nvPr/>
        </p:nvSpPr>
        <p:spPr>
          <a:xfrm>
            <a:off x="755651" y="1319038"/>
            <a:ext cx="4301380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x-none" sz="1600" dirty="0"/>
              <a:t>tandardised or real-world duty cycles for GSE are not available in the reviewed literature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Over-night charging (ONC)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Intermittent Opportunity Charging (IOC)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Currently charged ‘when not in use’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Table I- Gse Activity Categories Vs. Gse Power-Demand Modes">
            <a:extLst>
              <a:ext uri="{FF2B5EF4-FFF2-40B4-BE49-F238E27FC236}">
                <a16:creationId xmlns:a16="http://schemas.microsoft.com/office/drawing/2014/main" id="{E0027FBD-69D4-DF5B-996C-6974CB6FF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30" y="560913"/>
            <a:ext cx="4086970" cy="172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Table IV- Cases For Different Electrification Scenarios and Charging Strategies">
            <a:extLst>
              <a:ext uri="{FF2B5EF4-FFF2-40B4-BE49-F238E27FC236}">
                <a16:creationId xmlns:a16="http://schemas.microsoft.com/office/drawing/2014/main" id="{1990C929-629A-928E-7A62-5A5F4114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8" y="2438594"/>
            <a:ext cx="4571998" cy="1973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2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Research gap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ED6EA-3B62-E625-6491-6198B280EC75}"/>
              </a:ext>
            </a:extLst>
          </p:cNvPr>
          <p:cNvSpPr txBox="1">
            <a:spLocks/>
          </p:cNvSpPr>
          <p:nvPr/>
        </p:nvSpPr>
        <p:spPr>
          <a:xfrm>
            <a:off x="756000" y="1319038"/>
            <a:ext cx="4913313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Combination of ground tasks with charging for a fully electric ground fleet while accounting for the charging infrastructure.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Assumptions often made:</a:t>
            </a:r>
          </a:p>
          <a:p>
            <a:pPr marL="466725" lvl="2" indent="-285750">
              <a:lnSpc>
                <a:spcPct val="150000"/>
              </a:lnSpc>
            </a:pPr>
            <a:r>
              <a:rPr lang="en-US" sz="1100" dirty="0"/>
              <a:t>Not including refueling/charging</a:t>
            </a:r>
          </a:p>
          <a:p>
            <a:pPr marL="466725" lvl="2" indent="-285750">
              <a:lnSpc>
                <a:spcPct val="150000"/>
              </a:lnSpc>
            </a:pPr>
            <a:r>
              <a:rPr lang="en-US" sz="1100" dirty="0"/>
              <a:t>Each vehicle has a charging station</a:t>
            </a:r>
          </a:p>
          <a:p>
            <a:pPr marL="466725" lvl="2" indent="-285750">
              <a:lnSpc>
                <a:spcPct val="150000"/>
              </a:lnSpc>
            </a:pPr>
            <a:r>
              <a:rPr lang="en-US" sz="1100" dirty="0"/>
              <a:t>Simplified ground operations</a:t>
            </a:r>
            <a:endParaRPr lang="en-US" sz="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3261</TotalTime>
  <Words>406</Words>
  <Application>Microsoft Office PowerPoint</Application>
  <PresentationFormat>On-screen Show (16:9)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GSE operations</vt:lpstr>
      <vt:lpstr>GSE operations</vt:lpstr>
      <vt:lpstr>GSE operations</vt:lpstr>
      <vt:lpstr>GSE operations</vt:lpstr>
      <vt:lpstr>GSE operations</vt:lpstr>
      <vt:lpstr>List of GSE</vt:lpstr>
      <vt:lpstr>Agent based modelling</vt:lpstr>
      <vt:lpstr>Charge scheduling of GSE</vt:lpstr>
      <vt:lpstr>Research gap</vt:lpstr>
      <vt:lpstr>What will we do?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Kuipers, Vincent</cp:lastModifiedBy>
  <cp:revision>113</cp:revision>
  <dcterms:created xsi:type="dcterms:W3CDTF">2019-11-27T15:26:32Z</dcterms:created>
  <dcterms:modified xsi:type="dcterms:W3CDTF">2023-12-12T16:15:35Z</dcterms:modified>
</cp:coreProperties>
</file>