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60" r:id="rId2"/>
    <p:sldId id="319" r:id="rId3"/>
    <p:sldId id="314" r:id="rId4"/>
    <p:sldId id="320" r:id="rId5"/>
    <p:sldId id="321" r:id="rId6"/>
    <p:sldId id="322" r:id="rId7"/>
    <p:sldId id="315" r:id="rId8"/>
    <p:sldId id="318" r:id="rId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1E1E"/>
    <a:srgbClr val="000000"/>
    <a:srgbClr val="FFD816"/>
    <a:srgbClr val="FFFF1D"/>
    <a:srgbClr val="4BC4FF"/>
    <a:srgbClr val="FF6C24"/>
    <a:srgbClr val="8E9679"/>
    <a:srgbClr val="FFFFFF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84799" autoAdjust="0"/>
  </p:normalViewPr>
  <p:slideViewPr>
    <p:cSldViewPr snapToGrid="0" showGuides="1">
      <p:cViewPr varScale="1">
        <p:scale>
          <a:sx n="96" d="100"/>
          <a:sy n="96" d="100"/>
        </p:scale>
        <p:origin x="331" y="82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GB" dirty="0"/>
              <a:t>Order of operations</a:t>
            </a:r>
          </a:p>
          <a:p>
            <a:pPr lvl="2"/>
            <a:r>
              <a:rPr lang="en-GB" dirty="0"/>
              <a:t>Nr of vehicles (baggage/cargo)</a:t>
            </a:r>
          </a:p>
          <a:p>
            <a:pPr lvl="2"/>
            <a:r>
              <a:rPr lang="en-GB" dirty="0"/>
              <a:t>Time per task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Where charge</a:t>
            </a:r>
          </a:p>
          <a:p>
            <a:pPr lvl="2"/>
            <a:r>
              <a:rPr lang="en-GB" dirty="0"/>
              <a:t>When charge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Efficient as possible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59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9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6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4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28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0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3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6000" y="586800"/>
            <a:ext cx="3203750" cy="732238"/>
          </a:xfrm>
        </p:spPr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Ground support equipment</a:t>
            </a:r>
            <a:endParaRPr lang="en-GB" dirty="0">
              <a:solidFill>
                <a:srgbClr val="C91E1E"/>
              </a:solidFill>
            </a:endParaRPr>
          </a:p>
        </p:txBody>
      </p:sp>
      <p:sp>
        <p:nvSpPr>
          <p:cNvPr id="15" name="Tijdelijke aanduiding voor inhoud 14"/>
          <p:cNvSpPr>
            <a:spLocks noGrp="1"/>
          </p:cNvSpPr>
          <p:nvPr>
            <p:ph sz="half" idx="1"/>
          </p:nvPr>
        </p:nvSpPr>
        <p:spPr>
          <a:xfrm>
            <a:off x="756000" y="1401439"/>
            <a:ext cx="3598863" cy="2933700"/>
          </a:xfrm>
        </p:spPr>
        <p:txBody>
          <a:bodyPr/>
          <a:lstStyle/>
          <a:p>
            <a:pPr lvl="2"/>
            <a:r>
              <a:rPr lang="en-GB" dirty="0"/>
              <a:t>Complex operations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Challenges charging full electric fleet</a:t>
            </a:r>
          </a:p>
          <a:p>
            <a:pPr marL="0" lvl="2" indent="0">
              <a:buNone/>
            </a:pPr>
            <a:endParaRPr lang="en-GB" dirty="0"/>
          </a:p>
          <a:p>
            <a:pPr marL="0" lvl="2" indent="0">
              <a:buNone/>
            </a:pPr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2" name="Picture 1" descr="A diagram of a flowchart&#10;&#10;Description automatically generated">
            <a:extLst>
              <a:ext uri="{FF2B5EF4-FFF2-40B4-BE49-F238E27FC236}">
                <a16:creationId xmlns:a16="http://schemas.microsoft.com/office/drawing/2014/main" id="{75220DAC-D233-BF3B-31F1-AB44273D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429" y="402042"/>
            <a:ext cx="5229716" cy="4529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5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What will we do?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0ED6EA-3B62-E625-6491-6198B280EC75}"/>
              </a:ext>
            </a:extLst>
          </p:cNvPr>
          <p:cNvSpPr txBox="1">
            <a:spLocks/>
          </p:cNvSpPr>
          <p:nvPr/>
        </p:nvSpPr>
        <p:spPr>
          <a:xfrm>
            <a:off x="756000" y="1205847"/>
            <a:ext cx="4913313" cy="3952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US" dirty="0"/>
              <a:t>Model (part of) ground operation on apron level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Use real data to simulate the ground operations using agent-based modelling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Optimize the utility of the GSE by:</a:t>
            </a:r>
          </a:p>
          <a:p>
            <a:pPr lvl="2" indent="0">
              <a:buNone/>
            </a:pPr>
            <a:r>
              <a:rPr lang="en-US" dirty="0"/>
              <a:t>3a.  Minimizing downtime / minimize nr of GSE</a:t>
            </a:r>
          </a:p>
          <a:p>
            <a:pPr lvl="2" indent="0">
              <a:buNone/>
            </a:pPr>
            <a:r>
              <a:rPr lang="en-US" dirty="0"/>
              <a:t>3b.  Smart charge scheduling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While accounting for:</a:t>
            </a:r>
          </a:p>
          <a:p>
            <a:pPr lvl="2" indent="0">
              <a:buNone/>
            </a:pPr>
            <a:r>
              <a:rPr lang="en-US" dirty="0"/>
              <a:t>4a.  Varying price of electricity / grid demand</a:t>
            </a:r>
          </a:p>
          <a:p>
            <a:pPr lvl="2" indent="0">
              <a:buNone/>
            </a:pPr>
            <a:r>
              <a:rPr lang="en-US" dirty="0"/>
              <a:t>4b.  Charging infrastructure</a:t>
            </a:r>
          </a:p>
          <a:p>
            <a:pPr lvl="2" indent="0">
              <a:buNone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0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List of GSE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C3-982B-456C-B50D-436A20E70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Pushback tractor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Cabin service truck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Waste water truck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Potable water truck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Baggage/cargo tractor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Fuel truck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Picture 6" descr="Table II- List of Gse Classification">
            <a:extLst>
              <a:ext uri="{FF2B5EF4-FFF2-40B4-BE49-F238E27FC236}">
                <a16:creationId xmlns:a16="http://schemas.microsoft.com/office/drawing/2014/main" id="{36563163-0261-73A0-C4D9-C5A40878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83" y="631487"/>
            <a:ext cx="2989358" cy="388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10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423" y="446778"/>
            <a:ext cx="4910138" cy="7322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91E1E"/>
                </a:solidFill>
              </a:rPr>
              <a:t>Schiphol piers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C3-982B-456C-B50D-436A20E70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026" name="Picture 2" descr="2 April 2020 – Update: Schiphol closes piers and moves towards 'Core  Schiphol'">
            <a:extLst>
              <a:ext uri="{FF2B5EF4-FFF2-40B4-BE49-F238E27FC236}">
                <a16:creationId xmlns:a16="http://schemas.microsoft.com/office/drawing/2014/main" id="{7945D61C-CF9C-B349-850B-89B1DBBCB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5" b="5831"/>
          <a:stretch/>
        </p:blipFill>
        <p:spPr bwMode="auto">
          <a:xfrm>
            <a:off x="2051009" y="972545"/>
            <a:ext cx="4810967" cy="360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Turnaround time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C3-982B-456C-B50D-436A20E70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KLM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Boeing 737-800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23FA6-F28E-ED8A-A67F-475374A2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37" y="401958"/>
            <a:ext cx="5681533" cy="38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5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Comments on current model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C3-982B-456C-B50D-436A20E70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Scheduling of agents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Assumptions on vehicle speed and task time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Charging model/infrastructure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85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Agent based modelling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C3-982B-456C-B50D-436A20E70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Centralized versus decentralized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Auction based framework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Game theory approach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Reinforcement learning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 dirty="0"/>
          </a:p>
        </p:txBody>
      </p:sp>
      <p:pic>
        <p:nvPicPr>
          <p:cNvPr id="7" name="Picture 6" descr="A diagram of planes and delivery&#10;&#10;Description automatically generated">
            <a:extLst>
              <a:ext uri="{FF2B5EF4-FFF2-40B4-BE49-F238E27FC236}">
                <a16:creationId xmlns:a16="http://schemas.microsoft.com/office/drawing/2014/main" id="{CE101ED7-6C84-82D1-1B29-6FF58A228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69" y="3233245"/>
            <a:ext cx="5528476" cy="1182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white box with black text&#10;&#10;Description automatically generated">
            <a:extLst>
              <a:ext uri="{FF2B5EF4-FFF2-40B4-BE49-F238E27FC236}">
                <a16:creationId xmlns:a16="http://schemas.microsoft.com/office/drawing/2014/main" id="{D417842E-81EE-4FEE-97A9-0EA1643E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550922"/>
            <a:ext cx="4389120" cy="252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8A45-0F3C-42C2-9940-09D7547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Charge scheduling of GSE</a:t>
            </a:r>
            <a:endParaRPr lang="LID4096" dirty="0">
              <a:solidFill>
                <a:srgbClr val="C91E1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C3-982B-456C-B50D-436A20E70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737F-395A-4BA8-AD45-1529F22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Optimization of airport ground fleet charging infrastructure using Agent-Based Modelling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9D05-4307-4562-9D35-CB6E913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7769E9-744F-4681-8F75-F3150B71EE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0ED6EA-3B62-E625-6491-6198B280EC75}"/>
              </a:ext>
            </a:extLst>
          </p:cNvPr>
          <p:cNvSpPr txBox="1">
            <a:spLocks/>
          </p:cNvSpPr>
          <p:nvPr/>
        </p:nvSpPr>
        <p:spPr>
          <a:xfrm>
            <a:off x="755651" y="1319038"/>
            <a:ext cx="4301380" cy="2933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</a:t>
            </a:r>
            <a:r>
              <a:rPr lang="x-none" sz="1600" dirty="0"/>
              <a:t>tandardised or real-world duty cycles for GSE are not available in the reviewed literature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Over-night charging (ONC)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Intermittent Opportunity Charging (IOC)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Currently charged ‘when not in use’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Table I- Gse Activity Categories Vs. Gse Power-Demand Modes">
            <a:extLst>
              <a:ext uri="{FF2B5EF4-FFF2-40B4-BE49-F238E27FC236}">
                <a16:creationId xmlns:a16="http://schemas.microsoft.com/office/drawing/2014/main" id="{E0027FBD-69D4-DF5B-996C-6974CB6FF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030" y="560913"/>
            <a:ext cx="4086970" cy="1722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Table IV- Cases For Different Electrification Scenarios and Charging Strategies">
            <a:extLst>
              <a:ext uri="{FF2B5EF4-FFF2-40B4-BE49-F238E27FC236}">
                <a16:creationId xmlns:a16="http://schemas.microsoft.com/office/drawing/2014/main" id="{1990C929-629A-928E-7A62-5A5F41145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38" y="2438594"/>
            <a:ext cx="4571998" cy="1973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29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3421</TotalTime>
  <Words>289</Words>
  <Application>Microsoft Office PowerPoint</Application>
  <PresentationFormat>On-screen Show (16:9)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Kantoorthema</vt:lpstr>
      <vt:lpstr>Ground support equipment</vt:lpstr>
      <vt:lpstr>What will we do?</vt:lpstr>
      <vt:lpstr>List of GSE</vt:lpstr>
      <vt:lpstr>Schiphol piers</vt:lpstr>
      <vt:lpstr>Turnaround time</vt:lpstr>
      <vt:lpstr>Comments on current model</vt:lpstr>
      <vt:lpstr>Agent based modelling</vt:lpstr>
      <vt:lpstr>Charge scheduling of GSE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Kuipers, Vincent</cp:lastModifiedBy>
  <cp:revision>115</cp:revision>
  <dcterms:created xsi:type="dcterms:W3CDTF">2019-11-27T15:26:32Z</dcterms:created>
  <dcterms:modified xsi:type="dcterms:W3CDTF">2023-12-20T14:18:34Z</dcterms:modified>
</cp:coreProperties>
</file>