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666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40000" y="540000"/>
            <a:ext cx="9000000" cy="10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4000" b="1">
                <a:solidFill>
                  <a:srgbClr val="FFFFFF"/>
                </a:solidFill>
              </a:defRPr>
            </a:pPr>
            <a:r>
              <a:t>Do Excesso de Dados à Ação Decisiva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0000" y="1800000"/>
            <a:ext cx="9000000" cy="540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200">
                <a:solidFill>
                  <a:srgbClr val="000000"/>
                </a:solidFill>
              </a:defRPr>
            </a:pPr>
            <a:r>
              <a:t>Otimizando Processos e Potencializando o Crescimento com Automação e IA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666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40000" y="540000"/>
            <a:ext cx="9000000" cy="10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4000" b="1">
                <a:solidFill>
                  <a:srgbClr val="FFFFFF"/>
                </a:solidFill>
              </a:defRPr>
            </a:pPr>
            <a:r>
              <a:t>Próximos Passos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0000" y="1800000"/>
            <a:ext cx="9000000" cy="540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200">
                <a:solidFill>
                  <a:srgbClr val="000000"/>
                </a:solidFill>
              </a:defRPr>
            </a:pPr>
            <a:r>
              <a:t>Vamos construir sua solução juntos.</a:t>
            </a:r>
          </a:p>
          <a:p/>
          <a:p>
            <a:r>
              <a:t>Agende uma sessão de diagnóstico gratuita.</a:t>
            </a:r>
          </a:p>
          <a:p/>
          <a:p>
            <a:r>
              <a:t>Contato:</a:t>
            </a:r>
          </a:p>
          <a:p>
            <a:r>
              <a:t>Email: procevia.tech@gmail.com</a:t>
            </a:r>
          </a:p>
          <a:p>
            <a:r>
              <a:t>WhatsApp: +55 31 9152-6927</a:t>
            </a:r>
          </a:p>
          <a:p>
            <a:r>
              <a:t>Website: procevia.vercel.app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40000" y="540000"/>
            <a:ext cx="9000000" cy="10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4000" b="1">
                <a:solidFill>
                  <a:srgbClr val="006666"/>
                </a:solidFill>
              </a:defRPr>
            </a:pPr>
            <a:r>
              <a:t>O Desafio Operacional Moderno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0000" y="1800000"/>
            <a:ext cx="9000000" cy="540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200">
                <a:solidFill>
                  <a:srgbClr val="000000"/>
                </a:solidFill>
              </a:defRPr>
            </a:pPr>
            <a:r>
              <a:t>Sua equipe ainda perde tempo com tarefas que não agregam valor?</a:t>
            </a:r>
          </a:p>
          <a:p/>
          <a:p>
            <a:r>
              <a:t>• Processos Manuais Lentos: Entrada de dados, aprovações e relatórios que consomem horas e geram erros.</a:t>
            </a:r>
          </a:p>
          <a:p>
            <a:r>
              <a:t>• Dados Desconectados: Informações espalhadas dificultam decisões ágeis.</a:t>
            </a:r>
          </a:p>
          <a:p>
            <a:r>
              <a:t>• Decisões sem Base Sólida: Sem dados consolidados, decisões estratégicas podem ser mais instintivas que racionais.</a:t>
            </a:r>
          </a:p>
          <a:p>
            <a:r>
              <a:t>Consequência: Menos eficiência, custos elevados e oportunidades desperdiçadas.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40000" y="540000"/>
            <a:ext cx="9000000" cy="10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4000" b="1">
                <a:solidFill>
                  <a:srgbClr val="006666"/>
                </a:solidFill>
              </a:defRPr>
            </a:pPr>
            <a:r>
              <a:t>A Oportunidade Estratégica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0000" y="1800000"/>
            <a:ext cx="9000000" cy="540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200">
                <a:solidFill>
                  <a:srgbClr val="000000"/>
                </a:solidFill>
              </a:defRPr>
            </a:pPr>
            <a:r>
              <a:t>Automação é agora uma vantagem competitiva.</a:t>
            </a:r>
          </a:p>
          <a:p/>
          <a:p>
            <a:r>
              <a:t>• Redução de custos operacionais (25–40%)</a:t>
            </a:r>
          </a:p>
          <a:p>
            <a:r>
              <a:t>• Aumento da produtividade</a:t>
            </a:r>
          </a:p>
          <a:p>
            <a:r>
              <a:t>• Maior precisão de dados</a:t>
            </a:r>
          </a:p>
          <a:p>
            <a:r>
              <a:t>• Liberação de talentos para inovação</a:t>
            </a:r>
          </a:p>
          <a:p/>
          <a:p>
            <a:r>
              <a:t>Segundo McKinsey: 60% das profissões têm 1/3 das atividades automatizáveis.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40000" y="540000"/>
            <a:ext cx="9000000" cy="10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4000" b="1">
                <a:solidFill>
                  <a:srgbClr val="006666"/>
                </a:solidFill>
              </a:defRPr>
            </a:pPr>
            <a:r>
              <a:t>Nossa Solução – Método Procevia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0000" y="1800000"/>
            <a:ext cx="9000000" cy="540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200">
                <a:solidFill>
                  <a:srgbClr val="000000"/>
                </a:solidFill>
              </a:defRPr>
            </a:pPr>
            <a:r>
              <a:t>Transformamos desafios em eficiência através de quatro pilares integrados:</a:t>
            </a:r>
          </a:p>
          <a:p>
            <a:r>
              <a:t>🧠 Agentes de IA Inteligentes – Respostas instantâneas para perguntas complexas.</a:t>
            </a:r>
          </a:p>
          <a:p>
            <a:r>
              <a:t>⚙️ Automação de Fluxos de Trabalho – Elimine tarefas manuais e conecte seus sistemas.</a:t>
            </a:r>
          </a:p>
          <a:p>
            <a:r>
              <a:t>📊 Dashboards Perspicazes – Visibilidade completa e em tempo real do seu negócio.</a:t>
            </a:r>
          </a:p>
          <a:p>
            <a:r>
              <a:t>🔄 Otimização Estratégica de Processos – Redesenho de fluxos para máxima performance.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40000" y="540000"/>
            <a:ext cx="9000000" cy="10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4000" b="1">
                <a:solidFill>
                  <a:srgbClr val="006666"/>
                </a:solidFill>
              </a:defRPr>
            </a:pPr>
            <a:r>
              <a:t>Resultados Comprovados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0000" y="1800000"/>
            <a:ext cx="9000000" cy="540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200">
                <a:solidFill>
                  <a:srgbClr val="000000"/>
                </a:solidFill>
              </a:defRPr>
            </a:pPr>
            <a:r>
              <a:t>• De 5 dias para 2 horas – Automotivo: Automação de relatórios críticos</a:t>
            </a:r>
          </a:p>
          <a:p>
            <a:r>
              <a:t>• 85% de redução em erros – Logística: Novo processo de automação</a:t>
            </a:r>
          </a:p>
          <a:p>
            <a:r>
              <a:t>• Insights em tempo real – Logística: Agente de IA respondendo perguntas</a:t>
            </a:r>
          </a:p>
          <a:p>
            <a:r>
              <a:t>• Visão financeira unificada – Varejo: Consolidação de dashboards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40000" y="540000"/>
            <a:ext cx="9000000" cy="10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4000" b="1">
                <a:solidFill>
                  <a:srgbClr val="006666"/>
                </a:solidFill>
              </a:defRPr>
            </a:pPr>
            <a:r>
              <a:t>Nossa Expertise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0000" y="1800000"/>
            <a:ext cx="9000000" cy="540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200">
                <a:solidFill>
                  <a:srgbClr val="000000"/>
                </a:solidFill>
              </a:defRPr>
            </a:pPr>
            <a:r>
              <a:t>Automação Low-Code:</a:t>
            </a:r>
          </a:p>
          <a:p>
            <a:r>
              <a:t>- Microsoft Power Platform</a:t>
            </a:r>
          </a:p>
          <a:p>
            <a:r>
              <a:t>- Zapier</a:t>
            </a:r>
          </a:p>
          <a:p>
            <a:r>
              <a:t>- Google Data Studio</a:t>
            </a:r>
          </a:p>
          <a:p/>
          <a:p>
            <a:r>
              <a:t>Soluções Customizadas e IA:</a:t>
            </a:r>
          </a:p>
          <a:p>
            <a:r>
              <a:t>- Python, IA e Machine Learning</a:t>
            </a:r>
          </a:p>
          <a:p>
            <a:r>
              <a:t>- Agentes de IA</a:t>
            </a:r>
          </a:p>
          <a:p>
            <a:r>
              <a:t>- C#, React/Next.js</a:t>
            </a:r>
          </a:p>
          <a:p>
            <a:r>
              <a:t>- SQL, GCP e mais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40000" y="540000"/>
            <a:ext cx="9000000" cy="10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4000" b="1">
                <a:solidFill>
                  <a:srgbClr val="006666"/>
                </a:solidFill>
              </a:defRPr>
            </a:pPr>
            <a:r>
              <a:t>Conheça os Fundadores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0000" y="1800000"/>
            <a:ext cx="9000000" cy="540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200">
                <a:solidFill>
                  <a:srgbClr val="000000"/>
                </a:solidFill>
              </a:defRPr>
            </a:pPr>
            <a:r>
              <a:t>Vincent Pernarh – Cofundador &amp; Especialista em IA e Dados</a:t>
            </a:r>
          </a:p>
          <a:p>
            <a:r>
              <a:t>• +3 anos em Supply Chain, automações complexas (DHL)</a:t>
            </a:r>
          </a:p>
          <a:p>
            <a:r>
              <a:t>• Engenharia de Controle e Automação – UFMG</a:t>
            </a:r>
          </a:p>
          <a:p/>
          <a:p>
            <a:r>
              <a:t>Karyne Scheneyder – Cofundadora &amp; Estrategista de Dados</a:t>
            </a:r>
          </a:p>
          <a:p>
            <a:r>
              <a:t>• Transformação de necessidades em insights</a:t>
            </a:r>
          </a:p>
          <a:p>
            <a:r>
              <a:t>• Dashboards claros em Power BI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40000" y="540000"/>
            <a:ext cx="9000000" cy="10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4000" b="1">
                <a:solidFill>
                  <a:srgbClr val="006666"/>
                </a:solidFill>
              </a:defRPr>
            </a:pPr>
            <a:r>
              <a:t>Nossa Parceria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0000" y="1800000"/>
            <a:ext cx="9000000" cy="540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200">
                <a:solidFill>
                  <a:srgbClr val="000000"/>
                </a:solidFill>
              </a:defRPr>
            </a:pPr>
            <a:r>
              <a:t>Processo colaborativo em 4 etapas:</a:t>
            </a:r>
          </a:p>
          <a:p>
            <a:r>
              <a:t>1. Descoberta e Análise</a:t>
            </a:r>
          </a:p>
          <a:p>
            <a:r>
              <a:t>2. Estratégia e Desenho</a:t>
            </a:r>
          </a:p>
          <a:p>
            <a:r>
              <a:t>3. Implementação e Automação</a:t>
            </a:r>
          </a:p>
          <a:p>
            <a:r>
              <a:t>4. Treinamento e Suporte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40000" y="540000"/>
            <a:ext cx="9000000" cy="10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4000" b="1">
                <a:solidFill>
                  <a:srgbClr val="006666"/>
                </a:solidFill>
              </a:defRPr>
            </a:pPr>
            <a:r>
              <a:t>Por que a Procevia?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0000" y="1800000"/>
            <a:ext cx="9000000" cy="540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200">
                <a:solidFill>
                  <a:srgbClr val="000000"/>
                </a:solidFill>
              </a:defRPr>
            </a:pPr>
            <a:r>
              <a:t>• Experiência Comprovada – Soluções robustas para gigantes da indústria</a:t>
            </a:r>
          </a:p>
          <a:p>
            <a:r>
              <a:t>• Expertise Completa – Do low-code rápido à IA personalizada</a:t>
            </a:r>
          </a:p>
          <a:p>
            <a:r>
              <a:t>• Foco em ROI – Resultados mensuráveis que aumentam lucratividade e eficiência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