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8237" r:id="rId3"/>
    <p:sldId id="8292" r:id="rId4"/>
    <p:sldId id="8301" r:id="rId5"/>
    <p:sldId id="8302" r:id="rId6"/>
    <p:sldId id="8293" r:id="rId7"/>
    <p:sldId id="8299" r:id="rId8"/>
    <p:sldId id="8303" r:id="rId9"/>
    <p:sldId id="8304" r:id="rId10"/>
    <p:sldId id="8305" r:id="rId11"/>
    <p:sldId id="8306" r:id="rId12"/>
    <p:sldId id="8295" r:id="rId13"/>
    <p:sldId id="829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 展" initials="孙" lastIdx="1" clrIdx="0">
    <p:extLst>
      <p:ext uri="{19B8F6BF-5375-455C-9EA6-DF929625EA0E}">
        <p15:presenceInfo xmlns:p15="http://schemas.microsoft.com/office/powerpoint/2012/main" userId="49b350e3924094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479E0-D3ED-462C-868C-C8701929A02C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E6CE-4FDE-48FF-B6E4-AC24EEA280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13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E6CE-4FDE-48FF-B6E4-AC24EEA2804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7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A671-CCC9-47E2-A943-683267B57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C0042-BBC1-4DB9-9469-8B3053449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9A4AEB-CE0A-4B0F-A3DF-FB48714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BD56F-BF91-4735-9DF5-D2400BA1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876A0-617F-48E3-A04A-CD0AFA3C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1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2BAE9-23E7-460A-AED1-75FDA16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28D475-2FA1-4186-AC0B-9898F676A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650B2-D2D4-4160-99E9-9DF6705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DE86C-85C4-457A-8EF0-8CFD7A1B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005479-86BD-49EA-A4BB-40A3893C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E916FB-32EB-40E4-BE33-B5F9FEFCD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45D0E7-42F6-4E3E-9555-E557DD3CA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08670-B221-4013-B990-CFFC68AF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03786-1053-4CA0-95E3-D2EEB7BB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86355-A713-4194-BAF2-896A4795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10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9843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2495601" y="6455038"/>
            <a:ext cx="1879483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295801" y="6475442"/>
            <a:ext cx="657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87A1C1"/>
                </a:solidFill>
              </a:rPr>
              <a:t>Huazhong University</a:t>
            </a:r>
            <a:r>
              <a:rPr lang="en-US" altLang="zh-CN" sz="1800" b="1" baseline="0" dirty="0">
                <a:solidFill>
                  <a:srgbClr val="87A1C1"/>
                </a:solidFill>
              </a:rPr>
              <a:t> of Science and Technology, Wuhan, China</a:t>
            </a:r>
            <a:endParaRPr lang="zh-CN" altLang="en-US" sz="1800" b="1" dirty="0">
              <a:solidFill>
                <a:srgbClr val="87A1C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191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3791746" y="6450916"/>
            <a:ext cx="1872207" cy="37650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5598681" y="645486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87A1C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电子信息与通信学院</a:t>
            </a:r>
          </a:p>
        </p:txBody>
      </p:sp>
    </p:spTree>
    <p:extLst>
      <p:ext uri="{BB962C8B-B14F-4D97-AF65-F5344CB8AC3E}">
        <p14:creationId xmlns:p14="http://schemas.microsoft.com/office/powerpoint/2010/main" val="100602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919536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173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6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6" t="5234" b="28440"/>
          <a:stretch>
            <a:fillRect/>
          </a:stretch>
        </p:blipFill>
        <p:spPr>
          <a:xfrm>
            <a:off x="4079777" y="6455013"/>
            <a:ext cx="1728192" cy="35836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705" y="6455013"/>
            <a:ext cx="2431545" cy="358363"/>
          </a:xfrm>
          <a:prstGeom prst="rect">
            <a:avLst/>
          </a:prstGeom>
        </p:spPr>
      </p:pic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813150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434492"/>
            <a:ext cx="12192000" cy="423509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74637"/>
            <a:ext cx="11521280" cy="706091"/>
          </a:xfrm>
        </p:spPr>
        <p:txBody>
          <a:bodyPr>
            <a:normAutofit/>
          </a:bodyPr>
          <a:lstStyle>
            <a:lvl1pPr algn="l">
              <a:defRPr sz="3200"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11521280" cy="5001419"/>
          </a:xfrm>
        </p:spPr>
        <p:txBody>
          <a:bodyPr/>
          <a:lstStyle>
            <a:lvl1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-27383"/>
            <a:ext cx="12192000" cy="144016"/>
          </a:xfrm>
          <a:prstGeom prst="rect">
            <a:avLst/>
          </a:prstGeom>
          <a:solidFill>
            <a:srgbClr val="2A59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 userDrawn="1"/>
        </p:nvSpPr>
        <p:spPr>
          <a:xfrm>
            <a:off x="335360" y="935010"/>
            <a:ext cx="11521280" cy="45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991544" y="6476970"/>
            <a:ext cx="8496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School</a:t>
            </a:r>
            <a:r>
              <a:rPr lang="en-US" altLang="zh-CN" sz="1600" b="1" baseline="0" dirty="0">
                <a:solidFill>
                  <a:srgbClr val="87A1C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of Electronic Information and Communications, Huazhong University of Science and Technology</a:t>
            </a:r>
            <a:endParaRPr lang="zh-CN" altLang="en-US" sz="1600" b="1" dirty="0">
              <a:solidFill>
                <a:srgbClr val="87A1C1"/>
              </a:solidFill>
              <a:latin typeface="Arial Narrow" panose="020B060602020203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21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04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42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A8BA3-A88F-4ECB-BD9C-4E5530F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BEF6B-6A09-4709-BFBA-2D73B6D2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15DDB-5914-4B57-A640-0E43995F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787BD-95B2-49DD-BEAD-E42E0422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BF36D-72FB-4F0A-9BAD-66E2D22F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534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40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496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417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0740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424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23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103632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080000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9921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9921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E5EBFA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9921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DFCEACD-BA0D-C74C-8DDC-B9DD27F3605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6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262F-AC70-40D5-9711-5F3D07C9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27BD3E-4BF1-4419-BA81-B677ED3E4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C956F5-A5ED-4574-9B50-AB963AE60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67B6F-962B-458C-BEF6-36287B3F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15E7DA-13F0-429C-BBC7-AA5417FF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3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91A3F-0A19-42EB-B9B7-0EAF1794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11555-1096-477F-98CD-E632EE11B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B429C7-B2BA-44E8-B5B1-DF4245959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21E18-9D79-4977-A88D-8E71CB85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0E22D-EDF7-4CF7-9B42-28990C80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7C719-9C82-486A-9BBD-1C5C381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3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18FD6-F06D-4004-B296-12E7EC61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626F9-B26B-44B8-8D8B-143D5052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C35BAB-FE20-4C5D-A511-0D733DC92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FDC9FF-1BA8-4E32-A638-FF89D88A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E54A4C-27DA-4285-8D4A-24CC2B1F0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069982-9B9D-4965-B9A0-930193706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68972B-B855-4DE0-85FE-E7F5B704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3D67CF-CB6C-4308-9B0D-167B531B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5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C5EA5-F1EF-4EC3-8CA0-FA7D500E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D88EAC-2303-4830-BA4D-217E44FF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9C5733-6382-4144-88C3-2F00FC9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B4824E-A90F-4892-A057-DA2EC58A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E38A1F-9189-43EB-B80F-AF72B70F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6962B-406E-4163-9B70-C6CCE05D3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0644B-497E-420C-BF95-DA2DF0B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48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1A12D-7227-4F22-BC15-F5DEBE78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D308C-0544-4975-A338-D52FA79C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EED64E-89E5-4C67-B47A-CE43B1C35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44218-1174-46BE-A3A5-96DC2EC2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B21CE-B4ED-45DC-958B-60C0D22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23EA2E-1D8D-4A9B-A6AF-1CBCDC4E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E3D1-9492-4053-9269-C5014E9C1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7F492-169D-4FE7-B19A-19B13F402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132CDC-0AE7-4A16-86C4-0A65C66B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E49A3-F9BD-4DE3-B6CF-F13FB742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EBC86-FBC8-436D-AB1A-B545AA0B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B350C-5151-4E00-A24E-D741C71B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2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116682-1D4B-4577-A045-2ACBDF56D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9C882-0DDF-4396-BE8E-D1C56647C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8DD16-0CFE-4E32-8860-CEAA4BC48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E870B-EAFC-4989-BF72-060659D73B46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7BFFCF-0734-47AE-A8D8-1742B897D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C09C1B-D605-4ECE-9A7E-AF854EC01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23E8C-A9C1-4960-A78B-0F70F78895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B77F-AE41-4187-B98A-D7801B6D4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3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3355" indent="-286166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.tb.cn/h.hfLavK1Swrgcge6?tk=daTFVCyZh4f" TargetMode="External"/><Relationship Id="rId3" Type="http://schemas.openxmlformats.org/officeDocument/2006/relationships/hyperlink" Target="https://e.tb.cn/h.hfsKNcYpSRePYUk?tk=O7zlVybEGVj" TargetMode="External"/><Relationship Id="rId7" Type="http://schemas.openxmlformats.org/officeDocument/2006/relationships/hyperlink" Target="https://e.tb.cn/h.hfqG9HM58YSTQYU?tk=MZI4VCAvhZF" TargetMode="External"/><Relationship Id="rId2" Type="http://schemas.openxmlformats.org/officeDocument/2006/relationships/hyperlink" Target="https://e.tb.cn/h.hfsmKzVxgj5Jq9h?tk=cppYVybH1dq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.tb.cn/h.hUNaFD19MwBXZUL?tk=EHFhVyQNF6K" TargetMode="External"/><Relationship Id="rId5" Type="http://schemas.openxmlformats.org/officeDocument/2006/relationships/hyperlink" Target="https://e.tb.cn/h.hUmOmfnP7iz23oJ?tk=G4uyVyQ1Lqw" TargetMode="External"/><Relationship Id="rId4" Type="http://schemas.openxmlformats.org/officeDocument/2006/relationships/hyperlink" Target="https://e.tb.cn/h.hU0T2GIA3dNdUAL?tk=M1qAVyherS6" TargetMode="External"/><Relationship Id="rId9" Type="http://schemas.openxmlformats.org/officeDocument/2006/relationships/hyperlink" Target="https://e.tb.cn/h.hfrXWPNOWqtW7v7?tk=isjkVyaKTt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电子设计竞赛</a:t>
            </a:r>
            <a:b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21F-</a:t>
            </a:r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智能送药小车题目解析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4454382"/>
              </p:ext>
            </p:extLst>
          </p:nvPr>
        </p:nvGraphicFramePr>
        <p:xfrm>
          <a:off x="2206475" y="3632431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2025年7月3日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</p:txBody>
      </p:sp>
    </p:spTree>
    <p:extLst>
      <p:ext uri="{BB962C8B-B14F-4D97-AF65-F5344CB8AC3E}">
        <p14:creationId xmlns:p14="http://schemas.microsoft.com/office/powerpoint/2010/main" val="250606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218001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模块统一采购列表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5A2581D-AA5F-47F4-9397-42C5DB718B9A}"/>
              </a:ext>
            </a:extLst>
          </p:cNvPr>
          <p:cNvGraphicFramePr>
            <a:graphicFrameLocks noGrp="1"/>
          </p:cNvGraphicFramePr>
          <p:nvPr/>
        </p:nvGraphicFramePr>
        <p:xfrm>
          <a:off x="919162" y="2113043"/>
          <a:ext cx="103536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8">
                  <a:extLst>
                    <a:ext uri="{9D8B030D-6E8A-4147-A177-3AD203B41FA5}">
                      <a16:colId xmlns:a16="http://schemas.microsoft.com/office/drawing/2014/main" val="43152194"/>
                    </a:ext>
                  </a:extLst>
                </a:gridCol>
                <a:gridCol w="2105025">
                  <a:extLst>
                    <a:ext uri="{9D8B030D-6E8A-4147-A177-3AD203B41FA5}">
                      <a16:colId xmlns:a16="http://schemas.microsoft.com/office/drawing/2014/main" val="1888174289"/>
                    </a:ext>
                  </a:extLst>
                </a:gridCol>
                <a:gridCol w="5195887">
                  <a:extLst>
                    <a:ext uri="{9D8B030D-6E8A-4147-A177-3AD203B41FA5}">
                      <a16:colId xmlns:a16="http://schemas.microsoft.com/office/drawing/2014/main" val="302535012"/>
                    </a:ext>
                  </a:extLst>
                </a:gridCol>
                <a:gridCol w="1876425">
                  <a:extLst>
                    <a:ext uri="{9D8B030D-6E8A-4147-A177-3AD203B41FA5}">
                      <a16:colId xmlns:a16="http://schemas.microsoft.com/office/drawing/2014/main" val="1122089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品名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824074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zh-CN" altLang="en-US" dirty="0"/>
                        <a:t>小车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小车车模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含电机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2"/>
                        </a:rPr>
                        <a:t>两轮差速小车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98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电池模块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3"/>
                        </a:rPr>
                        <a:t>11.1V-18650</a:t>
                      </a:r>
                      <a:r>
                        <a:rPr lang="zh-CN" altLang="en-US" dirty="0">
                          <a:hlinkClick r:id="rId3"/>
                        </a:rPr>
                        <a:t>（三节快充）电池模块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435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电机驱动模块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4"/>
                        </a:rPr>
                        <a:t>高性能</a:t>
                      </a:r>
                      <a:r>
                        <a:rPr lang="en-US" altLang="zh-CN" dirty="0">
                          <a:hlinkClick r:id="rId4"/>
                        </a:rPr>
                        <a:t>TB6612FNG</a:t>
                      </a:r>
                      <a:r>
                        <a:rPr lang="zh-CN" altLang="en-US" dirty="0">
                          <a:hlinkClick r:id="rId4"/>
                        </a:rPr>
                        <a:t>电机驱动板</a:t>
                      </a:r>
                      <a:r>
                        <a:rPr lang="en-US" altLang="zh-CN" dirty="0">
                          <a:hlinkClick r:id="rId4"/>
                        </a:rPr>
                        <a:t>【</a:t>
                      </a:r>
                      <a:r>
                        <a:rPr lang="zh-CN" altLang="en-US" dirty="0">
                          <a:hlinkClick r:id="rId4"/>
                        </a:rPr>
                        <a:t>未焊排针</a:t>
                      </a:r>
                      <a:r>
                        <a:rPr lang="en-US" altLang="zh-CN" dirty="0">
                          <a:hlinkClick r:id="rId4"/>
                        </a:rPr>
                        <a:t>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785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高精度陀螺仪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5"/>
                        </a:rPr>
                        <a:t>JY61P(</a:t>
                      </a:r>
                      <a:r>
                        <a:rPr lang="zh-CN" altLang="en-US" dirty="0">
                          <a:hlinkClick r:id="rId5"/>
                        </a:rPr>
                        <a:t>加速度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角速度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角度</a:t>
                      </a:r>
                      <a:r>
                        <a:rPr lang="en-US" altLang="zh-CN" dirty="0">
                          <a:hlinkClick r:id="rId5"/>
                        </a:rPr>
                        <a:t>/</a:t>
                      </a:r>
                      <a:r>
                        <a:rPr lang="zh-CN" altLang="en-US" dirty="0">
                          <a:hlinkClick r:id="rId5"/>
                        </a:rPr>
                        <a:t>串口</a:t>
                      </a:r>
                      <a:r>
                        <a:rPr lang="en-US" altLang="zh-CN" dirty="0">
                          <a:hlinkClick r:id="rId5"/>
                        </a:rPr>
                        <a:t>200Hz)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634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路灰度传感器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hlinkClick r:id="rId6"/>
                        </a:rPr>
                        <a:t>蓝光款 不焊接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74505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zh-CN" altLang="en-US" dirty="0"/>
                        <a:t>配件</a:t>
                      </a:r>
                      <a:r>
                        <a:rPr lang="en-US" altLang="zh-CN" dirty="0"/>
                        <a:t>10</a:t>
                      </a:r>
                      <a:r>
                        <a:rPr lang="zh-CN" altLang="en-US" dirty="0"/>
                        <a:t>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摄像头模块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linkClick r:id="rId7"/>
                        </a:rPr>
                        <a:t>K230,SD</a:t>
                      </a:r>
                      <a:r>
                        <a:rPr lang="zh-CN" altLang="en-US" dirty="0">
                          <a:hlinkClick r:id="rId7"/>
                        </a:rPr>
                        <a:t>卡套件，无屏幕，角度可调支架，</a:t>
                      </a:r>
                      <a:r>
                        <a:rPr lang="en-US" altLang="zh-CN" dirty="0">
                          <a:hlinkClick r:id="rId7"/>
                        </a:rPr>
                        <a:t>1G</a:t>
                      </a:r>
                      <a:r>
                        <a:rPr lang="zh-CN" altLang="en-US" dirty="0">
                          <a:hlinkClick r:id="rId7"/>
                        </a:rPr>
                        <a:t>内存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786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红外光电对管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hlinkClick r:id="rId8"/>
                        </a:rPr>
                        <a:t>不带端子，</a:t>
                      </a:r>
                      <a:r>
                        <a:rPr lang="en-US" altLang="zh-CN" dirty="0">
                          <a:hlinkClick r:id="rId8"/>
                        </a:rPr>
                        <a:t>F5</a:t>
                      </a:r>
                      <a:r>
                        <a:rPr lang="zh-CN" altLang="en-US" dirty="0">
                          <a:hlinkClick r:id="rId8"/>
                        </a:rPr>
                        <a:t>，</a:t>
                      </a:r>
                      <a:r>
                        <a:rPr lang="en-US" altLang="zh-CN" dirty="0">
                          <a:hlinkClick r:id="rId8"/>
                        </a:rPr>
                        <a:t>30cm,</a:t>
                      </a:r>
                      <a:r>
                        <a:rPr lang="zh-CN" altLang="en-US" dirty="0">
                          <a:hlinkClick r:id="rId8"/>
                        </a:rPr>
                        <a:t>长开</a:t>
                      </a:r>
                      <a:r>
                        <a:rPr lang="zh-CN" altLang="en-US" dirty="0"/>
                        <a:t>，可使用</a:t>
                      </a:r>
                      <a:r>
                        <a:rPr lang="en-US" altLang="zh-CN" dirty="0"/>
                        <a:t>3.3</a:t>
                      </a:r>
                      <a:r>
                        <a:rPr lang="zh-CN" altLang="en-US" dirty="0"/>
                        <a:t>供电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10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蓝牙模块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hlinkClick r:id="rId9"/>
                        </a:rPr>
                        <a:t>HC-05,</a:t>
                      </a:r>
                      <a:r>
                        <a:rPr lang="zh-CN" altLang="en-US" dirty="0">
                          <a:hlinkClick r:id="rId9"/>
                        </a:rPr>
                        <a:t>蓝牙</a:t>
                      </a:r>
                      <a:r>
                        <a:rPr lang="en-US" altLang="zh-CN" dirty="0">
                          <a:hlinkClick r:id="rId9"/>
                        </a:rPr>
                        <a:t>3.0</a:t>
                      </a:r>
                      <a:r>
                        <a:rPr lang="zh-CN" altLang="en-US" dirty="0">
                          <a:hlinkClick r:id="rId9"/>
                        </a:rPr>
                        <a:t>模</a:t>
                      </a:r>
                      <a:r>
                        <a:rPr lang="en-US" altLang="zh-CN" dirty="0">
                          <a:hlinkClick r:id="rId9"/>
                        </a:rPr>
                        <a:t>4</a:t>
                      </a:r>
                      <a:r>
                        <a:rPr lang="zh-CN" altLang="en-US" dirty="0">
                          <a:hlinkClick r:id="rId9"/>
                        </a:rPr>
                        <a:t>针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5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218001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K230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学习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04BF88-6C24-43B8-A71C-B2C240CA7809}"/>
              </a:ext>
            </a:extLst>
          </p:cNvPr>
          <p:cNvSpPr txBox="1"/>
          <p:nvPr/>
        </p:nvSpPr>
        <p:spPr>
          <a:xfrm>
            <a:off x="400139" y="5833984"/>
            <a:ext cx="6397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https://wiki.01studio.cc/docs/canmv_k230/intro/canmv_k230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73D844-E64F-4B1B-B732-DF1B1B65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39" y="1885790"/>
            <a:ext cx="6397223" cy="37542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425A86-1F22-4AE2-BA98-E3F2912F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31" y="1885790"/>
            <a:ext cx="2678286" cy="28371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5C87E00-0CBD-4C30-82F9-024860D58CD2}"/>
              </a:ext>
            </a:extLst>
          </p:cNvPr>
          <p:cNvSpPr txBox="1"/>
          <p:nvPr/>
        </p:nvSpPr>
        <p:spPr>
          <a:xfrm>
            <a:off x="7481106" y="5061818"/>
            <a:ext cx="437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了解</a:t>
            </a:r>
            <a:r>
              <a:rPr lang="en-US" altLang="zh-CN" dirty="0"/>
              <a:t>python</a:t>
            </a:r>
            <a:r>
              <a:rPr lang="zh-CN" altLang="en-US" dirty="0"/>
              <a:t>语言，实现例程的运行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9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705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588049" y="1662546"/>
            <a:ext cx="11175326" cy="1766455"/>
          </a:xfr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zh-CN" altLang="en-US" sz="5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提问环节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3B453B-D172-40E2-95BA-C3384828B7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181968"/>
              </p:ext>
            </p:extLst>
          </p:nvPr>
        </p:nvGraphicFramePr>
        <p:xfrm>
          <a:off x="2085825" y="3950654"/>
          <a:ext cx="7779050" cy="2227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78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汇报人：孙展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电子信息与通信</a:t>
                      </a:r>
                      <a:r>
                        <a:rPr lang="zh-CN" altLang="en-US" sz="2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学院 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电工电子科技创新中心</a:t>
                      </a:r>
                      <a:endParaRPr lang="en-US" altLang="zh-CN" sz="24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endParaRPr lang="en-US" altLang="zh-CN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fld id="{E99846C6-A257-492B-8483-C0BCFBC5F2C3}" type="datetime2">
                        <a:rPr lang="zh-CN" altLang="en-US" sz="2400" b="1" kern="1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pPr marL="0" marR="0" lvl="0" indent="0" algn="ctr" defTabSz="914377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t>2025年7月3日</a:t>
                      </a:fld>
                      <a:endParaRPr lang="zh-CN" altLang="en-US" sz="2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52154" y="-12856"/>
            <a:ext cx="90876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全国大学生电子设计竞赛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-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20000"/>
                    <a:lumOff val="80000"/>
                  </a:srgb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校赛培训</a:t>
            </a:r>
          </a:p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20000"/>
                  <a:lumOff val="80000"/>
                </a:srgb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8C4B0D-A60C-46EB-A798-4197A9683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933346"/>
            <a:ext cx="684943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4AEA93-AA89-435D-B348-990F04EEA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755"/>
          <a:stretch/>
        </p:blipFill>
        <p:spPr>
          <a:xfrm>
            <a:off x="335360" y="2018648"/>
            <a:ext cx="6987094" cy="996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8CF63B-795E-477E-A574-20A1A1AEDE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50"/>
          <a:stretch/>
        </p:blipFill>
        <p:spPr>
          <a:xfrm>
            <a:off x="335360" y="3029300"/>
            <a:ext cx="6987094" cy="11440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1A9F7-C3F9-4110-9F52-2C0EBA7A5CE3}"/>
              </a:ext>
            </a:extLst>
          </p:cNvPr>
          <p:cNvSpPr txBox="1"/>
          <p:nvPr/>
        </p:nvSpPr>
        <p:spPr>
          <a:xfrm>
            <a:off x="2857500" y="26599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BFF29-AD54-43E9-A3DF-6929E9B1B0CF}"/>
              </a:ext>
            </a:extLst>
          </p:cNvPr>
          <p:cNvSpPr txBox="1"/>
          <p:nvPr/>
        </p:nvSpPr>
        <p:spPr>
          <a:xfrm>
            <a:off x="2857500" y="32867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18’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5E4E1-8BFB-49C2-9CE5-33D94CB49EC5}"/>
              </a:ext>
            </a:extLst>
          </p:cNvPr>
          <p:cNvSpPr txBox="1"/>
          <p:nvPr/>
        </p:nvSpPr>
        <p:spPr>
          <a:xfrm>
            <a:off x="2853730" y="389602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28D2C1-2595-4B3D-8A3B-1D3AB0C815FC}"/>
              </a:ext>
            </a:extLst>
          </p:cNvPr>
          <p:cNvSpPr txBox="1"/>
          <p:nvPr/>
        </p:nvSpPr>
        <p:spPr>
          <a:xfrm>
            <a:off x="1967905" y="204722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59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23857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2021F——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智能送药小车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285474-F163-40EA-9CDA-25A69936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69" y="995282"/>
            <a:ext cx="4805071" cy="538197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827CF78-61ED-4E45-AEB5-317B2A0D3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17"/>
          <a:stretch/>
        </p:blipFill>
        <p:spPr>
          <a:xfrm>
            <a:off x="0" y="1671002"/>
            <a:ext cx="7182852" cy="26103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A566910-6DC4-4694-9EDD-486F418742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017"/>
          <a:stretch/>
        </p:blipFill>
        <p:spPr>
          <a:xfrm>
            <a:off x="0" y="4167014"/>
            <a:ext cx="7182852" cy="15194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71A9F7-C3F9-4110-9F52-2C0EBA7A5CE3}"/>
              </a:ext>
            </a:extLst>
          </p:cNvPr>
          <p:cNvSpPr txBox="1"/>
          <p:nvPr/>
        </p:nvSpPr>
        <p:spPr>
          <a:xfrm>
            <a:off x="3275219" y="5427887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21’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E79E5B-23FF-4591-A6F5-FBE86CF4E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5" y="5686500"/>
            <a:ext cx="1609950" cy="4286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349E0D-754F-4EF5-957A-0551C30ECCA0}"/>
              </a:ext>
            </a:extLst>
          </p:cNvPr>
          <p:cNvSpPr txBox="1"/>
          <p:nvPr/>
        </p:nvSpPr>
        <p:spPr>
          <a:xfrm>
            <a:off x="5219700" y="355366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23’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CC594A-687A-4C34-9CE5-891E517532DF}"/>
              </a:ext>
            </a:extLst>
          </p:cNvPr>
          <p:cNvSpPr txBox="1"/>
          <p:nvPr/>
        </p:nvSpPr>
        <p:spPr>
          <a:xfrm>
            <a:off x="1808369" y="571008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6’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2ABF77-A944-4BA3-AA0A-72F927F91281}"/>
              </a:ext>
            </a:extLst>
          </p:cNvPr>
          <p:cNvSpPr txBox="1"/>
          <p:nvPr/>
        </p:nvSpPr>
        <p:spPr>
          <a:xfrm>
            <a:off x="1808369" y="1671002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50’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80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CBCCD2-5B11-42DB-B286-C5B65E2CA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917"/>
          <a:stretch/>
        </p:blipFill>
        <p:spPr>
          <a:xfrm>
            <a:off x="0" y="1471612"/>
            <a:ext cx="6208722" cy="3914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3D7DF46-9AC4-4A3B-B5EA-AA00B75709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672"/>
          <a:stretch/>
        </p:blipFill>
        <p:spPr>
          <a:xfrm>
            <a:off x="5916603" y="1838324"/>
            <a:ext cx="6208722" cy="297145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43ADD5B-9FC4-438A-84AE-58B885A61340}"/>
              </a:ext>
            </a:extLst>
          </p:cNvPr>
          <p:cNvSpPr/>
          <p:nvPr/>
        </p:nvSpPr>
        <p:spPr>
          <a:xfrm>
            <a:off x="2495550" y="4048125"/>
            <a:ext cx="1352550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2363E-EBB4-4515-BFD7-2CCC1F313546}"/>
              </a:ext>
            </a:extLst>
          </p:cNvPr>
          <p:cNvSpPr/>
          <p:nvPr/>
        </p:nvSpPr>
        <p:spPr>
          <a:xfrm>
            <a:off x="4095750" y="4310062"/>
            <a:ext cx="1352550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67EF14-50BB-4BD9-AC24-50B1D2CBA9CF}"/>
              </a:ext>
            </a:extLst>
          </p:cNvPr>
          <p:cNvSpPr/>
          <p:nvPr/>
        </p:nvSpPr>
        <p:spPr>
          <a:xfrm>
            <a:off x="6886575" y="1838324"/>
            <a:ext cx="2838450" cy="2571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1C7684-7B1A-4162-A1BE-24C3A8D1DF17}"/>
              </a:ext>
            </a:extLst>
          </p:cNvPr>
          <p:cNvSpPr/>
          <p:nvPr/>
        </p:nvSpPr>
        <p:spPr>
          <a:xfrm>
            <a:off x="6886575" y="2390773"/>
            <a:ext cx="781050" cy="2571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BA4654-AC98-458A-9DDE-633BC6F7EE2E}"/>
              </a:ext>
            </a:extLst>
          </p:cNvPr>
          <p:cNvSpPr txBox="1"/>
          <p:nvPr/>
        </p:nvSpPr>
        <p:spPr>
          <a:xfrm>
            <a:off x="4772025" y="5639869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题目要逐字阅读！！！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93409A3-F49A-4895-B079-7B323E833325}"/>
              </a:ext>
            </a:extLst>
          </p:cNvPr>
          <p:cNvSpPr/>
          <p:nvPr/>
        </p:nvSpPr>
        <p:spPr>
          <a:xfrm>
            <a:off x="7185822" y="3505546"/>
            <a:ext cx="2377277" cy="200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9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1513F9-4577-4964-9D22-47A49857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6" y="1798230"/>
            <a:ext cx="2888056" cy="28880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95C58A4-6BAC-48A9-9163-E75A9F5EBBCC}"/>
              </a:ext>
            </a:extLst>
          </p:cNvPr>
          <p:cNvSpPr txBox="1"/>
          <p:nvPr/>
        </p:nvSpPr>
        <p:spPr>
          <a:xfrm>
            <a:off x="878186" y="4870764"/>
            <a:ext cx="33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OpenMV</a:t>
            </a:r>
            <a:r>
              <a:rPr lang="en-US" altLang="zh-CN" dirty="0"/>
              <a:t> Cam,</a:t>
            </a:r>
            <a:r>
              <a:rPr lang="zh-CN" altLang="en-US" dirty="0"/>
              <a:t>可编程摄像头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1301B4-6683-4237-977C-9F476A79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183" y="980728"/>
            <a:ext cx="6350274" cy="27843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BC28DF-BD8A-4FF0-BEF4-334D321C82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19"/>
          <a:stretch/>
        </p:blipFill>
        <p:spPr>
          <a:xfrm>
            <a:off x="4698328" y="3664185"/>
            <a:ext cx="7454864" cy="25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0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1015E4-220A-4FD2-A41D-C07BDB4E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86" y="1723556"/>
            <a:ext cx="4553899" cy="28023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B9DFB2C-CF37-4706-8BE0-E6BF21813BB0}"/>
              </a:ext>
            </a:extLst>
          </p:cNvPr>
          <p:cNvSpPr txBox="1"/>
          <p:nvPr/>
        </p:nvSpPr>
        <p:spPr>
          <a:xfrm>
            <a:off x="255667" y="2476276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4B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B17A35-CCD5-4E0F-84E0-68F2B82557EF}"/>
              </a:ext>
            </a:extLst>
          </p:cNvPr>
          <p:cNvSpPr txBox="1"/>
          <p:nvPr/>
        </p:nvSpPr>
        <p:spPr>
          <a:xfrm>
            <a:off x="2246959" y="4922942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树莓派</a:t>
            </a:r>
            <a:r>
              <a:rPr lang="en-US" altLang="zh-CN" dirty="0"/>
              <a:t>+</a:t>
            </a:r>
            <a:r>
              <a:rPr lang="zh-CN" altLang="en-US" dirty="0"/>
              <a:t>摄像头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E6DD5-1C2D-4ADE-96DD-DDEE13A94B49}"/>
              </a:ext>
            </a:extLst>
          </p:cNvPr>
          <p:cNvSpPr txBox="1"/>
          <p:nvPr/>
        </p:nvSpPr>
        <p:spPr>
          <a:xfrm>
            <a:off x="5760176" y="2283517"/>
            <a:ext cx="5357479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 世界上最小的台式机，又称卡片式电脑，外形只有信用卡大小，却具有电脑的所有基本功能，这就是</a:t>
            </a:r>
            <a:r>
              <a:rPr lang="en-US" altLang="zh-CN" dirty="0"/>
              <a:t>Raspberry Pi</a:t>
            </a:r>
            <a:r>
              <a:rPr lang="zh-CN" altLang="en-US" dirty="0"/>
              <a:t>电脑板，中文译名</a:t>
            </a:r>
            <a:r>
              <a:rPr lang="en-US" altLang="zh-CN" dirty="0"/>
              <a:t>"</a:t>
            </a:r>
            <a:r>
              <a:rPr lang="zh-CN" altLang="en-US" dirty="0"/>
              <a:t>树莓派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</a:t>
            </a:r>
            <a:r>
              <a:rPr lang="zh-CN" altLang="en-US" dirty="0"/>
              <a:t>一般使用</a:t>
            </a:r>
            <a:r>
              <a:rPr lang="en-US" altLang="zh-CN" dirty="0"/>
              <a:t>Linux</a:t>
            </a:r>
            <a:r>
              <a:rPr lang="zh-CN" altLang="en-US" dirty="0"/>
              <a:t>操作系统，通过</a:t>
            </a:r>
            <a:r>
              <a:rPr lang="en-US" altLang="zh-CN" dirty="0"/>
              <a:t>python/</a:t>
            </a:r>
            <a:r>
              <a:rPr lang="en-US" altLang="zh-CN" dirty="0" err="1"/>
              <a:t>c++</a:t>
            </a:r>
            <a:r>
              <a:rPr lang="zh-CN" altLang="en-US" dirty="0"/>
              <a:t>编程以及</a:t>
            </a:r>
            <a:r>
              <a:rPr lang="en-US" altLang="zh-CN" dirty="0"/>
              <a:t>open cv</a:t>
            </a:r>
            <a:r>
              <a:rPr lang="zh-CN" altLang="en-US" dirty="0"/>
              <a:t>图像处理库实现各种图像处理算法</a:t>
            </a:r>
          </a:p>
        </p:txBody>
      </p:sp>
    </p:spTree>
    <p:extLst>
      <p:ext uri="{BB962C8B-B14F-4D97-AF65-F5344CB8AC3E}">
        <p14:creationId xmlns:p14="http://schemas.microsoft.com/office/powerpoint/2010/main" val="36986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视觉识别方案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B17A35-CCD5-4E0F-84E0-68F2B82557EF}"/>
              </a:ext>
            </a:extLst>
          </p:cNvPr>
          <p:cNvSpPr txBox="1"/>
          <p:nvPr/>
        </p:nvSpPr>
        <p:spPr>
          <a:xfrm>
            <a:off x="2147369" y="5483214"/>
            <a:ext cx="193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K210/K230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95374C-0F75-4F1A-A0B9-0C984EFB6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11" y="1875972"/>
            <a:ext cx="3912293" cy="32594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ECE939-83D7-48D5-81C1-04FA93F83DE2}"/>
              </a:ext>
            </a:extLst>
          </p:cNvPr>
          <p:cNvSpPr txBox="1"/>
          <p:nvPr/>
        </p:nvSpPr>
        <p:spPr>
          <a:xfrm>
            <a:off x="5121998" y="4837524"/>
            <a:ext cx="6097508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         </a:t>
            </a:r>
            <a:r>
              <a:rPr lang="zh-CN" altLang="en-US" dirty="0"/>
              <a:t>基于嘉楠科技边缘计算</a:t>
            </a:r>
            <a:r>
              <a:rPr lang="en-US" altLang="zh-CN" dirty="0"/>
              <a:t>AI</a:t>
            </a:r>
            <a:r>
              <a:rPr lang="zh-CN" altLang="en-US" dirty="0"/>
              <a:t>芯片</a:t>
            </a:r>
            <a:r>
              <a:rPr lang="en-US" altLang="zh-CN" dirty="0"/>
              <a:t>K210/K230</a:t>
            </a:r>
            <a:r>
              <a:rPr lang="zh-CN" altLang="en-US" dirty="0"/>
              <a:t>（一款</a:t>
            </a:r>
            <a:r>
              <a:rPr lang="en-US" altLang="zh-CN" dirty="0"/>
              <a:t>64</a:t>
            </a:r>
            <a:r>
              <a:rPr lang="zh-CN" altLang="en-US" dirty="0"/>
              <a:t>位双核带硬件</a:t>
            </a:r>
            <a:r>
              <a:rPr lang="en-US" altLang="zh-CN" dirty="0"/>
              <a:t>FPU</a:t>
            </a:r>
            <a:r>
              <a:rPr lang="zh-CN" altLang="en-US" dirty="0"/>
              <a:t>和卷积加速器的 </a:t>
            </a:r>
            <a:r>
              <a:rPr lang="en-US" altLang="zh-CN" dirty="0"/>
              <a:t>RISC-V</a:t>
            </a:r>
            <a:r>
              <a:rPr lang="zh-CN" altLang="en-US" dirty="0"/>
              <a:t>），低成本，可扩展， 使用 </a:t>
            </a:r>
            <a:r>
              <a:rPr lang="en-US" altLang="zh-CN" dirty="0"/>
              <a:t>Python </a:t>
            </a:r>
            <a:r>
              <a:rPr lang="zh-CN" altLang="en-US" dirty="0"/>
              <a:t>驱动。性能超过</a:t>
            </a:r>
            <a:r>
              <a:rPr lang="en-US" altLang="zh-CN" dirty="0" err="1"/>
              <a:t>OpenMV</a:t>
            </a:r>
            <a:r>
              <a:rPr lang="zh-CN" altLang="en-US" dirty="0"/>
              <a:t>很多。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19DB2F-67F5-4A8C-B91B-B80902FD2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185" y="980728"/>
            <a:ext cx="5699134" cy="38567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A470AFF-D7F2-4386-8030-CD514AE07597}"/>
              </a:ext>
            </a:extLst>
          </p:cNvPr>
          <p:cNvSpPr txBox="1"/>
          <p:nvPr/>
        </p:nvSpPr>
        <p:spPr>
          <a:xfrm>
            <a:off x="5898332" y="1257085"/>
            <a:ext cx="982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K230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0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全大学生电子设计竞赛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小车方向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70D5BFD-749C-4907-9E6D-7528079728A0}"/>
              </a:ext>
            </a:extLst>
          </p:cNvPr>
          <p:cNvSpPr txBox="1"/>
          <p:nvPr/>
        </p:nvSpPr>
        <p:spPr>
          <a:xfrm>
            <a:off x="335360" y="1090532"/>
            <a:ext cx="5760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方案解析</a:t>
            </a:r>
            <a:r>
              <a:rPr kumimoji="1" lang="en-US" altLang="zh-CN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—</a:t>
            </a:r>
            <a:r>
              <a:rPr kumimoji="1" lang="zh-CN" altLang="en-US" sz="2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方案参考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A51AD2-AB1A-4C8A-ABCC-4ADFCDB7820C}"/>
              </a:ext>
            </a:extLst>
          </p:cNvPr>
          <p:cNvSpPr txBox="1"/>
          <p:nvPr/>
        </p:nvSpPr>
        <p:spPr>
          <a:xfrm>
            <a:off x="608001" y="2066550"/>
            <a:ext cx="5186218" cy="122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红线循迹</a:t>
            </a: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</a:t>
            </a:r>
            <a:r>
              <a:rPr lang="en-US" altLang="zh-CN" dirty="0"/>
              <a:t>1. </a:t>
            </a:r>
            <a:r>
              <a:rPr lang="zh-CN" altLang="en-US" dirty="0"/>
              <a:t>使用能区分红色和白色的灰度传感器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2.</a:t>
            </a:r>
            <a:r>
              <a:rPr lang="zh-CN" altLang="en-US" dirty="0"/>
              <a:t> 在</a:t>
            </a:r>
            <a:r>
              <a:rPr lang="en-US" altLang="zh-CN" dirty="0" err="1"/>
              <a:t>OpenMV</a:t>
            </a:r>
            <a:r>
              <a:rPr lang="en-US" altLang="zh-CN" dirty="0"/>
              <a:t>/K210</a:t>
            </a:r>
            <a:r>
              <a:rPr lang="zh-CN" altLang="en-US" dirty="0"/>
              <a:t>等平台进行视觉算法处理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372C15-DFFA-420A-9A14-070505DF7A2F}"/>
              </a:ext>
            </a:extLst>
          </p:cNvPr>
          <p:cNvSpPr txBox="1"/>
          <p:nvPr/>
        </p:nvSpPr>
        <p:spPr>
          <a:xfrm>
            <a:off x="608001" y="3749174"/>
            <a:ext cx="6097508" cy="15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数字识别：</a:t>
            </a:r>
            <a:endParaRPr kumimoji="1" lang="en-US" altLang="zh-CN" sz="18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8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lang="en-US" altLang="zh-CN" dirty="0"/>
              <a:t>1. </a:t>
            </a:r>
            <a:r>
              <a:rPr lang="en-US" altLang="zh-CN" dirty="0" err="1"/>
              <a:t>OpenMV</a:t>
            </a:r>
            <a:r>
              <a:rPr lang="en-US" altLang="zh-CN" dirty="0"/>
              <a:t> </a:t>
            </a:r>
            <a:r>
              <a:rPr lang="zh-CN" altLang="en-US" dirty="0"/>
              <a:t>进行模板匹配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2.</a:t>
            </a:r>
            <a:r>
              <a:rPr lang="zh-CN" altLang="en-US" dirty="0"/>
              <a:t>树莓派部署模型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</a:t>
            </a:r>
            <a:r>
              <a:rPr lang="en-US" altLang="zh-CN" dirty="0"/>
              <a:t>3. K210/K230</a:t>
            </a:r>
            <a:r>
              <a:rPr lang="zh-CN" altLang="en-US" dirty="0"/>
              <a:t>部署模型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9F6C5-1FF8-4FF5-8D26-9DBF19B0CF45}"/>
              </a:ext>
            </a:extLst>
          </p:cNvPr>
          <p:cNvSpPr txBox="1"/>
          <p:nvPr/>
        </p:nvSpPr>
        <p:spPr>
          <a:xfrm>
            <a:off x="6333654" y="3749174"/>
            <a:ext cx="6097508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双车通信：</a:t>
            </a:r>
            <a:endParaRPr kumimoji="1" lang="en-US" altLang="zh-CN" sz="20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</a:t>
            </a:r>
            <a:r>
              <a:rPr lang="en-US" altLang="zh-CN" sz="2000" dirty="0"/>
              <a:t>1.  </a:t>
            </a:r>
            <a:r>
              <a:rPr lang="zh-CN" altLang="en-US" sz="2000" dirty="0"/>
              <a:t>蓝牙通信，一主机一从机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</a:t>
            </a:r>
            <a:r>
              <a:rPr lang="en-US" altLang="zh-CN" sz="2000" dirty="0"/>
              <a:t>2.  Zigbee</a:t>
            </a:r>
            <a:r>
              <a:rPr lang="zh-CN" altLang="en-US" sz="2000" dirty="0"/>
              <a:t>无线串口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63F286-00AD-488D-8152-9268111389C5}"/>
              </a:ext>
            </a:extLst>
          </p:cNvPr>
          <p:cNvSpPr txBox="1"/>
          <p:nvPr/>
        </p:nvSpPr>
        <p:spPr>
          <a:xfrm>
            <a:off x="6333654" y="2066550"/>
            <a:ext cx="6097508" cy="14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zh-CN" altLang="en-US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药物检测：</a:t>
            </a:r>
            <a:endParaRPr kumimoji="1" lang="en-US" altLang="zh-CN" sz="2000" b="1" dirty="0">
              <a:solidFill>
                <a:srgbClr val="4F81BD">
                  <a:lumMod val="75000"/>
                </a:srgb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/>
              <a:t>         </a:t>
            </a:r>
            <a:r>
              <a:rPr lang="en-US" altLang="zh-CN" sz="2000" dirty="0"/>
              <a:t>1. </a:t>
            </a:r>
            <a:r>
              <a:rPr lang="zh-CN" altLang="en-US" sz="2000" dirty="0"/>
              <a:t>重量测量</a:t>
            </a:r>
            <a:endParaRPr lang="en-US" altLang="zh-CN" sz="2000" dirty="0"/>
          </a:p>
          <a:p>
            <a:pPr algn="l"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4F81BD">
                    <a:lumMod val="75000"/>
                  </a:srgbClr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       </a:t>
            </a:r>
            <a:r>
              <a:rPr lang="en-US" altLang="zh-CN" sz="2000" dirty="0"/>
              <a:t>2.  </a:t>
            </a:r>
            <a:r>
              <a:rPr lang="zh-CN" altLang="en-US" sz="2000" dirty="0"/>
              <a:t>红外对管检查光线是否被遮挡</a:t>
            </a:r>
          </a:p>
        </p:txBody>
      </p:sp>
    </p:spTree>
    <p:extLst>
      <p:ext uri="{BB962C8B-B14F-4D97-AF65-F5344CB8AC3E}">
        <p14:creationId xmlns:p14="http://schemas.microsoft.com/office/powerpoint/2010/main" val="1921436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c8a82ab-42cc-4a9a-892c-9d3b20e6d3d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13618</TotalTime>
  <Words>578</Words>
  <Application>Microsoft Office PowerPoint</Application>
  <PresentationFormat>宽屏</PresentationFormat>
  <Paragraphs>97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楷体</vt:lpstr>
      <vt:lpstr>微软雅黑</vt:lpstr>
      <vt:lpstr>Arial</vt:lpstr>
      <vt:lpstr>Arial Narrow</vt:lpstr>
      <vt:lpstr>Calibri</vt:lpstr>
      <vt:lpstr>Office 主题​​</vt:lpstr>
      <vt:lpstr>1_Office 主题​​</vt:lpstr>
      <vt:lpstr>电子设计竞赛 21F-智能送药小车题目解析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全大学生电子设计竞赛——小车方向</vt:lpstr>
      <vt:lpstr>提问环节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400W模组设计方案</dc:title>
  <dc:creator>展 孙</dc:creator>
  <cp:lastModifiedBy>展 孙</cp:lastModifiedBy>
  <cp:revision>732</cp:revision>
  <dcterms:created xsi:type="dcterms:W3CDTF">2024-05-11T02:00:53Z</dcterms:created>
  <dcterms:modified xsi:type="dcterms:W3CDTF">2025-07-02T19:19:42Z</dcterms:modified>
</cp:coreProperties>
</file>