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8237" r:id="rId3"/>
    <p:sldId id="8250" r:id="rId4"/>
    <p:sldId id="8292" r:id="rId5"/>
    <p:sldId id="8293" r:id="rId6"/>
    <p:sldId id="8296" r:id="rId7"/>
    <p:sldId id="8294" r:id="rId8"/>
    <p:sldId id="8295" r:id="rId9"/>
    <p:sldId id="8299" r:id="rId10"/>
    <p:sldId id="8300" r:id="rId11"/>
    <p:sldId id="8297" r:id="rId12"/>
    <p:sldId id="8298" r:id="rId13"/>
    <p:sldId id="829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展" initials="孙" lastIdx="1" clrIdx="0">
    <p:extLst>
      <p:ext uri="{19B8F6BF-5375-455C-9EA6-DF929625EA0E}">
        <p15:presenceInfo xmlns:p15="http://schemas.microsoft.com/office/powerpoint/2012/main" userId="49b350e392409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21:26:59.82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479E0-D3ED-462C-868C-C8701929A02C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E6CE-4FDE-48FF-B6E4-AC24EEA28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3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7E6CE-4FDE-48FF-B6E4-AC24EEA280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A671-CCC9-47E2-A943-683267B5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C0042-BBC1-4DB9-9469-8B3053449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A4AEB-CE0A-4B0F-A3DF-FB48714C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BD56F-BF91-4735-9DF5-D2400BA1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76A0-617F-48E3-A04A-CD0AFA3C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2BAE9-23E7-460A-AED1-75FDA16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8D475-2FA1-4186-AC0B-9898F676A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650B2-D2D4-4160-99E9-9DF6705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DE86C-85C4-457A-8EF0-8CFD7A1B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05479-86BD-49EA-A4BB-40A3893C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916FB-32EB-40E4-BE33-B5F9FEFC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5D0E7-42F6-4E3E-9555-E557DD3C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8670-B221-4013-B990-CFFC68AF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3786-1053-4CA0-95E3-D2EEB7BB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6355-A713-4194-BAF2-896A4795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1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843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2495601" y="6455038"/>
            <a:ext cx="1879483" cy="37650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295801" y="6475442"/>
            <a:ext cx="657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87A1C1"/>
                </a:solidFill>
              </a:rPr>
              <a:t>Huazhong University</a:t>
            </a:r>
            <a:r>
              <a:rPr lang="en-US" altLang="zh-CN" sz="1800" b="1" baseline="0" dirty="0">
                <a:solidFill>
                  <a:srgbClr val="87A1C1"/>
                </a:solidFill>
              </a:rPr>
              <a:t> of Science and Technology, Wuhan, China</a:t>
            </a:r>
            <a:endParaRPr lang="zh-CN" altLang="en-US" sz="1800" b="1" dirty="0">
              <a:solidFill>
                <a:srgbClr val="87A1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9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3791746" y="6450916"/>
            <a:ext cx="1872207" cy="37650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598681" y="64548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87A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</a:p>
        </p:txBody>
      </p:sp>
    </p:spTree>
    <p:extLst>
      <p:ext uri="{BB962C8B-B14F-4D97-AF65-F5344CB8AC3E}">
        <p14:creationId xmlns:p14="http://schemas.microsoft.com/office/powerpoint/2010/main" val="100602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919536" y="6476970"/>
            <a:ext cx="849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</a:t>
            </a:r>
            <a:r>
              <a:rPr lang="en-US" altLang="zh-CN" sz="1600" b="1" baseline="0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Electronic Information and Communications, Huazhong University of Science and Technology</a:t>
            </a:r>
            <a:endParaRPr lang="zh-CN" altLang="en-US" sz="1600" b="1" dirty="0">
              <a:solidFill>
                <a:srgbClr val="87A1C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7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74637"/>
            <a:ext cx="11521280" cy="706091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11521280" cy="5001419"/>
          </a:xfrm>
        </p:spPr>
        <p:txBody>
          <a:bodyPr/>
          <a:lstStyle>
            <a:lvl1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4079777" y="6455013"/>
            <a:ext cx="1728192" cy="3583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05" y="6455013"/>
            <a:ext cx="2431545" cy="358363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335360" y="935010"/>
            <a:ext cx="1152128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1315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74637"/>
            <a:ext cx="11521280" cy="706091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11521280" cy="5001419"/>
          </a:xfrm>
        </p:spPr>
        <p:txBody>
          <a:bodyPr/>
          <a:lstStyle>
            <a:lvl1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335360" y="935010"/>
            <a:ext cx="1152128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991544" y="6476970"/>
            <a:ext cx="849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</a:t>
            </a:r>
            <a:r>
              <a:rPr lang="en-US" altLang="zh-CN" sz="1600" b="1" baseline="0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Electronic Information and Communications, Huazhong University of Science and Technology</a:t>
            </a:r>
            <a:endParaRPr lang="zh-CN" altLang="en-US" sz="1600" b="1" dirty="0">
              <a:solidFill>
                <a:srgbClr val="87A1C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16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04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2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A8BA3-A88F-4ECB-BD9C-4E5530FB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BEF6B-6A09-4709-BFBA-2D73B6D2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15DDB-5914-4B57-A640-0E43995F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787BD-95B2-49DD-BEAD-E42E0422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BF36D-72FB-4F0A-9BAD-66E2D22F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53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40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6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7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24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23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5080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9921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9921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5EBFA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992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DFCEACD-BA0D-C74C-8DDC-B9DD27F3605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0262F-AC70-40D5-9711-5F3D07C9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7BD3E-4BF1-4419-BA81-B677ED3E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956F5-A5ED-4574-9B50-AB963AE6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67B6F-962B-458C-BEF6-36287B3F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5E7DA-13F0-429C-BBC7-AA5417F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91A3F-0A19-42EB-B9B7-0EAF1794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11555-1096-477F-98CD-E632EE11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429C7-B2BA-44E8-B5B1-DF424595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21E18-9D79-4977-A88D-8E71CB85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0E22D-EDF7-4CF7-9B42-28990C80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7C719-9C82-486A-9BBD-1C5C381B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8FD6-F06D-4004-B296-12E7EC61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626F9-B26B-44B8-8D8B-143D5052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35BAB-FE20-4C5D-A511-0D733DC9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DC9FF-1BA8-4E32-A638-FF89D88AC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54A4C-27DA-4285-8D4A-24CC2B1F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69982-9B9D-4965-B9A0-93019370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8972B-B855-4DE0-85FE-E7F5B704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D67CF-CB6C-4308-9B0D-167B531B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C5EA5-F1EF-4EC3-8CA0-FA7D500E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88EAC-2303-4830-BA4D-217E44FF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C5733-6382-4144-88C3-2F00FC9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B4824E-A90F-4892-A057-DA2EC58A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E38A1F-9189-43EB-B80F-AF72B70F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6962B-406E-4163-9B70-C6CCE05D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0644B-497E-420C-BF95-DA2DF0B2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A12D-7227-4F22-BC15-F5DEBE7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D308C-0544-4975-A338-D52FA79C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EED64E-89E5-4C67-B47A-CE43B1C35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44218-1174-46BE-A3A5-96DC2EC2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B21CE-B4ED-45DC-958B-60C0D22A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3EA2E-1D8D-4A9B-A6AF-1CBCDC4E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E3D1-9492-4053-9269-C5014E9C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7F492-169D-4FE7-B19A-19B13F402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132CDC-0AE7-4A16-86C4-0A65C66B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E49A3-F9BD-4DE3-B6CF-F13FB742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EBC86-FBC8-436D-AB1A-B545AA0B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3B350C-5151-4E00-A24E-D741C71B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16682-1D4B-4577-A045-2ACBDF56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9C882-0DDF-4396-BE8E-D1C56647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8DD16-0CFE-4E32-8860-CEAA4BC48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870B-EAFC-4989-BF72-060659D73B4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BFFCF-0734-47AE-A8D8-1742B897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9C1B-D605-4ECE-9A7E-AF854EC01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355" indent="-286166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6.emf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70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88049" y="1662546"/>
            <a:ext cx="11175326" cy="1766455"/>
          </a:xfr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电子设计竞赛</a:t>
            </a:r>
            <a:b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小车方向</a:t>
            </a: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培训安排及题目解析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B453B-D172-40E2-95BA-C3384828B7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4454382"/>
              </p:ext>
            </p:extLst>
          </p:nvPr>
        </p:nvGraphicFramePr>
        <p:xfrm>
          <a:off x="2206475" y="3632431"/>
          <a:ext cx="7779050" cy="222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7896">
                <a:tc>
                  <a:txBody>
                    <a:bodyPr/>
                    <a:lstStyle/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电子信息与通信</a:t>
                      </a:r>
                      <a:r>
                        <a:rPr lang="zh-CN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学院 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电工电子科技创新中心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99846C6-A257-492B-8483-C0BCFBC5F2C3}" type="datetime2">
                        <a:rPr lang="zh-CN" altLang="en-US" sz="2400" b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pPr marL="0" marR="0" lvl="0" indent="0" algn="ctr" defTabSz="91437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2025年5月17日</a:t>
                      </a:fld>
                      <a:endParaRPr lang="zh-CN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52154" y="-12856"/>
            <a:ext cx="9087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全国大学生电子设计竞赛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校赛培训</a:t>
            </a:r>
          </a:p>
        </p:txBody>
      </p:sp>
    </p:spTree>
    <p:extLst>
      <p:ext uri="{BB962C8B-B14F-4D97-AF65-F5344CB8AC3E}">
        <p14:creationId xmlns:p14="http://schemas.microsoft.com/office/powerpoint/2010/main" val="250606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运动分解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42008-CCFC-479C-8A47-11C8BD2F5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2"/>
          <a:stretch/>
        </p:blipFill>
        <p:spPr>
          <a:xfrm>
            <a:off x="1230710" y="2470797"/>
            <a:ext cx="4113075" cy="189567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408152B-E02A-431B-8C47-6B210AA53B51}"/>
              </a:ext>
            </a:extLst>
          </p:cNvPr>
          <p:cNvCxnSpPr>
            <a:cxnSpLocks/>
          </p:cNvCxnSpPr>
          <p:nvPr/>
        </p:nvCxnSpPr>
        <p:spPr>
          <a:xfrm>
            <a:off x="2521080" y="2546997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B9FCC9F6-6F4E-4937-A1D8-77777E67E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2"/>
          <a:stretch/>
        </p:blipFill>
        <p:spPr>
          <a:xfrm>
            <a:off x="6453324" y="2470797"/>
            <a:ext cx="4113075" cy="1895678"/>
          </a:xfrm>
          <a:prstGeom prst="rect">
            <a:avLst/>
          </a:prstGeom>
        </p:spPr>
      </p:pic>
      <p:sp>
        <p:nvSpPr>
          <p:cNvPr id="11" name="弧形 10">
            <a:extLst>
              <a:ext uri="{FF2B5EF4-FFF2-40B4-BE49-F238E27FC236}">
                <a16:creationId xmlns:a16="http://schemas.microsoft.com/office/drawing/2014/main" id="{1FBD1BE5-BAD0-43D9-9468-E6493DBFC37F}"/>
              </a:ext>
            </a:extLst>
          </p:cNvPr>
          <p:cNvSpPr/>
          <p:nvPr/>
        </p:nvSpPr>
        <p:spPr>
          <a:xfrm rot="2677428">
            <a:off x="9059882" y="2499883"/>
            <a:ext cx="1744861" cy="1837506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DB54C6-C2C9-4B1C-B262-8436AA970083}"/>
              </a:ext>
            </a:extLst>
          </p:cNvPr>
          <p:cNvSpPr txBox="1"/>
          <p:nvPr/>
        </p:nvSpPr>
        <p:spPr>
          <a:xfrm>
            <a:off x="1230710" y="1885481"/>
            <a:ext cx="18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情况</a:t>
            </a: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1-</a:t>
            </a:r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断路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23ADA5-9914-413E-AF24-BC6DCD9D6A39}"/>
              </a:ext>
            </a:extLst>
          </p:cNvPr>
          <p:cNvSpPr txBox="1"/>
          <p:nvPr/>
        </p:nvSpPr>
        <p:spPr>
          <a:xfrm>
            <a:off x="6560929" y="1890876"/>
            <a:ext cx="18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情况</a:t>
            </a: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2-</a:t>
            </a:r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圆弧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BC1705-FB20-45ED-93D0-A3414CDE8DA0}"/>
              </a:ext>
            </a:extLst>
          </p:cNvPr>
          <p:cNvSpPr txBox="1"/>
          <p:nvPr/>
        </p:nvSpPr>
        <p:spPr>
          <a:xfrm>
            <a:off x="2977834" y="1900870"/>
            <a:ext cx="227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无法循迹、走直线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793263-CB6F-4D9D-9A6C-57F62AA0E57B}"/>
              </a:ext>
            </a:extLst>
          </p:cNvPr>
          <p:cNvSpPr txBox="1"/>
          <p:nvPr/>
        </p:nvSpPr>
        <p:spPr>
          <a:xfrm>
            <a:off x="8370679" y="1900870"/>
            <a:ext cx="227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循迹、转向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16C830-AA3C-40AB-8105-62507F67EB66}"/>
              </a:ext>
            </a:extLst>
          </p:cNvPr>
          <p:cNvSpPr txBox="1"/>
          <p:nvPr/>
        </p:nvSpPr>
        <p:spPr>
          <a:xfrm>
            <a:off x="962025" y="4686300"/>
            <a:ext cx="4781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参考思路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陀螺仪</a:t>
            </a:r>
            <a:r>
              <a:rPr lang="zh-CN" altLang="en-US" dirty="0"/>
              <a:t>获取小车角度姿态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舵机</a:t>
            </a:r>
            <a:r>
              <a:rPr lang="zh-CN" altLang="en-US" dirty="0"/>
              <a:t>控制方向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航向角</a:t>
            </a:r>
            <a:r>
              <a:rPr lang="en-US" altLang="zh-CN" dirty="0">
                <a:solidFill>
                  <a:srgbClr val="FF0000"/>
                </a:solidFill>
              </a:rPr>
              <a:t>PD</a:t>
            </a:r>
            <a:r>
              <a:rPr lang="zh-CN" altLang="en-US" dirty="0"/>
              <a:t>控制确保直线行驶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82A352-FF07-4003-B6BA-79C70B18E16D}"/>
              </a:ext>
            </a:extLst>
          </p:cNvPr>
          <p:cNvSpPr txBox="1"/>
          <p:nvPr/>
        </p:nvSpPr>
        <p:spPr>
          <a:xfrm>
            <a:off x="6275221" y="4656215"/>
            <a:ext cx="4781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参考思路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	8</a:t>
            </a:r>
            <a:r>
              <a:rPr lang="zh-CN" altLang="en-US" dirty="0"/>
              <a:t>路</a:t>
            </a:r>
            <a:r>
              <a:rPr lang="zh-CN" altLang="en-US" dirty="0">
                <a:solidFill>
                  <a:srgbClr val="FF0000"/>
                </a:solidFill>
              </a:rPr>
              <a:t>灰度传感器</a:t>
            </a:r>
            <a:r>
              <a:rPr lang="zh-CN" altLang="en-US" dirty="0"/>
              <a:t>模块进行循迹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舵机</a:t>
            </a:r>
            <a:r>
              <a:rPr lang="zh-CN" altLang="en-US" dirty="0"/>
              <a:t>控制固定的转向角度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77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运动分解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42008-CCFC-479C-8A47-11C8BD2F5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2"/>
          <a:stretch/>
        </p:blipFill>
        <p:spPr>
          <a:xfrm>
            <a:off x="1230710" y="2470797"/>
            <a:ext cx="4113075" cy="189567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408152B-E02A-431B-8C47-6B210AA53B51}"/>
              </a:ext>
            </a:extLst>
          </p:cNvPr>
          <p:cNvCxnSpPr>
            <a:cxnSpLocks/>
          </p:cNvCxnSpPr>
          <p:nvPr/>
        </p:nvCxnSpPr>
        <p:spPr>
          <a:xfrm flipH="1">
            <a:off x="3362391" y="4366475"/>
            <a:ext cx="10485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B9FCC9F6-6F4E-4937-A1D8-77777E67E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2"/>
          <a:stretch/>
        </p:blipFill>
        <p:spPr>
          <a:xfrm>
            <a:off x="6453324" y="2470797"/>
            <a:ext cx="4113075" cy="18956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DB54C6-C2C9-4B1C-B262-8436AA970083}"/>
              </a:ext>
            </a:extLst>
          </p:cNvPr>
          <p:cNvSpPr txBox="1"/>
          <p:nvPr/>
        </p:nvSpPr>
        <p:spPr>
          <a:xfrm>
            <a:off x="1230710" y="1885481"/>
            <a:ext cx="18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情况</a:t>
            </a: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3-</a:t>
            </a:r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出弯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23ADA5-9914-413E-AF24-BC6DCD9D6A39}"/>
              </a:ext>
            </a:extLst>
          </p:cNvPr>
          <p:cNvSpPr txBox="1"/>
          <p:nvPr/>
        </p:nvSpPr>
        <p:spPr>
          <a:xfrm>
            <a:off x="6560929" y="1890876"/>
            <a:ext cx="180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情况</a:t>
            </a: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4-</a:t>
            </a:r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交叉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BC1705-FB20-45ED-93D0-A3414CDE8DA0}"/>
              </a:ext>
            </a:extLst>
          </p:cNvPr>
          <p:cNvSpPr txBox="1"/>
          <p:nvPr/>
        </p:nvSpPr>
        <p:spPr>
          <a:xfrm>
            <a:off x="2977834" y="1900870"/>
            <a:ext cx="227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小车方向可能倾斜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793263-CB6F-4D9D-9A6C-57F62AA0E57B}"/>
              </a:ext>
            </a:extLst>
          </p:cNvPr>
          <p:cNvSpPr txBox="1"/>
          <p:nvPr/>
        </p:nvSpPr>
        <p:spPr>
          <a:xfrm>
            <a:off x="8370679" y="1900870"/>
            <a:ext cx="227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无法循迹、入弯难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16C830-AA3C-40AB-8105-62507F67EB66}"/>
              </a:ext>
            </a:extLst>
          </p:cNvPr>
          <p:cNvSpPr txBox="1"/>
          <p:nvPr/>
        </p:nvSpPr>
        <p:spPr>
          <a:xfrm>
            <a:off x="1135228" y="4623355"/>
            <a:ext cx="4960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参考思路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使用陀螺仪记录角度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出弯时设置角度为</a:t>
            </a:r>
            <a:r>
              <a:rPr lang="en-US" altLang="zh-CN" dirty="0"/>
              <a:t>180°,</a:t>
            </a:r>
            <a:r>
              <a:rPr lang="zh-CN" altLang="en-US" dirty="0"/>
              <a:t>角度</a:t>
            </a:r>
            <a:r>
              <a:rPr lang="en-US" altLang="zh-CN" dirty="0"/>
              <a:t>PID</a:t>
            </a:r>
            <a:r>
              <a:rPr lang="zh-CN" altLang="en-US" dirty="0"/>
              <a:t>控制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确保对准</a:t>
            </a:r>
            <a:r>
              <a:rPr lang="en-US" altLang="zh-CN" dirty="0"/>
              <a:t>D</a:t>
            </a:r>
            <a:r>
              <a:rPr lang="zh-CN" altLang="en-US" dirty="0"/>
              <a:t>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82A352-FF07-4003-B6BA-79C70B18E16D}"/>
              </a:ext>
            </a:extLst>
          </p:cNvPr>
          <p:cNvSpPr txBox="1"/>
          <p:nvPr/>
        </p:nvSpPr>
        <p:spPr>
          <a:xfrm>
            <a:off x="6275220" y="4656215"/>
            <a:ext cx="5488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参考思路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出发时：角度</a:t>
            </a:r>
            <a:r>
              <a:rPr lang="en-US" altLang="zh-CN" dirty="0"/>
              <a:t>PD</a:t>
            </a:r>
            <a:r>
              <a:rPr lang="zh-CN" altLang="en-US" dirty="0"/>
              <a:t>控制，固定角度前进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入弯：编码电机记录运行距离，到达距离后</a:t>
            </a:r>
            <a:endParaRPr lang="en-US" altLang="zh-CN" dirty="0"/>
          </a:p>
          <a:p>
            <a:pPr lvl="1"/>
            <a:r>
              <a:rPr lang="en-US" altLang="zh-CN" dirty="0"/>
              <a:t>	         </a:t>
            </a:r>
            <a:r>
              <a:rPr lang="zh-CN" altLang="en-US" dirty="0"/>
              <a:t>转弯，正对着</a:t>
            </a:r>
            <a:r>
              <a:rPr lang="en-US" altLang="zh-CN" dirty="0"/>
              <a:t>C</a:t>
            </a:r>
            <a:r>
              <a:rPr lang="zh-CN" altLang="en-US" dirty="0"/>
              <a:t>点入弯，参照蓝色轨迹   </a:t>
            </a:r>
            <a:r>
              <a:rPr lang="en-US" altLang="zh-CN" dirty="0"/>
              <a:t>	         </a:t>
            </a:r>
            <a:r>
              <a:rPr lang="zh-CN" altLang="en-US" dirty="0"/>
              <a:t>更容易入弯。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79ABDBE-19B7-49C6-BE0C-0E6A92E1B4A6}"/>
              </a:ext>
            </a:extLst>
          </p:cNvPr>
          <p:cNvCxnSpPr>
            <a:cxnSpLocks/>
          </p:cNvCxnSpPr>
          <p:nvPr/>
        </p:nvCxnSpPr>
        <p:spPr>
          <a:xfrm flipH="1">
            <a:off x="4494960" y="4145280"/>
            <a:ext cx="688866" cy="196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D8F921-A92D-47B7-B122-47EA6A82BA99}"/>
              </a:ext>
            </a:extLst>
          </p:cNvPr>
          <p:cNvCxnSpPr>
            <a:cxnSpLocks/>
          </p:cNvCxnSpPr>
          <p:nvPr/>
        </p:nvCxnSpPr>
        <p:spPr>
          <a:xfrm>
            <a:off x="7547220" y="2580726"/>
            <a:ext cx="1873005" cy="1662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7AB50E-B1D2-4385-BD6C-F18A82AC57BC}"/>
              </a:ext>
            </a:extLst>
          </p:cNvPr>
          <p:cNvCxnSpPr>
            <a:cxnSpLocks/>
          </p:cNvCxnSpPr>
          <p:nvPr/>
        </p:nvCxnSpPr>
        <p:spPr>
          <a:xfrm>
            <a:off x="7547220" y="2659745"/>
            <a:ext cx="1405248" cy="158371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AA53B7-CA85-4F55-944D-8C4A2AE90886}"/>
              </a:ext>
            </a:extLst>
          </p:cNvPr>
          <p:cNvCxnSpPr>
            <a:cxnSpLocks/>
          </p:cNvCxnSpPr>
          <p:nvPr/>
        </p:nvCxnSpPr>
        <p:spPr>
          <a:xfrm>
            <a:off x="8952468" y="4309252"/>
            <a:ext cx="467757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7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70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88049" y="1662546"/>
            <a:ext cx="11175326" cy="1766455"/>
          </a:xfr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提问环节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B453B-D172-40E2-95BA-C3384828B7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181968"/>
              </p:ext>
            </p:extLst>
          </p:nvPr>
        </p:nvGraphicFramePr>
        <p:xfrm>
          <a:off x="2085825" y="3950654"/>
          <a:ext cx="7779050" cy="222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7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汇报人：孙展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电子信息与通信</a:t>
                      </a:r>
                      <a:r>
                        <a:rPr lang="zh-CN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学院 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电工电子科技创新中心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99846C6-A257-492B-8483-C0BCFBC5F2C3}" type="datetime2">
                        <a:rPr lang="zh-CN" altLang="en-US" sz="2400" b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pPr marL="0" marR="0" lvl="0" indent="0" algn="ctr" defTabSz="91437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2025年5月17日</a:t>
                      </a:fld>
                      <a:endParaRPr lang="zh-CN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52154" y="-12856"/>
            <a:ext cx="90876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全国大学生电子设计竞赛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校赛培训</a:t>
            </a:r>
          </a:p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20000"/>
                  <a:lumOff val="8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4353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校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赛培训安排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AB8F9514-3A2C-43CA-80F4-1061DB0CF988}"/>
              </a:ext>
            </a:extLst>
          </p:cNvPr>
          <p:cNvSpPr/>
          <p:nvPr/>
        </p:nvSpPr>
        <p:spPr>
          <a:xfrm>
            <a:off x="1076325" y="3515376"/>
            <a:ext cx="2381250" cy="995406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场地安排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D1CDD04-C789-4633-A8BE-95408CBC72AC}"/>
              </a:ext>
            </a:extLst>
          </p:cNvPr>
          <p:cNvSpPr/>
          <p:nvPr/>
        </p:nvSpPr>
        <p:spPr>
          <a:xfrm>
            <a:off x="4076699" y="3209926"/>
            <a:ext cx="6781801" cy="1515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东十七楼</a:t>
            </a:r>
            <a:r>
              <a:rPr lang="en-US" altLang="zh-CN" sz="2000" dirty="0">
                <a:solidFill>
                  <a:schemeClr val="tx1"/>
                </a:solidFill>
              </a:rPr>
              <a:t>F</a:t>
            </a:r>
            <a:r>
              <a:rPr lang="zh-CN" altLang="en-US" sz="2000" dirty="0">
                <a:solidFill>
                  <a:schemeClr val="tx1"/>
                </a:solidFill>
              </a:rPr>
              <a:t>栋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每周日下午和晚上开放</a:t>
            </a:r>
            <a:r>
              <a:rPr lang="en-US" altLang="zh-CN" sz="2000" dirty="0">
                <a:solidFill>
                  <a:schemeClr val="tx1"/>
                </a:solidFill>
              </a:rPr>
              <a:t>1~2</a:t>
            </a:r>
            <a:r>
              <a:rPr lang="zh-CN" altLang="en-US" sz="2000" dirty="0">
                <a:solidFill>
                  <a:schemeClr val="tx1"/>
                </a:solidFill>
              </a:rPr>
              <a:t>间实验室（包括烙铁、电源、示波器等仪器，用于调试）</a:t>
            </a:r>
            <a:r>
              <a:rPr lang="en-US" altLang="zh-CN" sz="2000" dirty="0">
                <a:solidFill>
                  <a:schemeClr val="tx1"/>
                </a:solidFill>
              </a:rPr>
              <a:t>+ </a:t>
            </a:r>
            <a:r>
              <a:rPr lang="zh-CN" altLang="en-US" sz="2000" dirty="0">
                <a:solidFill>
                  <a:schemeClr val="tx1"/>
                </a:solidFill>
              </a:rPr>
              <a:t>小车行驶场地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周日晚助教在实验室答疑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F51C948B-225B-40FA-B0DC-EEC6F6C1CAFE}"/>
              </a:ext>
            </a:extLst>
          </p:cNvPr>
          <p:cNvSpPr/>
          <p:nvPr/>
        </p:nvSpPr>
        <p:spPr>
          <a:xfrm>
            <a:off x="1076325" y="1840681"/>
            <a:ext cx="2381250" cy="995406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题目安排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E716F1A-D441-4970-871F-984A5C17C8E1}"/>
              </a:ext>
            </a:extLst>
          </p:cNvPr>
          <p:cNvSpPr/>
          <p:nvPr/>
        </p:nvSpPr>
        <p:spPr>
          <a:xfrm>
            <a:off x="4076697" y="1709734"/>
            <a:ext cx="6781803" cy="1257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2024</a:t>
            </a:r>
            <a:r>
              <a:rPr lang="zh-CN" altLang="en-US" sz="2000" dirty="0">
                <a:solidFill>
                  <a:schemeClr val="tx1"/>
                </a:solidFill>
              </a:rPr>
              <a:t>年电赛</a:t>
            </a:r>
            <a:r>
              <a:rPr lang="en-US" altLang="zh-CN" sz="2000" dirty="0">
                <a:solidFill>
                  <a:schemeClr val="tx1"/>
                </a:solidFill>
              </a:rPr>
              <a:t>H</a:t>
            </a:r>
            <a:r>
              <a:rPr lang="zh-CN" altLang="en-US" sz="2000" dirty="0">
                <a:solidFill>
                  <a:schemeClr val="tx1"/>
                </a:solidFill>
              </a:rPr>
              <a:t>题，自动行驶小车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培训周期：</a:t>
            </a:r>
            <a:r>
              <a:rPr lang="en-US" altLang="zh-CN" sz="2000" dirty="0">
                <a:solidFill>
                  <a:schemeClr val="tx1"/>
                </a:solidFill>
              </a:rPr>
              <a:t>5.17~6.28</a:t>
            </a:r>
            <a:r>
              <a:rPr lang="zh-CN" altLang="en-US" sz="2000" dirty="0">
                <a:solidFill>
                  <a:schemeClr val="tx1"/>
                </a:solidFill>
              </a:rPr>
              <a:t>左右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验收时间</a:t>
            </a:r>
            <a:r>
              <a:rPr lang="en-US" altLang="zh-CN" sz="2000" dirty="0">
                <a:solidFill>
                  <a:schemeClr val="tx1"/>
                </a:solidFill>
              </a:rPr>
              <a:t>:   6.29</a:t>
            </a:r>
            <a:r>
              <a:rPr lang="zh-CN" altLang="en-US" sz="2000" dirty="0">
                <a:solidFill>
                  <a:schemeClr val="tx1"/>
                </a:solidFill>
              </a:rPr>
              <a:t>左右或</a:t>
            </a:r>
            <a:r>
              <a:rPr lang="en-US" altLang="zh-CN" sz="2000" dirty="0">
                <a:solidFill>
                  <a:schemeClr val="tx1"/>
                </a:solidFill>
              </a:rPr>
              <a:t>7.3</a:t>
            </a:r>
            <a:r>
              <a:rPr lang="zh-CN" altLang="en-US" sz="2000" dirty="0">
                <a:solidFill>
                  <a:schemeClr val="tx1"/>
                </a:solidFill>
              </a:rPr>
              <a:t>放假前后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1" name="流程图: 可选过程 30">
            <a:extLst>
              <a:ext uri="{FF2B5EF4-FFF2-40B4-BE49-F238E27FC236}">
                <a16:creationId xmlns:a16="http://schemas.microsoft.com/office/drawing/2014/main" id="{CDBDC120-8111-4D1D-90C4-6CD2088566B0}"/>
              </a:ext>
            </a:extLst>
          </p:cNvPr>
          <p:cNvSpPr/>
          <p:nvPr/>
        </p:nvSpPr>
        <p:spPr>
          <a:xfrm>
            <a:off x="1076325" y="5106051"/>
            <a:ext cx="2381250" cy="995406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</a:rPr>
              <a:t>材料安排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F8A1A6B-9379-45AA-B460-87CD716C865F}"/>
              </a:ext>
            </a:extLst>
          </p:cNvPr>
          <p:cNvSpPr/>
          <p:nvPr/>
        </p:nvSpPr>
        <p:spPr>
          <a:xfrm>
            <a:off x="4076698" y="4968803"/>
            <a:ext cx="6781801" cy="1257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每组</a:t>
            </a:r>
            <a:r>
              <a:rPr lang="en-US" altLang="zh-CN" sz="2000" dirty="0">
                <a:solidFill>
                  <a:schemeClr val="tx1"/>
                </a:solidFill>
              </a:rPr>
              <a:t>300</a:t>
            </a:r>
            <a:r>
              <a:rPr lang="zh-CN" altLang="en-US" sz="2000" dirty="0">
                <a:solidFill>
                  <a:schemeClr val="tx1"/>
                </a:solidFill>
              </a:rPr>
              <a:t>额度，作品完成验收后报销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自行购买小车底盘、电机、电机驱动、电池等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近日将给出模块购买参考。前期可进行方案调研和技术准备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2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校赛题目：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2024H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，自动行驶小车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283A7-9587-43A3-87D6-998106EA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152" y="1666875"/>
            <a:ext cx="7707413" cy="4730476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A71495A-FC4F-4CA3-91B5-BAFDC71A0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27070"/>
              </p:ext>
            </p:extLst>
          </p:nvPr>
        </p:nvGraphicFramePr>
        <p:xfrm>
          <a:off x="10728770" y="121765"/>
          <a:ext cx="1463230" cy="20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DF" r:id="rId4" imgW="0" imgH="360" progId="FoxitReader.Document">
                  <p:embed/>
                </p:oleObj>
              </mc:Choice>
              <mc:Fallback>
                <p:oleObj name="PDF" r:id="rId4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770" y="121765"/>
                        <a:ext cx="1463230" cy="20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C63BA0D-339C-4374-89AF-8F9D8452875F}"/>
              </a:ext>
            </a:extLst>
          </p:cNvPr>
          <p:cNvSpPr txBox="1"/>
          <p:nvPr/>
        </p:nvSpPr>
        <p:spPr>
          <a:xfrm>
            <a:off x="9180214" y="231508"/>
            <a:ext cx="183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                 2024H</a:t>
            </a:r>
            <a:r>
              <a:rPr lang="zh-CN" altLang="en-US" sz="1400" b="1" dirty="0"/>
              <a:t>题目</a:t>
            </a:r>
            <a:endParaRPr lang="en-US" altLang="zh-CN" sz="1400" b="1" dirty="0"/>
          </a:p>
          <a:p>
            <a:r>
              <a:rPr lang="en-US" altLang="zh-CN" sz="1400" b="1" dirty="0"/>
              <a:t>                  </a:t>
            </a:r>
            <a:r>
              <a:rPr lang="zh-CN" altLang="en-US" sz="1400" b="1" dirty="0"/>
              <a:t>双击打开</a:t>
            </a:r>
            <a:r>
              <a:rPr lang="en-US" altLang="zh-CN" sz="1400" b="1" dirty="0">
                <a:sym typeface="Wingdings" panose="05000000000000000000" pitchFamily="2" charset="2"/>
              </a:rPr>
              <a:t></a:t>
            </a:r>
            <a:r>
              <a:rPr lang="zh-CN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86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要求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7E77F4-B41C-449F-9BFA-3CBFD677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09511"/>
            <a:ext cx="8249053" cy="3534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8A501B-31A8-4F74-95BF-B6DF65B38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82"/>
          <a:stretch/>
        </p:blipFill>
        <p:spPr>
          <a:xfrm>
            <a:off x="8304349" y="2819196"/>
            <a:ext cx="3514191" cy="161965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9FA5B4C-B612-4F20-AA35-431B04C774FD}"/>
              </a:ext>
            </a:extLst>
          </p:cNvPr>
          <p:cNvCxnSpPr/>
          <p:nvPr/>
        </p:nvCxnSpPr>
        <p:spPr>
          <a:xfrm>
            <a:off x="9337544" y="2819196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F9DD1B-94B9-4864-AAA6-3FE9C44FDA30}"/>
              </a:ext>
            </a:extLst>
          </p:cNvPr>
          <p:cNvCxnSpPr>
            <a:cxnSpLocks/>
          </p:cNvCxnSpPr>
          <p:nvPr/>
        </p:nvCxnSpPr>
        <p:spPr>
          <a:xfrm>
            <a:off x="9337544" y="3019221"/>
            <a:ext cx="1447800" cy="1247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A0925A3-FDF7-43F6-89E0-AD4F5C801376}"/>
              </a:ext>
            </a:extLst>
          </p:cNvPr>
          <p:cNvSpPr txBox="1"/>
          <p:nvPr/>
        </p:nvSpPr>
        <p:spPr>
          <a:xfrm>
            <a:off x="3619501" y="2299076"/>
            <a:ext cx="98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BBCA41-4DF0-4BFC-B707-817C11A10BD1}"/>
              </a:ext>
            </a:extLst>
          </p:cNvPr>
          <p:cNvSpPr txBox="1"/>
          <p:nvPr/>
        </p:nvSpPr>
        <p:spPr>
          <a:xfrm>
            <a:off x="5442812" y="3408547"/>
            <a:ext cx="271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B  CD A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A2FFE0-CCD5-4456-8772-A6ACBADCFB64}"/>
              </a:ext>
            </a:extLst>
          </p:cNvPr>
          <p:cNvSpPr txBox="1"/>
          <p:nvPr/>
        </p:nvSpPr>
        <p:spPr>
          <a:xfrm>
            <a:off x="5442811" y="4476049"/>
            <a:ext cx="2710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sym typeface="Wingdings" panose="05000000000000000000" pitchFamily="2" charset="2"/>
              </a:rPr>
              <a:t>C BD A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E98A7961-9D54-4618-9A62-6712198FF576}"/>
              </a:ext>
            </a:extLst>
          </p:cNvPr>
          <p:cNvSpPr/>
          <p:nvPr/>
        </p:nvSpPr>
        <p:spPr>
          <a:xfrm rot="2242274">
            <a:off x="10307656" y="2689819"/>
            <a:ext cx="1744861" cy="1837506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9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980728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说明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05C2F5-1ADF-41A2-BDD2-2F4C19CE3E5E}"/>
              </a:ext>
            </a:extLst>
          </p:cNvPr>
          <p:cNvSpPr txBox="1"/>
          <p:nvPr/>
        </p:nvSpPr>
        <p:spPr>
          <a:xfrm>
            <a:off x="243880" y="1686819"/>
            <a:ext cx="11856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）作品中的小车尺寸不大于 </a:t>
            </a:r>
            <a:r>
              <a:rPr lang="en-US" altLang="zh-CN" sz="2000" dirty="0">
                <a:solidFill>
                  <a:srgbClr val="FF0000"/>
                </a:solidFill>
              </a:rPr>
              <a:t>25cm</a:t>
            </a:r>
            <a:r>
              <a:rPr lang="zh-CN" altLang="en-US" sz="2000" dirty="0">
                <a:solidFill>
                  <a:srgbClr val="FF0000"/>
                </a:solidFill>
              </a:rPr>
              <a:t>（长）</a:t>
            </a:r>
            <a:r>
              <a:rPr lang="en-US" altLang="zh-CN" sz="2000" dirty="0">
                <a:solidFill>
                  <a:srgbClr val="FF0000"/>
                </a:solidFill>
              </a:rPr>
              <a:t>×15cm</a:t>
            </a:r>
            <a:r>
              <a:rPr lang="zh-CN" altLang="en-US" sz="2000" dirty="0">
                <a:solidFill>
                  <a:srgbClr val="FF0000"/>
                </a:solidFill>
              </a:rPr>
              <a:t>（宽）</a:t>
            </a:r>
            <a:r>
              <a:rPr lang="en-US" altLang="zh-CN" sz="2000" dirty="0">
                <a:solidFill>
                  <a:srgbClr val="FF0000"/>
                </a:solidFill>
              </a:rPr>
              <a:t>× 15cm</a:t>
            </a:r>
            <a:r>
              <a:rPr lang="zh-CN" altLang="en-US" sz="2000" dirty="0">
                <a:solidFill>
                  <a:srgbClr val="FF0000"/>
                </a:solidFill>
              </a:rPr>
              <a:t>（高）</a:t>
            </a:r>
            <a:r>
              <a:rPr lang="zh-CN" altLang="en-US" sz="2000" dirty="0"/>
              <a:t>。 小车尺寸包括小车以及小车所安装的传感器等总体的轮廓尺寸大小。小车采用</a:t>
            </a:r>
            <a:r>
              <a:rPr lang="zh-CN" altLang="en-US" sz="2000" dirty="0">
                <a:solidFill>
                  <a:srgbClr val="FF0000"/>
                </a:solidFill>
              </a:rPr>
              <a:t>轮 式小车</a:t>
            </a:r>
            <a:r>
              <a:rPr lang="zh-CN" altLang="en-US" sz="2000" dirty="0"/>
              <a:t>，不得采用履带和麦氏轮。小车行驶时只能前进，不得后退。</a:t>
            </a:r>
            <a:r>
              <a:rPr lang="zh-CN" altLang="en-US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必须采用 </a:t>
            </a:r>
            <a:r>
              <a:rPr lang="en-US" altLang="zh-CN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 MSPM0 </a:t>
            </a:r>
            <a:r>
              <a:rPr lang="zh-CN" altLang="en-US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系列 </a:t>
            </a:r>
            <a:r>
              <a:rPr lang="en-US" altLang="zh-CN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MCU </a:t>
            </a:r>
            <a:r>
              <a:rPr lang="zh-CN" altLang="en-US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控制小车的状态，不得采用其他型号的 </a:t>
            </a:r>
            <a:r>
              <a:rPr lang="en-US" altLang="zh-CN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MCU</a:t>
            </a:r>
            <a:r>
              <a:rPr lang="zh-CN" altLang="en-US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。小车控制板安装时需暴露其 </a:t>
            </a:r>
            <a:r>
              <a:rPr lang="en-US" altLang="zh-CN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 MSPM0 </a:t>
            </a:r>
            <a:r>
              <a:rPr lang="zh-CN" altLang="en-US" sz="20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芯片，便于测试时查验。</a:t>
            </a:r>
            <a:r>
              <a:rPr lang="zh-CN" altLang="en-US" sz="2000" dirty="0"/>
              <a:t>小车上</a:t>
            </a:r>
            <a:r>
              <a:rPr lang="zh-CN" altLang="en-US" sz="2000" dirty="0">
                <a:solidFill>
                  <a:srgbClr val="FF0000"/>
                </a:solidFill>
              </a:rPr>
              <a:t>不得安装摄像头</a:t>
            </a:r>
            <a:r>
              <a:rPr lang="zh-CN" altLang="en-US" sz="2000" dirty="0"/>
              <a:t>。 不符合规定的小车不进行测试。 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）行驶场地水平铺设于平整的地面，除题目要求的圆弧之外，</a:t>
            </a:r>
            <a:r>
              <a:rPr lang="zh-CN" altLang="en-US" sz="2000" dirty="0">
                <a:solidFill>
                  <a:srgbClr val="FF0000"/>
                </a:solidFill>
              </a:rPr>
              <a:t>行驶场地上不得有其他任何指示标记</a:t>
            </a:r>
            <a:r>
              <a:rPr lang="zh-CN" altLang="en-US" sz="2000" dirty="0"/>
              <a:t>（包括 </a:t>
            </a:r>
            <a:r>
              <a:rPr lang="en-US" altLang="zh-CN" sz="2000" dirty="0"/>
              <a:t>ABCD </a:t>
            </a:r>
            <a:r>
              <a:rPr lang="zh-CN" altLang="en-US" sz="2000" dirty="0"/>
              <a:t>四个字符）。不得对测试场地外环境有 任何要求。为了适应测试场地，允许测试前小车试跑。 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）小车</a:t>
            </a:r>
            <a:r>
              <a:rPr lang="zh-CN" altLang="en-US" sz="2000" dirty="0">
                <a:solidFill>
                  <a:srgbClr val="FF0000"/>
                </a:solidFill>
              </a:rPr>
              <a:t>不得借助周围环境物品导航</a:t>
            </a:r>
            <a:r>
              <a:rPr lang="zh-CN" altLang="en-US" sz="2000" dirty="0"/>
              <a:t>。场地内外不得架设任何其他装置设 备。正式测试时，小车行驶过程中</a:t>
            </a:r>
            <a:r>
              <a:rPr lang="zh-CN" altLang="en-US" sz="2000" dirty="0">
                <a:solidFill>
                  <a:srgbClr val="FF0000"/>
                </a:solidFill>
              </a:rPr>
              <a:t>不得人为干涉、遥控小车运动</a:t>
            </a:r>
            <a:r>
              <a:rPr lang="zh-CN" altLang="en-US" sz="2000" dirty="0"/>
              <a:t>。测试时，应允 许相关人员在场地外围走动。 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）本题目所有小车在起始点的摆放方向自定。要求的小车停车动作及行 驶经过 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 </a:t>
            </a:r>
            <a:r>
              <a:rPr lang="zh-CN" altLang="en-US" sz="2000" dirty="0"/>
              <a:t>点时，必须</a:t>
            </a:r>
            <a:r>
              <a:rPr lang="zh-CN" altLang="en-US" sz="2000" dirty="0">
                <a:solidFill>
                  <a:srgbClr val="FF0000"/>
                </a:solidFill>
              </a:rPr>
              <a:t>有声光提示</a:t>
            </a:r>
            <a:r>
              <a:rPr lang="zh-CN" altLang="en-US" sz="2000" dirty="0"/>
              <a:t>。启动、停车及行驶经过 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 </a:t>
            </a:r>
            <a:r>
              <a:rPr lang="en-US" altLang="zh-CN" sz="2000" dirty="0"/>
              <a:t>D </a:t>
            </a:r>
            <a:r>
              <a:rPr lang="zh-CN" altLang="en-US" sz="2000" dirty="0"/>
              <a:t>点时，小车的地面投影必须覆盖圆弧顶点；小车所有在圆弧上的行驶过程，其 </a:t>
            </a:r>
            <a:r>
              <a:rPr lang="zh-CN" altLang="en-US" sz="2000" dirty="0">
                <a:solidFill>
                  <a:srgbClr val="FF0000"/>
                </a:solidFill>
              </a:rPr>
              <a:t>投影必须在弧线</a:t>
            </a:r>
            <a:r>
              <a:rPr lang="zh-CN" altLang="en-US" sz="2000" dirty="0"/>
              <a:t>上，投影脱离圆弧即认为此次测试失败，此项目不得分。</a:t>
            </a:r>
            <a:endParaRPr lang="en-US" altLang="zh-CN" sz="2000" dirty="0"/>
          </a:p>
          <a:p>
            <a:r>
              <a:rPr lang="zh-CN" altLang="en-US" sz="2000" dirty="0"/>
              <a:t> （</a:t>
            </a:r>
            <a:r>
              <a:rPr lang="en-US" altLang="zh-CN" sz="2000" dirty="0"/>
              <a:t>5</a:t>
            </a:r>
            <a:r>
              <a:rPr lang="zh-CN" altLang="en-US" sz="2000" dirty="0"/>
              <a:t>）所有测试项目如果完成时间超过规定时间一倍以上时，此项目不得分。 </a:t>
            </a:r>
            <a:endParaRPr lang="en-US" altLang="zh-CN" sz="2000" dirty="0"/>
          </a:p>
          <a:p>
            <a:r>
              <a:rPr lang="zh-CN" altLang="en-US" sz="2000" dirty="0"/>
              <a:t> （</a:t>
            </a:r>
            <a:r>
              <a:rPr lang="en-US" altLang="zh-CN" sz="2000" dirty="0"/>
              <a:t>6</a:t>
            </a:r>
            <a:r>
              <a:rPr lang="zh-CN" altLang="en-US" sz="2000" dirty="0"/>
              <a:t>）小车采用车载电池供电。进入测试环节，中途</a:t>
            </a:r>
            <a:r>
              <a:rPr lang="zh-CN" altLang="en-US" sz="2000" dirty="0">
                <a:solidFill>
                  <a:srgbClr val="FF0000"/>
                </a:solidFill>
              </a:rPr>
              <a:t>不得更换电池</a:t>
            </a:r>
            <a:r>
              <a:rPr lang="zh-CN" altLang="en-US" sz="2000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96579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ECEF07-33D5-4C37-9F4B-0B50D98EF99D}"/>
              </a:ext>
            </a:extLst>
          </p:cNvPr>
          <p:cNvSpPr txBox="1"/>
          <p:nvPr/>
        </p:nvSpPr>
        <p:spPr>
          <a:xfrm>
            <a:off x="335360" y="980728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评分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A438FD-F312-4CD9-8048-8E56B220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04" y="1242338"/>
            <a:ext cx="6643748" cy="489874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9D98CF2-8C27-4FEB-8573-0A4584C6506A}"/>
              </a:ext>
            </a:extLst>
          </p:cNvPr>
          <p:cNvSpPr txBox="1"/>
          <p:nvPr/>
        </p:nvSpPr>
        <p:spPr>
          <a:xfrm>
            <a:off x="8289471" y="3409950"/>
            <a:ext cx="3028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报告</a:t>
            </a:r>
            <a:r>
              <a:rPr lang="en-US" altLang="zh-CN" sz="2800" dirty="0"/>
              <a:t>20 + </a:t>
            </a:r>
            <a:r>
              <a:rPr lang="zh-CN" altLang="en-US" sz="2800" dirty="0"/>
              <a:t>测评</a:t>
            </a:r>
            <a:r>
              <a:rPr lang="en-US" altLang="zh-CN" sz="2800" dirty="0"/>
              <a:t>100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749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可能用到的配件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BC1705-FB20-45ED-93D0-A3414CDE8DA0}"/>
              </a:ext>
            </a:extLst>
          </p:cNvPr>
          <p:cNvSpPr txBox="1"/>
          <p:nvPr/>
        </p:nvSpPr>
        <p:spPr>
          <a:xfrm>
            <a:off x="414626" y="3384698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霍尔编码电机：</a:t>
            </a:r>
            <a:r>
              <a:rPr lang="zh-CN" altLang="en-US" sz="2000" dirty="0"/>
              <a:t>可检测速度、积分得到行驶距离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F1AB510-DE2E-4E76-9201-212EC947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03" y="1855199"/>
            <a:ext cx="1744647" cy="13282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0FB7C79-54EF-4EC3-8058-0C0E95074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793" y="1676669"/>
            <a:ext cx="2235402" cy="150675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CDDDF39-4E07-466C-8FD2-264C022FFE1D}"/>
              </a:ext>
            </a:extLst>
          </p:cNvPr>
          <p:cNvSpPr txBox="1"/>
          <p:nvPr/>
        </p:nvSpPr>
        <p:spPr>
          <a:xfrm>
            <a:off x="4297906" y="3429000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陀螺仪：</a:t>
            </a:r>
            <a:r>
              <a:rPr lang="zh-CN" altLang="en-US" sz="2000" dirty="0"/>
              <a:t>可测量各方向姿态角、加速度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BD519D-75B0-48BF-B060-E21A60FF6E09}"/>
              </a:ext>
            </a:extLst>
          </p:cNvPr>
          <p:cNvSpPr txBox="1"/>
          <p:nvPr/>
        </p:nvSpPr>
        <p:spPr>
          <a:xfrm>
            <a:off x="7621115" y="4851680"/>
            <a:ext cx="409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灰度传感器模块：</a:t>
            </a:r>
            <a:r>
              <a:rPr lang="zh-CN" altLang="en-US" sz="1800" dirty="0"/>
              <a:t>检测黑白，用于循迹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B19AE45-F092-408A-B47F-71C599A8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606" y="2127142"/>
            <a:ext cx="3826053" cy="251511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1201DCB-7B5D-49A9-9568-316237F2DC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20"/>
          <a:stretch/>
        </p:blipFill>
        <p:spPr>
          <a:xfrm>
            <a:off x="1017603" y="4053664"/>
            <a:ext cx="1907978" cy="159603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C550D50-EFB8-41DA-B6F8-756B7D4CB96E}"/>
              </a:ext>
            </a:extLst>
          </p:cNvPr>
          <p:cNvSpPr txBox="1"/>
          <p:nvPr/>
        </p:nvSpPr>
        <p:spPr>
          <a:xfrm>
            <a:off x="176501" y="5649695"/>
            <a:ext cx="3919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电机驱动模块：</a:t>
            </a:r>
            <a:r>
              <a:rPr lang="zh-CN" altLang="en-US" sz="2000" dirty="0"/>
              <a:t>通过来自单片机的不同占空比方波控制小车速度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50F2258-E305-4B7E-B4FA-E43841D27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011" y="4136886"/>
            <a:ext cx="1757675" cy="1171783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FAD1EBC-9A23-41F9-8785-91C973621DE4}"/>
              </a:ext>
            </a:extLst>
          </p:cNvPr>
          <p:cNvSpPr txBox="1"/>
          <p:nvPr/>
        </p:nvSpPr>
        <p:spPr>
          <a:xfrm>
            <a:off x="4297906" y="5598191"/>
            <a:ext cx="322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舵机：</a:t>
            </a:r>
            <a:r>
              <a:rPr lang="zh-CN" altLang="en-US" sz="2000" dirty="0"/>
              <a:t>可控制行驶角度</a:t>
            </a:r>
          </a:p>
        </p:txBody>
      </p:sp>
    </p:spTree>
    <p:extLst>
      <p:ext uri="{BB962C8B-B14F-4D97-AF65-F5344CB8AC3E}">
        <p14:creationId xmlns:p14="http://schemas.microsoft.com/office/powerpoint/2010/main" val="89897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—PID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控制原理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E9F332-10EA-4033-9912-9F4CAB16E517}"/>
              </a:ext>
            </a:extLst>
          </p:cNvPr>
          <p:cNvSpPr txBox="1"/>
          <p:nvPr/>
        </p:nvSpPr>
        <p:spPr>
          <a:xfrm>
            <a:off x="233680" y="1915962"/>
            <a:ext cx="6924000" cy="1990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dirty="0"/>
              <a:t>	PID</a:t>
            </a:r>
            <a:r>
              <a:rPr lang="zh-CN" altLang="en-US" dirty="0"/>
              <a:t>是以它的三种纠正算法而命名。受控变数是三种算法（比例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Proportional </a:t>
            </a:r>
            <a:r>
              <a:rPr lang="zh-CN" altLang="en-US" dirty="0"/>
              <a:t>、积分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Integral </a:t>
            </a:r>
            <a:r>
              <a:rPr lang="zh-CN" altLang="en-US" dirty="0"/>
              <a:t>、微分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Derivative </a:t>
            </a:r>
            <a:r>
              <a:rPr lang="zh-CN" altLang="en-US" dirty="0"/>
              <a:t>）相加后的结果，即为其输出，其输入为误差值（设定值减去测量值后的结果）或是由误差值衍生的信号。若定义 </a:t>
            </a:r>
            <a:r>
              <a:rPr lang="en-US" altLang="zh-CN" dirty="0"/>
              <a:t>u(t) </a:t>
            </a:r>
            <a:r>
              <a:rPr lang="zh-CN" altLang="en-US" dirty="0"/>
              <a:t>为控制输出，</a:t>
            </a:r>
            <a:r>
              <a:rPr lang="en-US" altLang="zh-CN" dirty="0"/>
              <a:t>PID</a:t>
            </a:r>
            <a:r>
              <a:rPr lang="zh-CN" altLang="en-US" dirty="0"/>
              <a:t>算法可以用下式表示：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DE62990-2819-4F4E-9B32-AAAB65CB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8" t="2180" r="23053" b="2354"/>
          <a:stretch>
            <a:fillRect/>
          </a:stretch>
        </p:blipFill>
        <p:spPr>
          <a:xfrm>
            <a:off x="803966" y="3743547"/>
            <a:ext cx="6116240" cy="789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F54D4B9-FDBE-49F3-81AF-9F15A7498037}"/>
                  </a:ext>
                </a:extLst>
              </p:cNvPr>
              <p:cNvSpPr txBox="1"/>
              <p:nvPr/>
            </p:nvSpPr>
            <p:spPr>
              <a:xfrm>
                <a:off x="406358" y="4827295"/>
                <a:ext cx="3686175" cy="13278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aseline="-25000" dirty="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</a:t>
                </a:r>
                <a:r>
                  <a:rPr lang="en-US" dirty="0">
                    <a:latin typeface="等线" panose="02010600030101010101" charset="-122"/>
                    <a:ea typeface="等线" panose="02010600030101010101" charset="-122"/>
                    <a:cs typeface="Calibri" panose="020F0502020204030204" charset="0"/>
                    <a:sym typeface="+mn-ea"/>
                  </a:rPr>
                  <a:t>—  </a:t>
                </a:r>
                <a:r>
                  <a:rPr dirty="0" err="1">
                    <a:latin typeface="Calibri" panose="020F0502020204030204" charset="0"/>
                    <a:ea typeface="等线" panose="02010600030101010101" charset="-122"/>
                    <a:cs typeface="Calibri" panose="020F0502020204030204" charset="0"/>
                    <a:sym typeface="+mn-ea"/>
                  </a:rPr>
                  <a:t>比例增益，是调适参数</a:t>
                </a:r>
                <a:endParaRPr dirty="0">
                  <a:latin typeface="等线" panose="02010600030101010101" charset="-122"/>
                  <a:ea typeface="等线" panose="02010600030101010101" charset="-122"/>
                  <a:cs typeface="Calibri" panose="020F0502020204030204" charset="0"/>
                  <a:sym typeface="+mn-ea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baseline="-25000" dirty="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   </a:t>
                </a:r>
                <a:r>
                  <a:rPr lang="en-US" dirty="0">
                    <a:latin typeface="等线" panose="02010600030101010101" charset="-122"/>
                    <a:ea typeface="等线" panose="02010600030101010101" charset="-122"/>
                    <a:cs typeface="Calibri" panose="020F0502020204030204" charset="0"/>
                    <a:sym typeface="+mn-ea"/>
                  </a:rPr>
                  <a:t>—  </a:t>
                </a:r>
                <a:r>
                  <a:rPr dirty="0" err="1">
                    <a:latin typeface="Calibri" panose="020F0502020204030204" charset="0"/>
                    <a:ea typeface="等线" panose="02010600030101010101" charset="-122"/>
                    <a:cs typeface="Calibri" panose="020F0502020204030204" charset="0"/>
                    <a:sym typeface="+mn-ea"/>
                  </a:rPr>
                  <a:t>积分增益，也是调适参数</a:t>
                </a:r>
                <a:endParaRPr dirty="0"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  <a:sym typeface="+mn-ea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aseline="-25000" dirty="0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  </a:t>
                </a:r>
                <a:r>
                  <a:rPr lang="en-US" dirty="0">
                    <a:latin typeface="等线" panose="02010600030101010101" charset="-122"/>
                    <a:ea typeface="等线" panose="02010600030101010101" charset="-122"/>
                    <a:cs typeface="Calibri" panose="020F0502020204030204" charset="0"/>
                    <a:sym typeface="+mn-ea"/>
                  </a:rPr>
                  <a:t>—  </a:t>
                </a:r>
                <a:r>
                  <a:rPr dirty="0" err="1">
                    <a:latin typeface="Calibri" panose="020F0502020204030204" charset="0"/>
                    <a:ea typeface="等线" panose="02010600030101010101" charset="-122"/>
                    <a:cs typeface="Calibri" panose="020F0502020204030204" charset="0"/>
                    <a:sym typeface="+mn-ea"/>
                  </a:rPr>
                  <a:t>微分增益，也是调适参数</a:t>
                </a:r>
                <a:endParaRPr dirty="0">
                  <a:latin typeface="Calibri" panose="020F0502020204030204" charset="0"/>
                  <a:ea typeface="等线" panose="02010600030101010101" charset="-122"/>
                  <a:cs typeface="Calibri" panose="020F0502020204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F54D4B9-FDBE-49F3-81AF-9F15A749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8" y="4827295"/>
                <a:ext cx="3686175" cy="1327864"/>
              </a:xfrm>
              <a:prstGeom prst="rect">
                <a:avLst/>
              </a:prstGeom>
              <a:blipFill>
                <a:blip r:embed="rId4"/>
                <a:stretch>
                  <a:fillRect b="-6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71DE2703-F865-4D0F-BF22-58B8738C8FF1}"/>
              </a:ext>
            </a:extLst>
          </p:cNvPr>
          <p:cNvSpPr txBox="1"/>
          <p:nvPr/>
        </p:nvSpPr>
        <p:spPr>
          <a:xfrm>
            <a:off x="4003639" y="4858714"/>
            <a:ext cx="4188443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 e </a:t>
            </a:r>
            <a:r>
              <a:rPr lang="zh-CN" altLang="en-US" baseline="-25000" dirty="0"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Calibri" panose="020F0502020204030204" charset="0"/>
                <a:sym typeface="+mn-ea"/>
              </a:rPr>
              <a:t>—  </a:t>
            </a:r>
            <a:r>
              <a:rPr lang="zh-CN" altLang="en-US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误差 </a:t>
            </a:r>
            <a:r>
              <a:rPr lang="en-US" altLang="zh-CN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=</a:t>
            </a:r>
            <a:r>
              <a:rPr lang="zh-CN" altLang="en-US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 设定值</a:t>
            </a:r>
            <a:r>
              <a:rPr lang="en-US" altLang="zh-CN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SP- </a:t>
            </a:r>
            <a:r>
              <a:rPr lang="zh-CN" altLang="en-US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回授值</a:t>
            </a:r>
            <a:r>
              <a:rPr lang="en-US" altLang="zh-CN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PV</a:t>
            </a:r>
            <a:endParaRPr lang="zh-CN" altLang="en-US" dirty="0">
              <a:latin typeface="Calibri" panose="020F0502020204030204" charset="0"/>
              <a:ea typeface="等线" panose="02010600030101010101" charset="-122"/>
              <a:cs typeface="Calibri" panose="020F0502020204030204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t  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Calibri" panose="020F0502020204030204" charset="0"/>
                <a:sym typeface="+mn-ea"/>
              </a:rPr>
              <a:t>—  </a:t>
            </a:r>
            <a:r>
              <a:rPr lang="zh-CN" altLang="en-US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目前时间 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τ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Calibri" panose="020F0502020204030204" charset="0"/>
                <a:sym typeface="+mn-ea"/>
              </a:rPr>
              <a:t>—  </a:t>
            </a:r>
            <a:r>
              <a:rPr lang="zh-CN" altLang="en-US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从</a:t>
            </a:r>
            <a:r>
              <a:rPr lang="en-US" altLang="zh-CN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0</a:t>
            </a:r>
            <a:r>
              <a:rPr lang="zh-CN" altLang="en-US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  <a:sym typeface="+mn-ea"/>
              </a:rPr>
              <a:t>到目前时间 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44B828-0C61-4F36-A362-C75B567BFFBE}"/>
              </a:ext>
            </a:extLst>
          </p:cNvPr>
          <p:cNvGrpSpPr/>
          <p:nvPr/>
        </p:nvGrpSpPr>
        <p:grpSpPr>
          <a:xfrm>
            <a:off x="7624194" y="1614699"/>
            <a:ext cx="4404372" cy="2582328"/>
            <a:chOff x="4229" y="1156"/>
            <a:chExt cx="9062" cy="4674"/>
          </a:xfrm>
        </p:grpSpPr>
        <p:pic>
          <p:nvPicPr>
            <p:cNvPr id="25" name="图片 1">
              <a:extLst>
                <a:ext uri="{FF2B5EF4-FFF2-40B4-BE49-F238E27FC236}">
                  <a16:creationId xmlns:a16="http://schemas.microsoft.com/office/drawing/2014/main" id="{0D1C2070-1860-4D3B-BC13-0A7F3C831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229" y="1156"/>
              <a:ext cx="9062" cy="4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B700842-6BF0-4110-9ED7-EA64CC5B265A}"/>
                </a:ext>
              </a:extLst>
            </p:cNvPr>
            <p:cNvSpPr txBox="1"/>
            <p:nvPr/>
          </p:nvSpPr>
          <p:spPr>
            <a:xfrm>
              <a:off x="6246" y="5322"/>
              <a:ext cx="5028" cy="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PID</a:t>
              </a:r>
              <a:r>
                <a:rPr lang="zh-CN" altLang="en-US" sz="1400"/>
                <a:t>控制器组成原理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1241C173-6C5B-4D9F-A62A-DE1B59C70290}"/>
              </a:ext>
            </a:extLst>
          </p:cNvPr>
          <p:cNvSpPr txBox="1"/>
          <p:nvPr/>
        </p:nvSpPr>
        <p:spPr>
          <a:xfrm>
            <a:off x="8099469" y="4332379"/>
            <a:ext cx="3819525" cy="15855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80000"/>
              </a:lnSpc>
            </a:pPr>
            <a:r>
              <a:rPr b="1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比例单元</a:t>
            </a:r>
            <a:r>
              <a:rPr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(P)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</a:t>
            </a:r>
            <a:r>
              <a:rPr b="1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目前误差</a:t>
            </a:r>
            <a:endParaRPr dirty="0"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b="1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积分单元</a:t>
            </a:r>
            <a:r>
              <a:rPr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(I)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</a:t>
            </a:r>
            <a:r>
              <a:rPr b="1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过去累计误差</a:t>
            </a:r>
            <a:endParaRPr lang="en-US" dirty="0"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b="1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微分单元</a:t>
            </a:r>
            <a:r>
              <a:rPr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(D)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</a:t>
            </a:r>
            <a:r>
              <a:rPr b="1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未来误差</a:t>
            </a:r>
            <a:endParaRPr lang="zh-CN" altLang="en-US" dirty="0"/>
          </a:p>
        </p:txBody>
      </p:sp>
      <p:pic>
        <p:nvPicPr>
          <p:cNvPr id="44" name="图片 7" descr="343435383138313b333634353331383bbcfdcdb7">
            <a:extLst>
              <a:ext uri="{FF2B5EF4-FFF2-40B4-BE49-F238E27FC236}">
                <a16:creationId xmlns:a16="http://schemas.microsoft.com/office/drawing/2014/main" id="{8544F45C-3F6E-4115-B5BF-69085CF71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3963" y="4379054"/>
            <a:ext cx="584835" cy="584835"/>
          </a:xfrm>
          <a:prstGeom prst="rect">
            <a:avLst/>
          </a:prstGeom>
        </p:spPr>
      </p:pic>
      <p:pic>
        <p:nvPicPr>
          <p:cNvPr id="45" name="图片 8" descr="343435383138313b333634353331383bbcfdcdb7">
            <a:extLst>
              <a:ext uri="{FF2B5EF4-FFF2-40B4-BE49-F238E27FC236}">
                <a16:creationId xmlns:a16="http://schemas.microsoft.com/office/drawing/2014/main" id="{18020982-D40B-4179-A252-A8216723E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598" y="4876894"/>
            <a:ext cx="584835" cy="584835"/>
          </a:xfrm>
          <a:prstGeom prst="rect">
            <a:avLst/>
          </a:prstGeom>
        </p:spPr>
      </p:pic>
      <p:pic>
        <p:nvPicPr>
          <p:cNvPr id="46" name="图片 9" descr="343435383138313b333634353331383bbcfdcdb7">
            <a:extLst>
              <a:ext uri="{FF2B5EF4-FFF2-40B4-BE49-F238E27FC236}">
                <a16:creationId xmlns:a16="http://schemas.microsoft.com/office/drawing/2014/main" id="{275487B2-64BD-4718-B44F-9E5A52EC7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5233" y="5374734"/>
            <a:ext cx="584835" cy="584835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7509372-815C-44A4-A2EE-881BDB1E5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61800"/>
              </p:ext>
            </p:extLst>
          </p:nvPr>
        </p:nvGraphicFramePr>
        <p:xfrm>
          <a:off x="10856064" y="207372"/>
          <a:ext cx="1205786" cy="1710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DF" r:id="rId8" imgW="0" imgH="360" progId="FoxitReader.Document">
                  <p:embed/>
                </p:oleObj>
              </mc:Choice>
              <mc:Fallback>
                <p:oleObj name="PDF" r:id="rId8" imgW="0" imgH="360" progId="FoxitReader.Document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4AB13A48-6D1A-45AF-8778-A701B555D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56064" y="207372"/>
                        <a:ext cx="1205786" cy="1710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AA9AFCDB-F5D2-44C6-BCBF-8F5B7FBAEBB6}"/>
              </a:ext>
            </a:extLst>
          </p:cNvPr>
          <p:cNvSpPr txBox="1"/>
          <p:nvPr/>
        </p:nvSpPr>
        <p:spPr>
          <a:xfrm>
            <a:off x="9191200" y="308692"/>
            <a:ext cx="185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维基百科</a:t>
            </a:r>
            <a:r>
              <a:rPr lang="en-US" altLang="zh-CN" sz="1400" b="1" dirty="0"/>
              <a:t>-PID</a:t>
            </a:r>
            <a:r>
              <a:rPr lang="zh-CN" altLang="en-US" sz="1400" b="1" dirty="0"/>
              <a:t>控制器</a:t>
            </a:r>
            <a:endParaRPr lang="en-US" altLang="zh-CN" sz="1400" b="1" dirty="0"/>
          </a:p>
          <a:p>
            <a:r>
              <a:rPr lang="en-US" altLang="zh-CN" sz="1400" b="1" dirty="0"/>
              <a:t>                  </a:t>
            </a:r>
            <a:r>
              <a:rPr lang="zh-CN" altLang="en-US" sz="1400" b="1" dirty="0"/>
              <a:t>双击打开</a:t>
            </a:r>
            <a:r>
              <a:rPr lang="en-US" altLang="zh-CN" sz="1400" b="1" dirty="0">
                <a:sym typeface="Wingdings" panose="05000000000000000000" pitchFamily="2" charset="2"/>
              </a:rPr>
              <a:t></a:t>
            </a:r>
            <a:r>
              <a:rPr lang="zh-CN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40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PID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速度控制示例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EAFCEB-121D-48D2-9844-E432B9F2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100" y="5387552"/>
            <a:ext cx="1981372" cy="9233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2EF3DA-E016-4E79-AEAC-0A17836F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94" y="5412773"/>
            <a:ext cx="1981372" cy="8981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BB2C48-5F45-4EFD-A33F-8450E071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28" y="5412773"/>
            <a:ext cx="1981372" cy="898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748796-A66B-4001-AED9-0833E4F3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91" y="5412773"/>
            <a:ext cx="1981201" cy="898109"/>
          </a:xfrm>
          <a:prstGeom prst="rect">
            <a:avLst/>
          </a:prstGeom>
        </p:spPr>
      </p:pic>
      <p:sp>
        <p:nvSpPr>
          <p:cNvPr id="11" name="iconfont-1191-866883">
            <a:extLst>
              <a:ext uri="{FF2B5EF4-FFF2-40B4-BE49-F238E27FC236}">
                <a16:creationId xmlns:a16="http://schemas.microsoft.com/office/drawing/2014/main" id="{E881779D-7C3E-438A-B5F7-9852F716BCE3}"/>
              </a:ext>
            </a:extLst>
          </p:cNvPr>
          <p:cNvSpPr>
            <a:spLocks noChangeAspect="1"/>
          </p:cNvSpPr>
          <p:nvPr/>
        </p:nvSpPr>
        <p:spPr bwMode="auto">
          <a:xfrm>
            <a:off x="4197080" y="3290423"/>
            <a:ext cx="878504" cy="869434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iconfont-1191-866879">
            <a:extLst>
              <a:ext uri="{FF2B5EF4-FFF2-40B4-BE49-F238E27FC236}">
                <a16:creationId xmlns:a16="http://schemas.microsoft.com/office/drawing/2014/main" id="{4A8567DB-1C83-4A9B-B6CF-B3B8812C6BBC}"/>
              </a:ext>
            </a:extLst>
          </p:cNvPr>
          <p:cNvSpPr>
            <a:spLocks noChangeAspect="1"/>
          </p:cNvSpPr>
          <p:nvPr/>
        </p:nvSpPr>
        <p:spPr bwMode="auto">
          <a:xfrm>
            <a:off x="6704999" y="3312692"/>
            <a:ext cx="822836" cy="878502"/>
          </a:xfrm>
          <a:custGeom>
            <a:avLst/>
            <a:gdLst>
              <a:gd name="T0" fmla="*/ 7602 w 7760"/>
              <a:gd name="T1" fmla="*/ 4758 h 8285"/>
              <a:gd name="T2" fmla="*/ 4177 w 7760"/>
              <a:gd name="T3" fmla="*/ 8165 h 8285"/>
              <a:gd name="T4" fmla="*/ 3880 w 7760"/>
              <a:gd name="T5" fmla="*/ 8285 h 8285"/>
              <a:gd name="T6" fmla="*/ 3583 w 7760"/>
              <a:gd name="T7" fmla="*/ 8165 h 8285"/>
              <a:gd name="T8" fmla="*/ 158 w 7760"/>
              <a:gd name="T9" fmla="*/ 4758 h 8285"/>
              <a:gd name="T10" fmla="*/ 67 w 7760"/>
              <a:gd name="T11" fmla="*/ 4309 h 8285"/>
              <a:gd name="T12" fmla="*/ 454 w 7760"/>
              <a:gd name="T13" fmla="*/ 4054 h 8285"/>
              <a:gd name="T14" fmla="*/ 1585 w 7760"/>
              <a:gd name="T15" fmla="*/ 4054 h 8285"/>
              <a:gd name="T16" fmla="*/ 1585 w 7760"/>
              <a:gd name="T17" fmla="*/ 413 h 8285"/>
              <a:gd name="T18" fmla="*/ 2004 w 7760"/>
              <a:gd name="T19" fmla="*/ 0 h 8285"/>
              <a:gd name="T20" fmla="*/ 5873 w 7760"/>
              <a:gd name="T21" fmla="*/ 0 h 8285"/>
              <a:gd name="T22" fmla="*/ 6293 w 7760"/>
              <a:gd name="T23" fmla="*/ 413 h 8285"/>
              <a:gd name="T24" fmla="*/ 6293 w 7760"/>
              <a:gd name="T25" fmla="*/ 4054 h 8285"/>
              <a:gd name="T26" fmla="*/ 7305 w 7760"/>
              <a:gd name="T27" fmla="*/ 4054 h 8285"/>
              <a:gd name="T28" fmla="*/ 7693 w 7760"/>
              <a:gd name="T29" fmla="*/ 4309 h 8285"/>
              <a:gd name="T30" fmla="*/ 7602 w 7760"/>
              <a:gd name="T31" fmla="*/ 4758 h 8285"/>
              <a:gd name="T32" fmla="*/ 7602 w 7760"/>
              <a:gd name="T33" fmla="*/ 4758 h 8285"/>
              <a:gd name="T34" fmla="*/ 5066 w 7760"/>
              <a:gd name="T35" fmla="*/ 2060 h 8285"/>
              <a:gd name="T36" fmla="*/ 4888 w 7760"/>
              <a:gd name="T37" fmla="*/ 1937 h 8285"/>
              <a:gd name="T38" fmla="*/ 4729 w 7760"/>
              <a:gd name="T39" fmla="*/ 1965 h 8285"/>
              <a:gd name="T40" fmla="*/ 3932 w 7760"/>
              <a:gd name="T41" fmla="*/ 2980 h 8285"/>
              <a:gd name="T42" fmla="*/ 3135 w 7760"/>
              <a:gd name="T43" fmla="*/ 1965 h 8285"/>
              <a:gd name="T44" fmla="*/ 2975 w 7760"/>
              <a:gd name="T45" fmla="*/ 1937 h 8285"/>
              <a:gd name="T46" fmla="*/ 2797 w 7760"/>
              <a:gd name="T47" fmla="*/ 2060 h 8285"/>
              <a:gd name="T48" fmla="*/ 2769 w 7760"/>
              <a:gd name="T49" fmla="*/ 2216 h 8285"/>
              <a:gd name="T50" fmla="*/ 3446 w 7760"/>
              <a:gd name="T51" fmla="*/ 3079 h 8285"/>
              <a:gd name="T52" fmla="*/ 3061 w 7760"/>
              <a:gd name="T53" fmla="*/ 3079 h 8285"/>
              <a:gd name="T54" fmla="*/ 2952 w 7760"/>
              <a:gd name="T55" fmla="*/ 3186 h 8285"/>
              <a:gd name="T56" fmla="*/ 2952 w 7760"/>
              <a:gd name="T57" fmla="*/ 3365 h 8285"/>
              <a:gd name="T58" fmla="*/ 3061 w 7760"/>
              <a:gd name="T59" fmla="*/ 3473 h 8285"/>
              <a:gd name="T60" fmla="*/ 3740 w 7760"/>
              <a:gd name="T61" fmla="*/ 3473 h 8285"/>
              <a:gd name="T62" fmla="*/ 3740 w 7760"/>
              <a:gd name="T63" fmla="*/ 4043 h 8285"/>
              <a:gd name="T64" fmla="*/ 3061 w 7760"/>
              <a:gd name="T65" fmla="*/ 4043 h 8285"/>
              <a:gd name="T66" fmla="*/ 2952 w 7760"/>
              <a:gd name="T67" fmla="*/ 4150 h 8285"/>
              <a:gd name="T68" fmla="*/ 2952 w 7760"/>
              <a:gd name="T69" fmla="*/ 4323 h 8285"/>
              <a:gd name="T70" fmla="*/ 3061 w 7760"/>
              <a:gd name="T71" fmla="*/ 4430 h 8285"/>
              <a:gd name="T72" fmla="*/ 3740 w 7760"/>
              <a:gd name="T73" fmla="*/ 4430 h 8285"/>
              <a:gd name="T74" fmla="*/ 3740 w 7760"/>
              <a:gd name="T75" fmla="*/ 5096 h 8285"/>
              <a:gd name="T76" fmla="*/ 3849 w 7760"/>
              <a:gd name="T77" fmla="*/ 5204 h 8285"/>
              <a:gd name="T78" fmla="*/ 4025 w 7760"/>
              <a:gd name="T79" fmla="*/ 5204 h 8285"/>
              <a:gd name="T80" fmla="*/ 4134 w 7760"/>
              <a:gd name="T81" fmla="*/ 5096 h 8285"/>
              <a:gd name="T82" fmla="*/ 4134 w 7760"/>
              <a:gd name="T83" fmla="*/ 4430 h 8285"/>
              <a:gd name="T84" fmla="*/ 4811 w 7760"/>
              <a:gd name="T85" fmla="*/ 4430 h 8285"/>
              <a:gd name="T86" fmla="*/ 4920 w 7760"/>
              <a:gd name="T87" fmla="*/ 4323 h 8285"/>
              <a:gd name="T88" fmla="*/ 4920 w 7760"/>
              <a:gd name="T89" fmla="*/ 4150 h 8285"/>
              <a:gd name="T90" fmla="*/ 4811 w 7760"/>
              <a:gd name="T91" fmla="*/ 4043 h 8285"/>
              <a:gd name="T92" fmla="*/ 4134 w 7760"/>
              <a:gd name="T93" fmla="*/ 4043 h 8285"/>
              <a:gd name="T94" fmla="*/ 4134 w 7760"/>
              <a:gd name="T95" fmla="*/ 3473 h 8285"/>
              <a:gd name="T96" fmla="*/ 4811 w 7760"/>
              <a:gd name="T97" fmla="*/ 3473 h 8285"/>
              <a:gd name="T98" fmla="*/ 4920 w 7760"/>
              <a:gd name="T99" fmla="*/ 3365 h 8285"/>
              <a:gd name="T100" fmla="*/ 4920 w 7760"/>
              <a:gd name="T101" fmla="*/ 3186 h 8285"/>
              <a:gd name="T102" fmla="*/ 4811 w 7760"/>
              <a:gd name="T103" fmla="*/ 3079 h 8285"/>
              <a:gd name="T104" fmla="*/ 4417 w 7760"/>
              <a:gd name="T105" fmla="*/ 3079 h 8285"/>
              <a:gd name="T106" fmla="*/ 5095 w 7760"/>
              <a:gd name="T107" fmla="*/ 2216 h 8285"/>
              <a:gd name="T108" fmla="*/ 5066 w 7760"/>
              <a:gd name="T109" fmla="*/ 2060 h 8285"/>
              <a:gd name="T110" fmla="*/ 5066 w 7760"/>
              <a:gd name="T111" fmla="*/ 2060 h 8285"/>
              <a:gd name="T112" fmla="*/ 5066 w 7760"/>
              <a:gd name="T113" fmla="*/ 2060 h 8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760" h="8285">
                <a:moveTo>
                  <a:pt x="7602" y="4758"/>
                </a:moveTo>
                <a:lnTo>
                  <a:pt x="4177" y="8165"/>
                </a:lnTo>
                <a:cubicBezTo>
                  <a:pt x="4095" y="8245"/>
                  <a:pt x="3996" y="8285"/>
                  <a:pt x="3880" y="8285"/>
                </a:cubicBezTo>
                <a:cubicBezTo>
                  <a:pt x="3764" y="8285"/>
                  <a:pt x="3665" y="8245"/>
                  <a:pt x="3583" y="8165"/>
                </a:cubicBezTo>
                <a:lnTo>
                  <a:pt x="158" y="4758"/>
                </a:lnTo>
                <a:cubicBezTo>
                  <a:pt x="35" y="4637"/>
                  <a:pt x="0" y="4466"/>
                  <a:pt x="67" y="4309"/>
                </a:cubicBezTo>
                <a:cubicBezTo>
                  <a:pt x="133" y="4151"/>
                  <a:pt x="281" y="4054"/>
                  <a:pt x="454" y="4054"/>
                </a:cubicBezTo>
                <a:lnTo>
                  <a:pt x="1585" y="4054"/>
                </a:lnTo>
                <a:lnTo>
                  <a:pt x="1585" y="413"/>
                </a:lnTo>
                <a:cubicBezTo>
                  <a:pt x="1585" y="186"/>
                  <a:pt x="1772" y="0"/>
                  <a:pt x="2004" y="0"/>
                </a:cubicBezTo>
                <a:lnTo>
                  <a:pt x="5873" y="0"/>
                </a:lnTo>
                <a:cubicBezTo>
                  <a:pt x="6105" y="0"/>
                  <a:pt x="6293" y="185"/>
                  <a:pt x="6293" y="413"/>
                </a:cubicBezTo>
                <a:lnTo>
                  <a:pt x="6293" y="4054"/>
                </a:lnTo>
                <a:lnTo>
                  <a:pt x="7305" y="4054"/>
                </a:lnTo>
                <a:cubicBezTo>
                  <a:pt x="7479" y="4054"/>
                  <a:pt x="7627" y="4151"/>
                  <a:pt x="7693" y="4309"/>
                </a:cubicBezTo>
                <a:cubicBezTo>
                  <a:pt x="7760" y="4466"/>
                  <a:pt x="7725" y="4637"/>
                  <a:pt x="7602" y="4758"/>
                </a:cubicBezTo>
                <a:lnTo>
                  <a:pt x="7602" y="4758"/>
                </a:lnTo>
                <a:close/>
                <a:moveTo>
                  <a:pt x="5066" y="2060"/>
                </a:moveTo>
                <a:lnTo>
                  <a:pt x="4888" y="1937"/>
                </a:lnTo>
                <a:cubicBezTo>
                  <a:pt x="4837" y="1902"/>
                  <a:pt x="4765" y="1914"/>
                  <a:pt x="4729" y="1965"/>
                </a:cubicBezTo>
                <a:lnTo>
                  <a:pt x="3932" y="2980"/>
                </a:lnTo>
                <a:lnTo>
                  <a:pt x="3135" y="1965"/>
                </a:lnTo>
                <a:cubicBezTo>
                  <a:pt x="3098" y="1914"/>
                  <a:pt x="3027" y="1902"/>
                  <a:pt x="2975" y="1937"/>
                </a:cubicBezTo>
                <a:lnTo>
                  <a:pt x="2797" y="2060"/>
                </a:lnTo>
                <a:cubicBezTo>
                  <a:pt x="2745" y="2095"/>
                  <a:pt x="2733" y="2166"/>
                  <a:pt x="2769" y="2216"/>
                </a:cubicBezTo>
                <a:lnTo>
                  <a:pt x="3446" y="3079"/>
                </a:lnTo>
                <a:lnTo>
                  <a:pt x="3061" y="3079"/>
                </a:lnTo>
                <a:cubicBezTo>
                  <a:pt x="3001" y="3079"/>
                  <a:pt x="2952" y="3127"/>
                  <a:pt x="2952" y="3186"/>
                </a:cubicBezTo>
                <a:lnTo>
                  <a:pt x="2952" y="3365"/>
                </a:lnTo>
                <a:cubicBezTo>
                  <a:pt x="2952" y="3425"/>
                  <a:pt x="3001" y="3473"/>
                  <a:pt x="3061" y="3473"/>
                </a:cubicBezTo>
                <a:lnTo>
                  <a:pt x="3740" y="3473"/>
                </a:lnTo>
                <a:lnTo>
                  <a:pt x="3740" y="4043"/>
                </a:lnTo>
                <a:lnTo>
                  <a:pt x="3061" y="4043"/>
                </a:lnTo>
                <a:cubicBezTo>
                  <a:pt x="3001" y="4043"/>
                  <a:pt x="2952" y="4091"/>
                  <a:pt x="2952" y="4150"/>
                </a:cubicBezTo>
                <a:lnTo>
                  <a:pt x="2952" y="4323"/>
                </a:lnTo>
                <a:cubicBezTo>
                  <a:pt x="2952" y="4383"/>
                  <a:pt x="3001" y="4430"/>
                  <a:pt x="3061" y="4430"/>
                </a:cubicBezTo>
                <a:lnTo>
                  <a:pt x="3740" y="4430"/>
                </a:lnTo>
                <a:lnTo>
                  <a:pt x="3740" y="5096"/>
                </a:lnTo>
                <a:cubicBezTo>
                  <a:pt x="3740" y="5156"/>
                  <a:pt x="3789" y="5204"/>
                  <a:pt x="3849" y="5204"/>
                </a:cubicBezTo>
                <a:lnTo>
                  <a:pt x="4025" y="5204"/>
                </a:lnTo>
                <a:cubicBezTo>
                  <a:pt x="4086" y="5204"/>
                  <a:pt x="4134" y="5156"/>
                  <a:pt x="4134" y="5096"/>
                </a:cubicBezTo>
                <a:lnTo>
                  <a:pt x="4134" y="4430"/>
                </a:lnTo>
                <a:lnTo>
                  <a:pt x="4811" y="4430"/>
                </a:lnTo>
                <a:cubicBezTo>
                  <a:pt x="4871" y="4430"/>
                  <a:pt x="4920" y="4383"/>
                  <a:pt x="4920" y="4323"/>
                </a:cubicBezTo>
                <a:lnTo>
                  <a:pt x="4920" y="4150"/>
                </a:lnTo>
                <a:cubicBezTo>
                  <a:pt x="4920" y="4091"/>
                  <a:pt x="4871" y="4043"/>
                  <a:pt x="4811" y="4043"/>
                </a:cubicBezTo>
                <a:lnTo>
                  <a:pt x="4134" y="4043"/>
                </a:lnTo>
                <a:lnTo>
                  <a:pt x="4134" y="3473"/>
                </a:lnTo>
                <a:lnTo>
                  <a:pt x="4811" y="3473"/>
                </a:lnTo>
                <a:cubicBezTo>
                  <a:pt x="4871" y="3473"/>
                  <a:pt x="4920" y="3425"/>
                  <a:pt x="4920" y="3365"/>
                </a:cubicBezTo>
                <a:lnTo>
                  <a:pt x="4920" y="3186"/>
                </a:lnTo>
                <a:cubicBezTo>
                  <a:pt x="4920" y="3127"/>
                  <a:pt x="4871" y="3079"/>
                  <a:pt x="4811" y="3079"/>
                </a:cubicBezTo>
                <a:lnTo>
                  <a:pt x="4417" y="3079"/>
                </a:lnTo>
                <a:lnTo>
                  <a:pt x="5095" y="2216"/>
                </a:lnTo>
                <a:cubicBezTo>
                  <a:pt x="5131" y="2166"/>
                  <a:pt x="5118" y="2095"/>
                  <a:pt x="5066" y="2060"/>
                </a:cubicBezTo>
                <a:lnTo>
                  <a:pt x="5066" y="2060"/>
                </a:lnTo>
                <a:close/>
                <a:moveTo>
                  <a:pt x="5066" y="206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D04C5FB-FA42-42BD-86E9-4EE3DFDF2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858" y="1392367"/>
            <a:ext cx="7881435" cy="32189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7E40611-EB94-432B-9E50-30D29D5A27AF}"/>
              </a:ext>
            </a:extLst>
          </p:cNvPr>
          <p:cNvSpPr txBox="1"/>
          <p:nvPr/>
        </p:nvSpPr>
        <p:spPr>
          <a:xfrm>
            <a:off x="1388529" y="5387894"/>
            <a:ext cx="198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根据设定值控制定时器输出特定占空比的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PWM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22EF8E-0485-44EE-BD5C-6A31FD899B16}"/>
              </a:ext>
            </a:extLst>
          </p:cNvPr>
          <p:cNvSpPr txBox="1"/>
          <p:nvPr/>
        </p:nvSpPr>
        <p:spPr>
          <a:xfrm>
            <a:off x="4237059" y="5484424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由电机驱动模块驱动编码器电机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BFE8B6-56CD-4BC8-8310-424A36AA4339}"/>
              </a:ext>
            </a:extLst>
          </p:cNvPr>
          <p:cNvSpPr txBox="1"/>
          <p:nvPr/>
        </p:nvSpPr>
        <p:spPr>
          <a:xfrm>
            <a:off x="6774157" y="5387552"/>
            <a:ext cx="2057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通过定时器测量电机输出的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AB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相信号，得到回授值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E8B710-98D4-4CDB-86F8-DF620445A1A9}"/>
              </a:ext>
            </a:extLst>
          </p:cNvPr>
          <p:cNvSpPr txBox="1"/>
          <p:nvPr/>
        </p:nvSpPr>
        <p:spPr>
          <a:xfrm>
            <a:off x="9566422" y="5484424"/>
            <a:ext cx="149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通过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PID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实现</a:t>
            </a:r>
            <a:endParaRPr kumimoji="1"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反馈控制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4594888-7EB0-4F03-ABFB-0ACE7ACE4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517" y="5146302"/>
            <a:ext cx="9912955" cy="426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7051466-8ECF-4B2F-852B-E0CDA847E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7835" y="4875775"/>
            <a:ext cx="542591" cy="64013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B122676-4E30-4C41-A9F7-DB33C4D8D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883" y="4937399"/>
            <a:ext cx="469433" cy="46333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2C93269-5AEE-4C3A-AF70-E35ED4D97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867" y="4944133"/>
            <a:ext cx="469433" cy="4633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F9E25CC-E491-45B3-9780-94FDE50AA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2463" y="4944133"/>
            <a:ext cx="469433" cy="46333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40A6D4B-9200-45A9-9621-AE984320F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2069" y="4930766"/>
            <a:ext cx="469433" cy="46333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85028DC-DB91-4D30-B774-62BE7E86E714}"/>
              </a:ext>
            </a:extLst>
          </p:cNvPr>
          <p:cNvSpPr txBox="1"/>
          <p:nvPr/>
        </p:nvSpPr>
        <p:spPr>
          <a:xfrm>
            <a:off x="4916862" y="4969012"/>
            <a:ext cx="46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CFCFC"/>
                </a:solidFill>
              </a:rPr>
              <a:t>2</a:t>
            </a:r>
            <a:endParaRPr lang="zh-CN" altLang="en-US" sz="2000" dirty="0">
              <a:solidFill>
                <a:srgbClr val="FCFCFC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C08B43-4CC5-4B97-B8DF-ACE94EA23590}"/>
              </a:ext>
            </a:extLst>
          </p:cNvPr>
          <p:cNvSpPr txBox="1"/>
          <p:nvPr/>
        </p:nvSpPr>
        <p:spPr>
          <a:xfrm>
            <a:off x="2101878" y="4975746"/>
            <a:ext cx="46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CFCFC"/>
                </a:solidFill>
              </a:rPr>
              <a:t>1</a:t>
            </a:r>
            <a:endParaRPr lang="zh-CN" altLang="en-US" sz="2000" dirty="0">
              <a:solidFill>
                <a:srgbClr val="FCFCFC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A8AF1E-A406-41A5-96C6-6F8C70E7DC32}"/>
              </a:ext>
            </a:extLst>
          </p:cNvPr>
          <p:cNvSpPr txBox="1"/>
          <p:nvPr/>
        </p:nvSpPr>
        <p:spPr>
          <a:xfrm>
            <a:off x="10081008" y="4969012"/>
            <a:ext cx="46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CFCFC"/>
                </a:solidFill>
              </a:rPr>
              <a:t>4</a:t>
            </a:r>
            <a:endParaRPr lang="zh-CN" altLang="en-US" sz="2000" dirty="0">
              <a:solidFill>
                <a:srgbClr val="FCFCFC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920DC5-E408-4575-BAD0-D4962A60FF58}"/>
              </a:ext>
            </a:extLst>
          </p:cNvPr>
          <p:cNvSpPr txBox="1"/>
          <p:nvPr/>
        </p:nvSpPr>
        <p:spPr>
          <a:xfrm>
            <a:off x="7568143" y="4969012"/>
            <a:ext cx="46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CFCFC"/>
                </a:solidFill>
              </a:rPr>
              <a:t>3</a:t>
            </a:r>
            <a:endParaRPr lang="zh-CN" altLang="en-US" sz="2000" dirty="0">
              <a:solidFill>
                <a:srgbClr val="FCFCFC"/>
              </a:solidFill>
            </a:endParaRPr>
          </a:p>
        </p:txBody>
      </p:sp>
      <p:pic>
        <p:nvPicPr>
          <p:cNvPr id="29" name="图片 3">
            <a:extLst>
              <a:ext uri="{FF2B5EF4-FFF2-40B4-BE49-F238E27FC236}">
                <a16:creationId xmlns:a16="http://schemas.microsoft.com/office/drawing/2014/main" id="{44D868BB-3258-4863-BF67-0EDD76AB6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348" y="2214972"/>
            <a:ext cx="2931070" cy="2195439"/>
          </a:xfrm>
          <a:prstGeom prst="rect">
            <a:avLst/>
          </a:prstGeom>
          <a:noFill/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271EDC-7E2B-415B-96B1-256EF8CF5FC8}"/>
              </a:ext>
            </a:extLst>
          </p:cNvPr>
          <p:cNvSpPr/>
          <p:nvPr/>
        </p:nvSpPr>
        <p:spPr>
          <a:xfrm>
            <a:off x="2717800" y="2273300"/>
            <a:ext cx="651930" cy="413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2DFAF08-B5EA-4D40-AE99-A83BE9462112}"/>
              </a:ext>
            </a:extLst>
          </p:cNvPr>
          <p:cNvCxnSpPr>
            <a:cxnSpLocks/>
          </p:cNvCxnSpPr>
          <p:nvPr/>
        </p:nvCxnSpPr>
        <p:spPr>
          <a:xfrm>
            <a:off x="0" y="3290423"/>
            <a:ext cx="905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BF2B908-CA03-4B72-86C5-893DDBE2962F}"/>
              </a:ext>
            </a:extLst>
          </p:cNvPr>
          <p:cNvSpPr txBox="1"/>
          <p:nvPr/>
        </p:nvSpPr>
        <p:spPr>
          <a:xfrm>
            <a:off x="-113169" y="2966448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设定值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56CC7B-01DF-44B4-8542-CB84E73D4740}"/>
              </a:ext>
            </a:extLst>
          </p:cNvPr>
          <p:cNvSpPr txBox="1"/>
          <p:nvPr/>
        </p:nvSpPr>
        <p:spPr>
          <a:xfrm>
            <a:off x="1650268" y="2249970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实际值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79CBEC-ABAC-4E7D-B977-911B86343747}"/>
              </a:ext>
            </a:extLst>
          </p:cNvPr>
          <p:cNvCxnSpPr/>
          <p:nvPr/>
        </p:nvCxnSpPr>
        <p:spPr>
          <a:xfrm flipH="1">
            <a:off x="1388529" y="2619302"/>
            <a:ext cx="512699" cy="339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C80202C-5AD8-4C13-95B1-17B61D2FC940}"/>
              </a:ext>
            </a:extLst>
          </p:cNvPr>
          <p:cNvSpPr txBox="1"/>
          <p:nvPr/>
        </p:nvSpPr>
        <p:spPr>
          <a:xfrm>
            <a:off x="162962" y="4544840"/>
            <a:ext cx="44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目标：使实际值快速高效的达到设定值</a:t>
            </a:r>
          </a:p>
        </p:txBody>
      </p:sp>
    </p:spTree>
    <p:extLst>
      <p:ext uri="{BB962C8B-B14F-4D97-AF65-F5344CB8AC3E}">
        <p14:creationId xmlns:p14="http://schemas.microsoft.com/office/powerpoint/2010/main" val="1124757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8a82ab-42cc-4a9a-892c-9d3b20e6d3d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8a82ab-42cc-4a9a-892c-9d3b20e6d3d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13366</TotalTime>
  <Words>1085</Words>
  <Application>Microsoft Office PowerPoint</Application>
  <PresentationFormat>宽屏</PresentationFormat>
  <Paragraphs>118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楷体</vt:lpstr>
      <vt:lpstr>微软雅黑</vt:lpstr>
      <vt:lpstr>Arial</vt:lpstr>
      <vt:lpstr>Arial Narrow</vt:lpstr>
      <vt:lpstr>Calibri</vt:lpstr>
      <vt:lpstr>Cambria Math</vt:lpstr>
      <vt:lpstr>Office 主题​​</vt:lpstr>
      <vt:lpstr>1_Office 主题​​</vt:lpstr>
      <vt:lpstr>Foxit PDF Document</vt:lpstr>
      <vt:lpstr>电子设计竞赛 小车方向—培训安排及题目解析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提问环节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400W模组设计方案</dc:title>
  <dc:creator>展 孙</dc:creator>
  <cp:lastModifiedBy>展 孙</cp:lastModifiedBy>
  <cp:revision>682</cp:revision>
  <dcterms:created xsi:type="dcterms:W3CDTF">2024-05-11T02:00:53Z</dcterms:created>
  <dcterms:modified xsi:type="dcterms:W3CDTF">2025-05-17T11:52:00Z</dcterms:modified>
</cp:coreProperties>
</file>