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Titillium Web"/>
      <p:regular r:id="rId16"/>
      <p:bold r:id="rId17"/>
      <p:italic r:id="rId18"/>
      <p:boldItalic r:id="rId19"/>
    </p:embeddedFont>
    <p:embeddedFont>
      <p:font typeface="Titillium Web Extra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TitilliumWebExtraLight-regular.fntdata"/><Relationship Id="rId11" Type="http://schemas.openxmlformats.org/officeDocument/2006/relationships/slide" Target="slides/slide7.xml"/><Relationship Id="rId22" Type="http://schemas.openxmlformats.org/officeDocument/2006/relationships/font" Target="fonts/TitilliumWebExtraLight-italic.fntdata"/><Relationship Id="rId10" Type="http://schemas.openxmlformats.org/officeDocument/2006/relationships/slide" Target="slides/slide6.xml"/><Relationship Id="rId21" Type="http://schemas.openxmlformats.org/officeDocument/2006/relationships/font" Target="fonts/TitilliumWebExtraLight-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TitilliumWebExtra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TitilliumWeb-bold.fntdata"/><Relationship Id="rId16" Type="http://schemas.openxmlformats.org/officeDocument/2006/relationships/font" Target="fonts/TitilliumWeb-regular.fntdata"/><Relationship Id="rId5" Type="http://schemas.openxmlformats.org/officeDocument/2006/relationships/slide" Target="slides/slide1.xml"/><Relationship Id="rId19" Type="http://schemas.openxmlformats.org/officeDocument/2006/relationships/font" Target="fonts/TitilliumWeb-boldItalic.fntdata"/><Relationship Id="rId6" Type="http://schemas.openxmlformats.org/officeDocument/2006/relationships/slide" Target="slides/slide2.xml"/><Relationship Id="rId18" Type="http://schemas.openxmlformats.org/officeDocument/2006/relationships/font" Target="fonts/TitilliumWeb-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409ccf1ecc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409ccf1ec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g40d0a52646_5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40d0a52646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 niet consitent</a:t>
            </a:r>
            <a:endParaRPr/>
          </a:p>
          <a:p>
            <a:pPr indent="0" lvl="0" marL="0" rtl="0" algn="l">
              <a:spcBef>
                <a:spcPts val="0"/>
              </a:spcBef>
              <a:spcAft>
                <a:spcPts val="0"/>
              </a:spcAft>
              <a:buNone/>
            </a:pPr>
            <a:r>
              <a:rPr lang="en"/>
              <a:t>Regressie = niet gemaakt voor tijdgevoelige informatie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9" name="Shape 859"/>
        <p:cNvGrpSpPr/>
        <p:nvPr/>
      </p:nvGrpSpPr>
      <p:grpSpPr>
        <a:xfrm>
          <a:off x="0" y="0"/>
          <a:ext cx="0" cy="0"/>
          <a:chOff x="0" y="0"/>
          <a:chExt cx="0" cy="0"/>
        </a:xfrm>
      </p:grpSpPr>
      <p:sp>
        <p:nvSpPr>
          <p:cNvPr id="860" name="Google Shape;860;g40a4441e52_3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40a4441e52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Google Shape;782;g40d0a52646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40d0a5264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Google Shape;790;g40d0a52646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40d0a5264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Google Shape;797;g40d0a52646_3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40d0a52646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zijn nog steeds in de eerste fase. We hebben ons deze week gefocust op de data begrijpen. Omdat we bijna niks wisten van de data was dit vrij lastig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3f3334918b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3f3334918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Eerst medische termen inzichtelijk gemaakt</a:t>
            </a:r>
            <a:endParaRPr/>
          </a:p>
          <a:p>
            <a:pPr indent="-317500" lvl="0" marL="457200" rtl="0" algn="l">
              <a:spcBef>
                <a:spcPts val="0"/>
              </a:spcBef>
              <a:spcAft>
                <a:spcPts val="0"/>
              </a:spcAft>
              <a:buSzPts val="1400"/>
              <a:buChar char="-"/>
            </a:pPr>
            <a:r>
              <a:rPr lang="en"/>
              <a:t>Links/rechts = rechts/links</a:t>
            </a:r>
            <a:endParaRPr/>
          </a:p>
          <a:p>
            <a:pPr indent="-317500" lvl="0" marL="457200" rtl="0" algn="l">
              <a:spcBef>
                <a:spcPts val="0"/>
              </a:spcBef>
              <a:spcAft>
                <a:spcPts val="0"/>
              </a:spcAft>
              <a:buSzPts val="1400"/>
              <a:buChar char="-"/>
            </a:pPr>
            <a:r>
              <a:rPr lang="en"/>
              <a:t>Cleaned data zijn berekende hoeken</a:t>
            </a:r>
            <a:endParaRPr/>
          </a:p>
          <a:p>
            <a:pPr indent="-317500" lvl="0" marL="457200" rtl="0" algn="l">
              <a:spcBef>
                <a:spcPts val="0"/>
              </a:spcBef>
              <a:spcAft>
                <a:spcPts val="0"/>
              </a:spcAft>
              <a:buSzPts val="1400"/>
              <a:buChar char="-"/>
            </a:pPr>
            <a:r>
              <a:rPr lang="en"/>
              <a:t>Om de data beter te begrijpen hebben we ingezoomed op de Thorax sensor.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g3f3334918b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3f333491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Thorax sensor van de geschoonde data en raw data. Dit zijn de hoeken weergeven. Om deze data beter te begrijpen zijn we gaan inzoomen op de lijntjes. Because we want to understand the transformation of the data that is done at the LUMC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2" name="Shape 822"/>
        <p:cNvGrpSpPr/>
        <p:nvPr/>
      </p:nvGrpSpPr>
      <p:grpSpPr>
        <a:xfrm>
          <a:off x="0" y="0"/>
          <a:ext cx="0" cy="0"/>
          <a:chOff x="0" y="0"/>
          <a:chExt cx="0" cy="0"/>
        </a:xfrm>
      </p:grpSpPr>
      <p:sp>
        <p:nvSpPr>
          <p:cNvPr id="823" name="Google Shape;823;g3f3334918b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3f3334918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Daar is te zien dat de platte lijnen van de vorige slide, eigenlijk anders lopen dan voorheen. We de 3 lijnen los van elkaar geplot daardoor was het goed te zien.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zien in deze foto wel dat het dezelfde data is maar we begrijpen nog niet wat er in de transformatie is gebeurt. We see that the blauw line is mirrord but we dont know yet which one is the green.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Google Shape;832;g40d0a52646_5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40d0a5264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g41e33556e8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41e33556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Vergelijk hier de linker en rechter sleutelbeen. Weten nog niet watvoor een beweging x,y, of z is. Als iemand helemaal symetrisch is zou de lijn in 45 graden lopen. We denken dat het de hoogte 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75" y="1152525"/>
            <a:ext cx="4946700" cy="30984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sz="1800">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465573"/>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707400" y="792741"/>
            <a:ext cx="7729200" cy="208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Titillium Web"/>
                <a:ea typeface="Titillium Web"/>
                <a:cs typeface="Titillium Web"/>
                <a:sym typeface="Titillium Web"/>
              </a:rPr>
              <a:t>Ortho Eyes</a:t>
            </a:r>
            <a:endParaRPr b="1">
              <a:solidFill>
                <a:srgbClr val="FFFFFF"/>
              </a:solidFill>
              <a:latin typeface="Titillium Web"/>
              <a:ea typeface="Titillium Web"/>
              <a:cs typeface="Titillium Web"/>
              <a:sym typeface="Titillium Web"/>
            </a:endParaRPr>
          </a:p>
        </p:txBody>
      </p:sp>
      <p:sp>
        <p:nvSpPr>
          <p:cNvPr id="780" name="Google Shape;780;p15"/>
          <p:cNvSpPr txBox="1"/>
          <p:nvPr>
            <p:ph idx="4294967295" type="subTitle"/>
          </p:nvPr>
        </p:nvSpPr>
        <p:spPr>
          <a:xfrm>
            <a:off x="483000" y="1554725"/>
            <a:ext cx="8178000" cy="180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400">
                <a:solidFill>
                  <a:srgbClr val="999999"/>
                </a:solidFill>
              </a:rPr>
              <a:t>Tony Andrioli</a:t>
            </a:r>
            <a:endParaRPr b="1" sz="2400">
              <a:solidFill>
                <a:srgbClr val="999999"/>
              </a:solidFill>
            </a:endParaRPr>
          </a:p>
          <a:p>
            <a:pPr indent="0" lvl="0" marL="0" rtl="0" algn="l">
              <a:spcBef>
                <a:spcPts val="0"/>
              </a:spcBef>
              <a:spcAft>
                <a:spcPts val="0"/>
              </a:spcAft>
              <a:buNone/>
            </a:pPr>
            <a:r>
              <a:rPr lang="en" sz="1800">
                <a:solidFill>
                  <a:srgbClr val="D9D9D9"/>
                </a:solidFill>
              </a:rPr>
              <a:t>		</a:t>
            </a:r>
            <a:r>
              <a:rPr b="1" lang="en" sz="1800">
                <a:solidFill>
                  <a:srgbClr val="CCCCCC"/>
                </a:solidFill>
              </a:rPr>
              <a:t>Business IT &amp; Management			Applied Mathematics</a:t>
            </a:r>
            <a:endParaRPr b="1" sz="1800">
              <a:solidFill>
                <a:srgbClr val="CCCCCC"/>
              </a:solidFill>
            </a:endParaRPr>
          </a:p>
          <a:p>
            <a:pPr indent="-342900" lvl="0" marL="1371600" rtl="0" algn="l">
              <a:spcBef>
                <a:spcPts val="0"/>
              </a:spcBef>
              <a:spcAft>
                <a:spcPts val="0"/>
              </a:spcAft>
              <a:buClr>
                <a:srgbClr val="FFFFFF"/>
              </a:buClr>
              <a:buSzPts val="1800"/>
              <a:buChar char="-"/>
            </a:pPr>
            <a:r>
              <a:rPr lang="en" sz="1800">
                <a:solidFill>
                  <a:srgbClr val="FFFFFF"/>
                </a:solidFill>
              </a:rPr>
              <a:t>Kasper van der Hoofd 			- Carlijn Konings</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rgbClr val="FFFFFF"/>
                </a:solidFill>
              </a:rPr>
              <a:t>Vincent van den Oord		 	- Rogier Zitman</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rgbClr val="FFFFFF"/>
                </a:solidFill>
              </a:rPr>
              <a:t>Luke de Keizer</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54" name="Shape 854"/>
        <p:cNvGrpSpPr/>
        <p:nvPr/>
      </p:nvGrpSpPr>
      <p:grpSpPr>
        <a:xfrm>
          <a:off x="0" y="0"/>
          <a:ext cx="0" cy="0"/>
          <a:chOff x="0" y="0"/>
          <a:chExt cx="0" cy="0"/>
        </a:xfrm>
      </p:grpSpPr>
      <p:sp>
        <p:nvSpPr>
          <p:cNvPr id="855" name="Google Shape;855;p2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56" name="Google Shape;856;p24"/>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problems we face or expect to face</a:t>
            </a:r>
            <a:endParaRPr/>
          </a:p>
        </p:txBody>
      </p:sp>
      <p:sp>
        <p:nvSpPr>
          <p:cNvPr id="857" name="Google Shape;857;p24"/>
          <p:cNvSpPr txBox="1"/>
          <p:nvPr>
            <p:ph idx="1" type="body"/>
          </p:nvPr>
        </p:nvSpPr>
        <p:spPr>
          <a:xfrm>
            <a:off x="739675" y="1152525"/>
            <a:ext cx="7846800" cy="3098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Difficulty calculating Euler angles</a:t>
            </a:r>
            <a:endParaRPr/>
          </a:p>
          <a:p>
            <a:pPr indent="-381000" lvl="0" marL="457200" rtl="0" algn="l">
              <a:spcBef>
                <a:spcPts val="0"/>
              </a:spcBef>
              <a:spcAft>
                <a:spcPts val="0"/>
              </a:spcAft>
              <a:buSzPts val="2400"/>
              <a:buChar char="▫"/>
            </a:pPr>
            <a:r>
              <a:rPr lang="en"/>
              <a:t>Sample frequency is not constant</a:t>
            </a:r>
            <a:endParaRPr/>
          </a:p>
          <a:p>
            <a:pPr indent="-381000" lvl="0" marL="457200" rtl="0" algn="l">
              <a:spcBef>
                <a:spcPts val="0"/>
              </a:spcBef>
              <a:spcAft>
                <a:spcPts val="0"/>
              </a:spcAft>
              <a:buSzPts val="2400"/>
              <a:buChar char="▫"/>
            </a:pPr>
            <a:r>
              <a:rPr lang="en"/>
              <a:t>Difficulty using regression techniques for</a:t>
            </a:r>
            <a:br>
              <a:rPr lang="en"/>
            </a:br>
            <a:r>
              <a:rPr lang="en"/>
              <a:t>the analysis of time series</a:t>
            </a:r>
            <a:endParaRPr/>
          </a:p>
        </p:txBody>
      </p:sp>
      <p:pic>
        <p:nvPicPr>
          <p:cNvPr id="858" name="Google Shape;858;p24"/>
          <p:cNvPicPr preferRelativeResize="0"/>
          <p:nvPr/>
        </p:nvPicPr>
        <p:blipFill>
          <a:blip r:embed="rId3">
            <a:alphaModFix/>
          </a:blip>
          <a:stretch>
            <a:fillRect/>
          </a:stretch>
        </p:blipFill>
        <p:spPr>
          <a:xfrm>
            <a:off x="5752600" y="1388425"/>
            <a:ext cx="3226399" cy="218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2" name="Shape 862"/>
        <p:cNvGrpSpPr/>
        <p:nvPr/>
      </p:nvGrpSpPr>
      <p:grpSpPr>
        <a:xfrm>
          <a:off x="0" y="0"/>
          <a:ext cx="0" cy="0"/>
          <a:chOff x="0" y="0"/>
          <a:chExt cx="0" cy="0"/>
        </a:xfrm>
      </p:grpSpPr>
      <p:sp>
        <p:nvSpPr>
          <p:cNvPr id="863" name="Google Shape;863;p25"/>
          <p:cNvSpPr txBox="1"/>
          <p:nvPr>
            <p:ph idx="1" type="body"/>
          </p:nvPr>
        </p:nvSpPr>
        <p:spPr>
          <a:xfrm>
            <a:off x="1259075" y="2096400"/>
            <a:ext cx="6505800" cy="950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latin typeface="Titillium Web"/>
                <a:ea typeface="Titillium Web"/>
                <a:cs typeface="Titillium Web"/>
                <a:sym typeface="Titillium Web"/>
              </a:rPr>
              <a:t>Any questions or suggestions?</a:t>
            </a:r>
            <a:endParaRPr b="1" sz="3600">
              <a:latin typeface="Titillium Web"/>
              <a:ea typeface="Titillium Web"/>
              <a:cs typeface="Titillium Web"/>
              <a:sym typeface="Titillium Web"/>
            </a:endParaRPr>
          </a:p>
        </p:txBody>
      </p:sp>
      <p:sp>
        <p:nvSpPr>
          <p:cNvPr id="864" name="Google Shape;864;p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84" name="Shape 784"/>
        <p:cNvGrpSpPr/>
        <p:nvPr/>
      </p:nvGrpSpPr>
      <p:grpSpPr>
        <a:xfrm>
          <a:off x="0" y="0"/>
          <a:ext cx="0" cy="0"/>
          <a:chOff x="0" y="0"/>
          <a:chExt cx="0" cy="0"/>
        </a:xfrm>
      </p:grpSpPr>
      <p:sp>
        <p:nvSpPr>
          <p:cNvPr id="785" name="Google Shape;785;p16"/>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data</a:t>
            </a:r>
            <a:endParaRPr/>
          </a:p>
        </p:txBody>
      </p:sp>
      <p:sp>
        <p:nvSpPr>
          <p:cNvPr id="786" name="Google Shape;786;p16"/>
          <p:cNvSpPr txBox="1"/>
          <p:nvPr>
            <p:ph idx="1" type="body"/>
          </p:nvPr>
        </p:nvSpPr>
        <p:spPr>
          <a:xfrm>
            <a:off x="739675" y="1152525"/>
            <a:ext cx="49467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data is handed over in 2 forms:</a:t>
            </a:r>
            <a:endParaRPr/>
          </a:p>
          <a:p>
            <a:pPr indent="-342900" lvl="0" marL="457200" rtl="0" algn="l">
              <a:spcBef>
                <a:spcPts val="600"/>
              </a:spcBef>
              <a:spcAft>
                <a:spcPts val="0"/>
              </a:spcAft>
              <a:buSzPts val="1800"/>
              <a:buChar char="▫"/>
            </a:pPr>
            <a:r>
              <a:rPr lang="en"/>
              <a:t>RAW sensor data</a:t>
            </a:r>
            <a:endParaRPr/>
          </a:p>
          <a:p>
            <a:pPr indent="-342900" lvl="0" marL="457200" rtl="0" algn="l">
              <a:spcBef>
                <a:spcPts val="0"/>
              </a:spcBef>
              <a:spcAft>
                <a:spcPts val="0"/>
              </a:spcAft>
              <a:buSzPts val="1800"/>
              <a:buChar char="▫"/>
            </a:pPr>
            <a:r>
              <a:rPr lang="en"/>
              <a:t>Cleaned sensor data: Location information is lost, rotation information is translated into </a:t>
            </a:r>
            <a:br>
              <a:rPr lang="en"/>
            </a:br>
            <a:r>
              <a:rPr lang="en"/>
              <a:t>angles of bones.</a:t>
            </a:r>
            <a:br>
              <a:rPr lang="en"/>
            </a:br>
            <a:endParaRPr/>
          </a:p>
          <a:p>
            <a:pPr indent="0" lvl="0" marL="0" rtl="0" algn="l">
              <a:spcBef>
                <a:spcPts val="600"/>
              </a:spcBef>
              <a:spcAft>
                <a:spcPts val="0"/>
              </a:spcAft>
              <a:buNone/>
            </a:pPr>
            <a:r>
              <a:rPr lang="en"/>
              <a:t>Research on the mobility of the shoulder joint has been done on several patient groups. The available data is an </a:t>
            </a:r>
            <a:r>
              <a:rPr lang="en"/>
              <a:t>anonymized version of the recorded data</a:t>
            </a:r>
            <a:r>
              <a:rPr lang="en"/>
              <a:t>.</a:t>
            </a:r>
            <a:endParaRPr/>
          </a:p>
        </p:txBody>
      </p:sp>
      <p:sp>
        <p:nvSpPr>
          <p:cNvPr id="787" name="Google Shape;787;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88" name="Google Shape;788;p16"/>
          <p:cNvPicPr preferRelativeResize="0"/>
          <p:nvPr/>
        </p:nvPicPr>
        <p:blipFill>
          <a:blip r:embed="rId3">
            <a:alphaModFix/>
          </a:blip>
          <a:stretch>
            <a:fillRect/>
          </a:stretch>
        </p:blipFill>
        <p:spPr>
          <a:xfrm>
            <a:off x="5422975" y="1107412"/>
            <a:ext cx="3163599" cy="2738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92" name="Shape 792"/>
        <p:cNvGrpSpPr/>
        <p:nvPr/>
      </p:nvGrpSpPr>
      <p:grpSpPr>
        <a:xfrm>
          <a:off x="0" y="0"/>
          <a:ext cx="0" cy="0"/>
          <a:chOff x="0" y="0"/>
          <a:chExt cx="0" cy="0"/>
        </a:xfrm>
      </p:grpSpPr>
      <p:sp>
        <p:nvSpPr>
          <p:cNvPr id="793" name="Google Shape;793;p1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94" name="Google Shape;794;p1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questions</a:t>
            </a:r>
            <a:endParaRPr/>
          </a:p>
        </p:txBody>
      </p:sp>
      <p:sp>
        <p:nvSpPr>
          <p:cNvPr id="795" name="Google Shape;795;p17"/>
          <p:cNvSpPr txBox="1"/>
          <p:nvPr>
            <p:ph idx="1" type="body"/>
          </p:nvPr>
        </p:nvSpPr>
        <p:spPr>
          <a:xfrm>
            <a:off x="739675" y="1152524"/>
            <a:ext cx="7686000" cy="3786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Research </a:t>
            </a:r>
            <a:r>
              <a:rPr lang="en"/>
              <a:t>has</a:t>
            </a:r>
            <a:r>
              <a:rPr lang="en" sz="1800"/>
              <a:t> been done on different patient groups. But it is unknown to what extend the data can be used to </a:t>
            </a:r>
            <a:r>
              <a:rPr lang="en" sz="1800"/>
              <a:t>distinguish</a:t>
            </a:r>
            <a:r>
              <a:rPr lang="en" sz="1800"/>
              <a:t> these patient groups. </a:t>
            </a:r>
            <a:br>
              <a:rPr lang="en" sz="1800"/>
            </a:br>
            <a:r>
              <a:rPr lang="en" sz="1800"/>
              <a:t>Or as put by </a:t>
            </a:r>
            <a:r>
              <a:rPr lang="en" sz="1800"/>
              <a:t>Kolk et al., (2017)</a:t>
            </a:r>
            <a:r>
              <a:rPr lang="en" sz="1800"/>
              <a:t>:</a:t>
            </a:r>
            <a:br>
              <a:rPr lang="en" sz="1800"/>
            </a:br>
            <a:r>
              <a:rPr b="1" lang="en" sz="1800"/>
              <a:t>“investigate whether kinematic analyses of shoulder motion are useful for diagnostic purposes.”</a:t>
            </a:r>
            <a:br>
              <a:rPr lang="en" sz="1800"/>
            </a:br>
            <a:r>
              <a:rPr lang="en" sz="1800"/>
              <a:t>In data science terms: make a classifier to differentiate the patient groups.</a:t>
            </a:r>
            <a:br>
              <a:rPr lang="en" sz="1800"/>
            </a:br>
            <a:endParaRPr sz="1800"/>
          </a:p>
          <a:p>
            <a:pPr indent="-342900" lvl="0" marL="457200" rtl="0" algn="l">
              <a:spcBef>
                <a:spcPts val="0"/>
              </a:spcBef>
              <a:spcAft>
                <a:spcPts val="0"/>
              </a:spcAft>
              <a:buSzPts val="1800"/>
              <a:buChar char="▫"/>
            </a:pPr>
            <a:r>
              <a:rPr lang="en" sz="1800"/>
              <a:t>What parameters contribute</a:t>
            </a:r>
            <a:r>
              <a:rPr lang="en"/>
              <a:t> the most</a:t>
            </a:r>
            <a:r>
              <a:rPr lang="en" sz="1800"/>
              <a:t> to this classifier.</a:t>
            </a:r>
            <a:endParaRPr sz="1800"/>
          </a:p>
          <a:p>
            <a:pPr indent="-342900" lvl="1" marL="914400" rtl="0" algn="l">
              <a:spcBef>
                <a:spcPts val="0"/>
              </a:spcBef>
              <a:spcAft>
                <a:spcPts val="0"/>
              </a:spcAft>
              <a:buSzPts val="1800"/>
              <a:buChar char="-"/>
            </a:pPr>
            <a:r>
              <a:rPr lang="en" sz="1800"/>
              <a:t>Can the value of these parameters be measured more easily in the future?</a:t>
            </a:r>
            <a:br>
              <a:rPr lang="en" sz="1800"/>
            </a:br>
            <a:endParaRPr sz="1800"/>
          </a:p>
          <a:p>
            <a:pPr indent="-342900" lvl="0" marL="457200" rtl="0" algn="l">
              <a:spcBef>
                <a:spcPts val="0"/>
              </a:spcBef>
              <a:spcAft>
                <a:spcPts val="0"/>
              </a:spcAft>
              <a:buSzPts val="1800"/>
              <a:buChar char="▫"/>
            </a:pPr>
            <a:r>
              <a:rPr lang="en" sz="1800"/>
              <a:t>Is the assumption that the location data is irrelevant correct?</a:t>
            </a:r>
            <a:endParaRPr sz="1800"/>
          </a:p>
          <a:p>
            <a:pPr indent="0" lvl="0" marL="45720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Google Shape;800;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01" name="Google Shape;801;p18"/>
          <p:cNvSpPr txBox="1"/>
          <p:nvPr>
            <p:ph idx="4294967295" type="title"/>
          </p:nvPr>
        </p:nvSpPr>
        <p:spPr>
          <a:xfrm>
            <a:off x="289375" y="1310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a:t>
            </a:r>
            <a:endParaRPr/>
          </a:p>
        </p:txBody>
      </p:sp>
      <p:pic>
        <p:nvPicPr>
          <p:cNvPr id="802" name="Google Shape;802;p18"/>
          <p:cNvPicPr preferRelativeResize="0"/>
          <p:nvPr/>
        </p:nvPicPr>
        <p:blipFill>
          <a:blip r:embed="rId3">
            <a:alphaModFix/>
          </a:blip>
          <a:stretch>
            <a:fillRect/>
          </a:stretch>
        </p:blipFill>
        <p:spPr>
          <a:xfrm>
            <a:off x="1518597" y="988450"/>
            <a:ext cx="6106807" cy="3850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1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08" name="Google Shape;808;p1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[Epic] understanding the data</a:t>
            </a:r>
            <a:endParaRPr/>
          </a:p>
        </p:txBody>
      </p:sp>
      <p:sp>
        <p:nvSpPr>
          <p:cNvPr id="809" name="Google Shape;809;p19"/>
          <p:cNvSpPr txBox="1"/>
          <p:nvPr>
            <p:ph idx="1" type="body"/>
          </p:nvPr>
        </p:nvSpPr>
        <p:spPr>
          <a:xfrm>
            <a:off x="739675" y="1141925"/>
            <a:ext cx="4092900" cy="3098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Medical jargon</a:t>
            </a:r>
            <a:endParaRPr/>
          </a:p>
          <a:p>
            <a:pPr indent="-381000" lvl="0" marL="457200" rtl="0" algn="l">
              <a:spcBef>
                <a:spcPts val="0"/>
              </a:spcBef>
              <a:spcAft>
                <a:spcPts val="0"/>
              </a:spcAft>
              <a:buSzPts val="2400"/>
              <a:buChar char="▫"/>
            </a:pPr>
            <a:r>
              <a:rPr lang="en"/>
              <a:t>Anatomy of the human shoulder and arm</a:t>
            </a:r>
            <a:endParaRPr/>
          </a:p>
          <a:p>
            <a:pPr indent="-381000" lvl="0" marL="457200" rtl="0" algn="l">
              <a:spcBef>
                <a:spcPts val="0"/>
              </a:spcBef>
              <a:spcAft>
                <a:spcPts val="0"/>
              </a:spcAft>
              <a:buSzPts val="2400"/>
              <a:buChar char="▫"/>
            </a:pPr>
            <a:r>
              <a:rPr lang="en"/>
              <a:t>Sensordata (raw)</a:t>
            </a:r>
            <a:endParaRPr/>
          </a:p>
          <a:p>
            <a:pPr indent="-381000" lvl="0" marL="457200" rtl="0" algn="l">
              <a:spcBef>
                <a:spcPts val="0"/>
              </a:spcBef>
              <a:spcAft>
                <a:spcPts val="0"/>
              </a:spcAft>
              <a:buSzPts val="2400"/>
              <a:buChar char="▫"/>
            </a:pPr>
            <a:r>
              <a:rPr lang="en"/>
              <a:t>Cleaned data * </a:t>
            </a:r>
            <a:endParaRPr/>
          </a:p>
          <a:p>
            <a:pPr indent="-381000" lvl="0" marL="457200" rtl="0" algn="l">
              <a:spcBef>
                <a:spcPts val="0"/>
              </a:spcBef>
              <a:spcAft>
                <a:spcPts val="0"/>
              </a:spcAft>
              <a:buSzPts val="2400"/>
              <a:buChar char="▫"/>
            </a:pPr>
            <a:r>
              <a:t/>
            </a:r>
            <a:endParaRPr/>
          </a:p>
          <a:p>
            <a:pPr indent="0" lvl="0" marL="0" marR="0" rtl="0" algn="l">
              <a:lnSpc>
                <a:spcPct val="100000"/>
              </a:lnSpc>
              <a:spcBef>
                <a:spcPts val="600"/>
              </a:spcBef>
              <a:spcAft>
                <a:spcPts val="0"/>
              </a:spcAft>
              <a:buNone/>
            </a:pPr>
            <a:r>
              <a:t/>
            </a:r>
            <a:endParaRPr/>
          </a:p>
        </p:txBody>
      </p:sp>
      <p:pic>
        <p:nvPicPr>
          <p:cNvPr id="810" name="Google Shape;810;p19"/>
          <p:cNvPicPr preferRelativeResize="0"/>
          <p:nvPr/>
        </p:nvPicPr>
        <p:blipFill>
          <a:blip r:embed="rId3">
            <a:alphaModFix/>
          </a:blip>
          <a:stretch>
            <a:fillRect/>
          </a:stretch>
        </p:blipFill>
        <p:spPr>
          <a:xfrm>
            <a:off x="4895051" y="1258650"/>
            <a:ext cx="3691526" cy="3691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4" name="Shape 814"/>
        <p:cNvGrpSpPr/>
        <p:nvPr/>
      </p:nvGrpSpPr>
      <p:grpSpPr>
        <a:xfrm>
          <a:off x="0" y="0"/>
          <a:ext cx="0" cy="0"/>
          <a:chOff x="0" y="0"/>
          <a:chExt cx="0" cy="0"/>
        </a:xfrm>
      </p:grpSpPr>
      <p:sp>
        <p:nvSpPr>
          <p:cNvPr id="815" name="Google Shape;815;p2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16" name="Google Shape;816;p2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angles</a:t>
            </a:r>
            <a:endParaRPr/>
          </a:p>
        </p:txBody>
      </p:sp>
      <p:sp>
        <p:nvSpPr>
          <p:cNvPr id="817" name="Google Shape;817;p20"/>
          <p:cNvSpPr txBox="1"/>
          <p:nvPr>
            <p:ph idx="1" type="body"/>
          </p:nvPr>
        </p:nvSpPr>
        <p:spPr>
          <a:xfrm>
            <a:off x="739675" y="1152525"/>
            <a:ext cx="49467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818" name="Google Shape;818;p20"/>
          <p:cNvPicPr preferRelativeResize="0"/>
          <p:nvPr/>
        </p:nvPicPr>
        <p:blipFill rotWithShape="1">
          <a:blip r:embed="rId3">
            <a:alphaModFix/>
          </a:blip>
          <a:srcRect b="5594" l="0" r="0" t="5603"/>
          <a:stretch/>
        </p:blipFill>
        <p:spPr>
          <a:xfrm>
            <a:off x="899100" y="1597037"/>
            <a:ext cx="3279098" cy="2209376"/>
          </a:xfrm>
          <a:prstGeom prst="rect">
            <a:avLst/>
          </a:prstGeom>
          <a:noFill/>
          <a:ln>
            <a:noFill/>
          </a:ln>
        </p:spPr>
      </p:pic>
      <p:pic>
        <p:nvPicPr>
          <p:cNvPr id="819" name="Google Shape;819;p20"/>
          <p:cNvPicPr preferRelativeResize="0"/>
          <p:nvPr/>
        </p:nvPicPr>
        <p:blipFill rotWithShape="1">
          <a:blip r:embed="rId4">
            <a:alphaModFix/>
          </a:blip>
          <a:srcRect b="709" l="0" r="0" t="699"/>
          <a:stretch/>
        </p:blipFill>
        <p:spPr>
          <a:xfrm>
            <a:off x="5064250" y="1539685"/>
            <a:ext cx="3219776" cy="2324099"/>
          </a:xfrm>
          <a:prstGeom prst="rect">
            <a:avLst/>
          </a:prstGeom>
          <a:noFill/>
          <a:ln>
            <a:noFill/>
          </a:ln>
        </p:spPr>
      </p:pic>
      <p:sp>
        <p:nvSpPr>
          <p:cNvPr id="820" name="Google Shape;820;p20"/>
          <p:cNvSpPr txBox="1"/>
          <p:nvPr/>
        </p:nvSpPr>
        <p:spPr>
          <a:xfrm>
            <a:off x="1432850" y="3962075"/>
            <a:ext cx="2211600" cy="63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Raw Data</a:t>
            </a:r>
            <a:endParaRPr>
              <a:solidFill>
                <a:srgbClr val="FFFFFF"/>
              </a:solidFill>
            </a:endParaRPr>
          </a:p>
        </p:txBody>
      </p:sp>
      <p:sp>
        <p:nvSpPr>
          <p:cNvPr id="821" name="Google Shape;821;p20"/>
          <p:cNvSpPr txBox="1"/>
          <p:nvPr/>
        </p:nvSpPr>
        <p:spPr>
          <a:xfrm>
            <a:off x="5568338" y="3962075"/>
            <a:ext cx="2211600" cy="63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Cleaned</a:t>
            </a:r>
            <a:r>
              <a:rPr lang="en">
                <a:solidFill>
                  <a:srgbClr val="FFFFFF"/>
                </a:solidFill>
              </a:rPr>
              <a:t> Data</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5" name="Shape 825"/>
        <p:cNvGrpSpPr/>
        <p:nvPr/>
      </p:nvGrpSpPr>
      <p:grpSpPr>
        <a:xfrm>
          <a:off x="0" y="0"/>
          <a:ext cx="0" cy="0"/>
          <a:chOff x="0" y="0"/>
          <a:chExt cx="0" cy="0"/>
        </a:xfrm>
      </p:grpSpPr>
      <p:sp>
        <p:nvSpPr>
          <p:cNvPr id="826" name="Google Shape;826;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27" name="Google Shape;827;p21"/>
          <p:cNvPicPr preferRelativeResize="0"/>
          <p:nvPr/>
        </p:nvPicPr>
        <p:blipFill>
          <a:blip r:embed="rId3">
            <a:alphaModFix/>
          </a:blip>
          <a:stretch>
            <a:fillRect/>
          </a:stretch>
        </p:blipFill>
        <p:spPr>
          <a:xfrm>
            <a:off x="864425" y="233375"/>
            <a:ext cx="2410905" cy="1497835"/>
          </a:xfrm>
          <a:prstGeom prst="rect">
            <a:avLst/>
          </a:prstGeom>
          <a:noFill/>
          <a:ln>
            <a:noFill/>
          </a:ln>
        </p:spPr>
      </p:pic>
      <p:pic>
        <p:nvPicPr>
          <p:cNvPr id="828" name="Google Shape;828;p21"/>
          <p:cNvPicPr preferRelativeResize="0"/>
          <p:nvPr/>
        </p:nvPicPr>
        <p:blipFill>
          <a:blip r:embed="rId4">
            <a:alphaModFix/>
          </a:blip>
          <a:stretch>
            <a:fillRect/>
          </a:stretch>
        </p:blipFill>
        <p:spPr>
          <a:xfrm>
            <a:off x="864425" y="1731207"/>
            <a:ext cx="2410907" cy="1576981"/>
          </a:xfrm>
          <a:prstGeom prst="rect">
            <a:avLst/>
          </a:prstGeom>
          <a:noFill/>
          <a:ln>
            <a:noFill/>
          </a:ln>
        </p:spPr>
      </p:pic>
      <p:pic>
        <p:nvPicPr>
          <p:cNvPr id="829" name="Google Shape;829;p21"/>
          <p:cNvPicPr preferRelativeResize="0"/>
          <p:nvPr/>
        </p:nvPicPr>
        <p:blipFill>
          <a:blip r:embed="rId5">
            <a:alphaModFix/>
          </a:blip>
          <a:stretch>
            <a:fillRect/>
          </a:stretch>
        </p:blipFill>
        <p:spPr>
          <a:xfrm>
            <a:off x="864425" y="3308199"/>
            <a:ext cx="2410906" cy="1560375"/>
          </a:xfrm>
          <a:prstGeom prst="rect">
            <a:avLst/>
          </a:prstGeom>
          <a:noFill/>
          <a:ln>
            <a:noFill/>
          </a:ln>
        </p:spPr>
      </p:pic>
      <p:pic>
        <p:nvPicPr>
          <p:cNvPr id="830" name="Google Shape;830;p21"/>
          <p:cNvPicPr preferRelativeResize="0"/>
          <p:nvPr/>
        </p:nvPicPr>
        <p:blipFill rotWithShape="1">
          <a:blip r:embed="rId6">
            <a:alphaModFix/>
          </a:blip>
          <a:srcRect b="709" l="0" r="0" t="699"/>
          <a:stretch/>
        </p:blipFill>
        <p:spPr>
          <a:xfrm>
            <a:off x="5064250" y="1539685"/>
            <a:ext cx="3219776" cy="2324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p2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36" name="Google Shape;836;p2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have we achieved this week?</a:t>
            </a:r>
            <a:endParaRPr/>
          </a:p>
        </p:txBody>
      </p:sp>
      <p:sp>
        <p:nvSpPr>
          <p:cNvPr id="837" name="Google Shape;837;p22"/>
          <p:cNvSpPr txBox="1"/>
          <p:nvPr>
            <p:ph idx="1" type="body"/>
          </p:nvPr>
        </p:nvSpPr>
        <p:spPr>
          <a:xfrm>
            <a:off x="739675" y="1141925"/>
            <a:ext cx="4867200" cy="3098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Practiced Python (with DataCamp)</a:t>
            </a:r>
            <a:endParaRPr sz="1800"/>
          </a:p>
          <a:p>
            <a:pPr indent="-342900" lvl="0" marL="457200" rtl="0" algn="l">
              <a:spcBef>
                <a:spcPts val="0"/>
              </a:spcBef>
              <a:spcAft>
                <a:spcPts val="0"/>
              </a:spcAft>
              <a:buSzPts val="1800"/>
              <a:buChar char="▫"/>
            </a:pPr>
            <a:r>
              <a:rPr lang="en"/>
              <a:t>Started with the Coursera course</a:t>
            </a:r>
            <a:endParaRPr/>
          </a:p>
          <a:p>
            <a:pPr indent="-342900" lvl="0" marL="457200" marR="0" rtl="0" algn="l">
              <a:lnSpc>
                <a:spcPct val="100000"/>
              </a:lnSpc>
              <a:spcBef>
                <a:spcPts val="0"/>
              </a:spcBef>
              <a:spcAft>
                <a:spcPts val="0"/>
              </a:spcAft>
              <a:buClr>
                <a:srgbClr val="6E86B6"/>
              </a:buClr>
              <a:buSzPts val="1800"/>
              <a:buFont typeface="Titillium Web"/>
              <a:buChar char="▫"/>
            </a:pPr>
            <a:r>
              <a:rPr lang="en"/>
              <a:t>Planned meeting with de Groot</a:t>
            </a:r>
            <a:endParaRPr/>
          </a:p>
          <a:p>
            <a:pPr indent="-342900" lvl="0" marL="457200" marR="0" rtl="0" algn="l">
              <a:lnSpc>
                <a:spcPct val="100000"/>
              </a:lnSpc>
              <a:spcBef>
                <a:spcPts val="0"/>
              </a:spcBef>
              <a:spcAft>
                <a:spcPts val="0"/>
              </a:spcAft>
              <a:buClr>
                <a:srgbClr val="6E86B6"/>
              </a:buClr>
              <a:buSzPts val="1800"/>
              <a:buFont typeface="Titillium Web"/>
              <a:buChar char="▫"/>
            </a:pPr>
            <a:r>
              <a:rPr lang="en"/>
              <a:t>Plotted some data</a:t>
            </a:r>
            <a:endParaRPr/>
          </a:p>
          <a:p>
            <a:pPr indent="0" lvl="0" marL="457200" marR="0" rtl="0" algn="l">
              <a:lnSpc>
                <a:spcPct val="100000"/>
              </a:lnSpc>
              <a:spcBef>
                <a:spcPts val="600"/>
              </a:spcBef>
              <a:spcAft>
                <a:spcPts val="0"/>
              </a:spcAft>
              <a:buNone/>
            </a:pPr>
            <a:r>
              <a:t/>
            </a:r>
            <a:endParaRPr/>
          </a:p>
        </p:txBody>
      </p:sp>
      <p:pic>
        <p:nvPicPr>
          <p:cNvPr id="838" name="Google Shape;838;p22"/>
          <p:cNvPicPr preferRelativeResize="0"/>
          <p:nvPr/>
        </p:nvPicPr>
        <p:blipFill>
          <a:blip r:embed="rId3">
            <a:alphaModFix/>
          </a:blip>
          <a:stretch>
            <a:fillRect/>
          </a:stretch>
        </p:blipFill>
        <p:spPr>
          <a:xfrm>
            <a:off x="5606750" y="1349175"/>
            <a:ext cx="3152824" cy="23646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838"/>
                                        </p:tgtEl>
                                        <p:attrNameLst>
                                          <p:attrName>style.visibility</p:attrName>
                                        </p:attrNameLst>
                                      </p:cBhvr>
                                      <p:to>
                                        <p:strVal val="visible"/>
                                      </p:to>
                                    </p:set>
                                    <p:anim calcmode="lin" valueType="num">
                                      <p:cBhvr additive="base">
                                        <p:cTn dur="5000"/>
                                        <p:tgtEl>
                                          <p:spTgt spid="83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5000"/>
                                        <p:tgtEl>
                                          <p:spTgt spid="838"/>
                                        </p:tgtEl>
                                        <p:attrNameLst>
                                          <p:attrName>ppt_x</p:attrName>
                                        </p:attrNameLst>
                                      </p:cBhvr>
                                      <p:tavLst>
                                        <p:tav fmla="" tm="0">
                                          <p:val>
                                            <p:strVal val="#ppt_x"/>
                                          </p:val>
                                        </p:tav>
                                        <p:tav fmla="" tm="100000">
                                          <p:val>
                                            <p:strVal val="#ppt_x+1"/>
                                          </p:val>
                                        </p:tav>
                                      </p:tavLst>
                                    </p:anim>
                                    <p:set>
                                      <p:cBhvr>
                                        <p:cTn dur="1" fill="hold">
                                          <p:stCondLst>
                                            <p:cond delay="5000"/>
                                          </p:stCondLst>
                                        </p:cTn>
                                        <p:tgtEl>
                                          <p:spTgt spid="83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Google Shape;843;p23"/>
          <p:cNvSpPr/>
          <p:nvPr/>
        </p:nvSpPr>
        <p:spPr>
          <a:xfrm>
            <a:off x="3636150" y="802150"/>
            <a:ext cx="5143500" cy="40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45" name="Google Shape;845;p23"/>
          <p:cNvSpPr txBox="1"/>
          <p:nvPr>
            <p:ph type="title"/>
          </p:nvPr>
        </p:nvSpPr>
        <p:spPr>
          <a:xfrm>
            <a:off x="382675" y="971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have we planned?</a:t>
            </a:r>
            <a:endParaRPr/>
          </a:p>
        </p:txBody>
      </p:sp>
      <p:sp>
        <p:nvSpPr>
          <p:cNvPr id="846" name="Google Shape;846;p23"/>
          <p:cNvSpPr txBox="1"/>
          <p:nvPr>
            <p:ph idx="1" type="body"/>
          </p:nvPr>
        </p:nvSpPr>
        <p:spPr>
          <a:xfrm>
            <a:off x="317325" y="1152525"/>
            <a:ext cx="3170400" cy="30984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rgbClr val="6E86B6"/>
              </a:buClr>
              <a:buSzPts val="1800"/>
              <a:buFont typeface="Titillium Web"/>
              <a:buChar char="▫"/>
            </a:pPr>
            <a:r>
              <a:rPr lang="en"/>
              <a:t>Visualize more data</a:t>
            </a:r>
            <a:endParaRPr/>
          </a:p>
          <a:p>
            <a:pPr indent="-342900" lvl="1" marL="914400" marR="0" rtl="0" algn="l">
              <a:lnSpc>
                <a:spcPct val="100000"/>
              </a:lnSpc>
              <a:spcBef>
                <a:spcPts val="0"/>
              </a:spcBef>
              <a:spcAft>
                <a:spcPts val="0"/>
              </a:spcAft>
              <a:buSzPts val="1800"/>
              <a:buChar char="-"/>
            </a:pPr>
            <a:r>
              <a:rPr lang="en" sz="1800"/>
              <a:t>Example: left clavicle </a:t>
            </a:r>
            <a:r>
              <a:rPr lang="en" sz="1800"/>
              <a:t>vs right clavicle in one person</a:t>
            </a:r>
            <a:endParaRPr sz="1800"/>
          </a:p>
          <a:p>
            <a:pPr indent="-342900" lvl="1" marL="914400" marR="0" rtl="0" algn="l">
              <a:lnSpc>
                <a:spcPct val="100000"/>
              </a:lnSpc>
              <a:spcBef>
                <a:spcPts val="0"/>
              </a:spcBef>
              <a:spcAft>
                <a:spcPts val="0"/>
              </a:spcAft>
              <a:buSzPts val="1800"/>
              <a:buChar char="-"/>
            </a:pPr>
            <a:r>
              <a:rPr lang="en" sz="1800"/>
              <a:t>Practise l</a:t>
            </a:r>
            <a:r>
              <a:rPr lang="en" sz="1800"/>
              <a:t>ogistic regression</a:t>
            </a:r>
            <a:endParaRPr sz="1800"/>
          </a:p>
          <a:p>
            <a:pPr indent="-342900" lvl="1" marL="914400" marR="0" rtl="0" algn="l">
              <a:lnSpc>
                <a:spcPct val="100000"/>
              </a:lnSpc>
              <a:spcBef>
                <a:spcPts val="0"/>
              </a:spcBef>
              <a:spcAft>
                <a:spcPts val="0"/>
              </a:spcAft>
              <a:buSzPts val="1800"/>
              <a:buChar char="-"/>
            </a:pPr>
            <a:r>
              <a:rPr lang="en" sz="1800"/>
              <a:t>Relevance: how symmetric moves a patient?</a:t>
            </a:r>
            <a:endParaRPr sz="18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847" name="Google Shape;847;p23"/>
          <p:cNvPicPr preferRelativeResize="0"/>
          <p:nvPr/>
        </p:nvPicPr>
        <p:blipFill>
          <a:blip r:embed="rId3">
            <a:alphaModFix/>
          </a:blip>
          <a:stretch>
            <a:fillRect/>
          </a:stretch>
        </p:blipFill>
        <p:spPr>
          <a:xfrm>
            <a:off x="3487650" y="590600"/>
            <a:ext cx="5601374" cy="4201025"/>
          </a:xfrm>
          <a:prstGeom prst="rect">
            <a:avLst/>
          </a:prstGeom>
          <a:noFill/>
          <a:ln>
            <a:noFill/>
          </a:ln>
        </p:spPr>
      </p:pic>
      <p:sp>
        <p:nvSpPr>
          <p:cNvPr id="848" name="Google Shape;848;p23"/>
          <p:cNvSpPr txBox="1"/>
          <p:nvPr/>
        </p:nvSpPr>
        <p:spPr>
          <a:xfrm>
            <a:off x="5341850" y="3671400"/>
            <a:ext cx="3261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x</a:t>
            </a:r>
            <a:endParaRPr sz="1000"/>
          </a:p>
        </p:txBody>
      </p:sp>
      <p:sp>
        <p:nvSpPr>
          <p:cNvPr id="849" name="Google Shape;849;p23"/>
          <p:cNvSpPr txBox="1"/>
          <p:nvPr/>
        </p:nvSpPr>
        <p:spPr>
          <a:xfrm>
            <a:off x="7477625" y="1853650"/>
            <a:ext cx="3261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z</a:t>
            </a:r>
            <a:endParaRPr sz="1000"/>
          </a:p>
        </p:txBody>
      </p:sp>
      <p:sp>
        <p:nvSpPr>
          <p:cNvPr id="850" name="Google Shape;850;p23"/>
          <p:cNvSpPr txBox="1"/>
          <p:nvPr/>
        </p:nvSpPr>
        <p:spPr>
          <a:xfrm>
            <a:off x="6916000" y="2336650"/>
            <a:ext cx="3261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y</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