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Titillium Web"/>
      <p:regular r:id="rId18"/>
      <p:bold r:id="rId19"/>
      <p:italic r:id="rId20"/>
      <p:boldItalic r:id="rId21"/>
    </p:embeddedFont>
    <p:embeddedFont>
      <p:font typeface="Titillium Web Extra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22" Type="http://schemas.openxmlformats.org/officeDocument/2006/relationships/font" Target="fonts/TitilliumWebExtraLight-regular.fntdata"/><Relationship Id="rId21" Type="http://schemas.openxmlformats.org/officeDocument/2006/relationships/font" Target="fonts/TitilliumWeb-boldItalic.fntdata"/><Relationship Id="rId24" Type="http://schemas.openxmlformats.org/officeDocument/2006/relationships/font" Target="fonts/TitilliumWebExtraLight-italic.fntdata"/><Relationship Id="rId23" Type="http://schemas.openxmlformats.org/officeDocument/2006/relationships/font" Target="fonts/TitilliumWebExtra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TitilliumWebExtra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TitilliumWeb-bold.fntdata"/><Relationship Id="rId18" Type="http://schemas.openxmlformats.org/officeDocument/2006/relationships/font" Target="fonts/Titillium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409ccf1ecc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409ccf1ec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422219db15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422219db1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40d0a52646_5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40d0a52646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= niet consitent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Regressie = niet gemaakt voor tijdgevoelige informatie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41e33556e8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41e33556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Vergelijk hier de linker en rechter sleutelbeen. Weten nog niet watvoor een beweging x,y, of z is. Als iemand helemaal symetrisch is zou de lijn in 45 graden lopen. We denken dat het de hoogte is.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40a4441e52_3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40a4441e52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422219db15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422219db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422219db15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422219db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40d0a52646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40d0a526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0d0a52646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40d0a526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40d0a52646_3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40d0a5264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zijn nog steeds in de eerste fase. Data structuur is nu helder, rauwe data is afwezig.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f3334918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f333491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Eerst medische termen inzichtelijk gemaakt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Links/rechts = rechts/links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Cleaned data zijn berekende hoeken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Om de data beter te begrijpen hebben we ingezoomed op de Thorax sensor.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40d0a52646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40d0a5264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met de groot heeft de opgeschoonde data opgeleverd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422219db15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422219db1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75" y="1152525"/>
            <a:ext cx="49467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 sz="1800"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707400" y="79274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Ortho Eyes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0" name="Google Shape;780;p15"/>
          <p:cNvSpPr txBox="1"/>
          <p:nvPr>
            <p:ph idx="4294967295" type="subTitle"/>
          </p:nvPr>
        </p:nvSpPr>
        <p:spPr>
          <a:xfrm>
            <a:off x="483000" y="1554725"/>
            <a:ext cx="8178000" cy="18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9999"/>
                </a:solidFill>
              </a:rPr>
              <a:t>Tony Andrioli</a:t>
            </a:r>
            <a:endParaRPr b="1" sz="2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		</a:t>
            </a:r>
            <a:r>
              <a:rPr b="1" lang="en" sz="1800">
                <a:solidFill>
                  <a:srgbClr val="CCCCCC"/>
                </a:solidFill>
              </a:rPr>
              <a:t>Business IT &amp; Management			Applied Mathematics</a:t>
            </a:r>
            <a:endParaRPr b="1" sz="1800">
              <a:solidFill>
                <a:srgbClr val="CCCCCC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Kasper van der Hoofd 	</a:t>
            </a:r>
            <a:r>
              <a:rPr lang="en" sz="18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chemeClr val="lt1"/>
                </a:solidFill>
              </a:rPr>
              <a:t>- Rogier Zitman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Vincent van den Oord		 	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Luke de Keizer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7" name="Google Shape;847;p2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4"/>
          <p:cNvSpPr txBox="1"/>
          <p:nvPr>
            <p:ph idx="1" type="body"/>
          </p:nvPr>
        </p:nvSpPr>
        <p:spPr>
          <a:xfrm>
            <a:off x="739675" y="1152525"/>
            <a:ext cx="49467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9" name="Google Shape;8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5" y="401250"/>
            <a:ext cx="3152826" cy="236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973" y="2759375"/>
            <a:ext cx="3170181" cy="23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675" y="2765875"/>
            <a:ext cx="3152834" cy="23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6450" y="406362"/>
            <a:ext cx="3139218" cy="23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8" name="Google Shape;858;p2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</a:t>
            </a:r>
            <a:r>
              <a:rPr lang="en"/>
              <a:t>roblems</a:t>
            </a:r>
            <a:endParaRPr/>
          </a:p>
        </p:txBody>
      </p:sp>
      <p:sp>
        <p:nvSpPr>
          <p:cNvPr id="859" name="Google Shape;859;p25"/>
          <p:cNvSpPr txBox="1"/>
          <p:nvPr>
            <p:ph idx="1" type="body"/>
          </p:nvPr>
        </p:nvSpPr>
        <p:spPr>
          <a:xfrm>
            <a:off x="739675" y="1152525"/>
            <a:ext cx="78468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</a:pPr>
            <a:r>
              <a:rPr lang="en"/>
              <a:t>Carlijn Konings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Data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1800"/>
              <a:t>Sample frequency is not constant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Difficulty using regression techniques for</a:t>
            </a:r>
            <a:br>
              <a:rPr lang="en" sz="1800"/>
            </a:br>
            <a:r>
              <a:rPr lang="en" sz="1800"/>
              <a:t>the analysis of time series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Raw dataset is not available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0" name="Google Shape;8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600" y="1388425"/>
            <a:ext cx="3226399" cy="21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6" name="Google Shape;866;p26"/>
          <p:cNvSpPr txBox="1"/>
          <p:nvPr>
            <p:ph type="title"/>
          </p:nvPr>
        </p:nvSpPr>
        <p:spPr>
          <a:xfrm>
            <a:off x="382675" y="971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 sprint</a:t>
            </a:r>
            <a:endParaRPr/>
          </a:p>
        </p:txBody>
      </p:sp>
      <p:sp>
        <p:nvSpPr>
          <p:cNvPr id="867" name="Google Shape;867;p26"/>
          <p:cNvSpPr txBox="1"/>
          <p:nvPr>
            <p:ph idx="1" type="body"/>
          </p:nvPr>
        </p:nvSpPr>
        <p:spPr>
          <a:xfrm>
            <a:off x="739675" y="1152525"/>
            <a:ext cx="78468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</a:pPr>
            <a:r>
              <a:rPr lang="en"/>
              <a:t>Visualizing more data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</a:pPr>
            <a:r>
              <a:rPr lang="en" sz="1800"/>
              <a:t>Linear regression techniques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</a:pPr>
            <a:r>
              <a:rPr lang="en" sz="1800"/>
              <a:t>Symmetry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Difference between each category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7"/>
          <p:cNvSpPr txBox="1"/>
          <p:nvPr>
            <p:ph idx="1" type="body"/>
          </p:nvPr>
        </p:nvSpPr>
        <p:spPr>
          <a:xfrm>
            <a:off x="1259075" y="2096400"/>
            <a:ext cx="65058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Titillium Web"/>
                <a:ea typeface="Titillium Web"/>
                <a:cs typeface="Titillium Web"/>
                <a:sym typeface="Titillium Web"/>
              </a:rPr>
              <a:t>Any questions or suggestions?</a:t>
            </a:r>
            <a:endParaRPr b="1"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3" name="Google Shape;873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6" name="Google Shape;786;p1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6"/>
          <p:cNvSpPr txBox="1"/>
          <p:nvPr>
            <p:ph idx="1" type="body"/>
          </p:nvPr>
        </p:nvSpPr>
        <p:spPr>
          <a:xfrm>
            <a:off x="739675" y="1152525"/>
            <a:ext cx="49467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-Introduction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-Approach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-The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-Accomplishments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-Next sprint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3" name="Google Shape;793;p1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794" name="Google Shape;7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374" y="149725"/>
            <a:ext cx="4844050" cy="48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17"/>
          <p:cNvSpPr txBox="1"/>
          <p:nvPr>
            <p:ph idx="1" type="body"/>
          </p:nvPr>
        </p:nvSpPr>
        <p:spPr>
          <a:xfrm>
            <a:off x="739675" y="1141925"/>
            <a:ext cx="40929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J.H. (Jurriaan) de Groot, LUMC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Mobility of the shoulder joint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Two datasets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Sensordata (raw)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Cleaned data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01" name="Google Shape;801;p18"/>
          <p:cNvSpPr txBox="1"/>
          <p:nvPr>
            <p:ph idx="1" type="body"/>
          </p:nvPr>
        </p:nvSpPr>
        <p:spPr>
          <a:xfrm>
            <a:off x="739675" y="1152525"/>
            <a:ext cx="49467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data is handed over in 2 forms: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RAW sensor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Cleaned sensor data: Location information is lost, rotation information is translated into </a:t>
            </a:r>
            <a:br>
              <a:rPr lang="en"/>
            </a:br>
            <a:r>
              <a:rPr lang="en"/>
              <a:t>angles of bones.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Research on the mobility of the shoulder joint has been done on several patient groups. The available data is an </a:t>
            </a:r>
            <a:r>
              <a:rPr lang="en"/>
              <a:t>anonymized version of the recorded data</a:t>
            </a:r>
            <a:r>
              <a:rPr lang="en"/>
              <a:t>.</a:t>
            </a:r>
            <a:endParaRPr/>
          </a:p>
        </p:txBody>
      </p:sp>
      <p:sp>
        <p:nvSpPr>
          <p:cNvPr id="802" name="Google Shape;802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3" name="Google Shape;8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975" y="1107412"/>
            <a:ext cx="3163599" cy="27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9" name="Google Shape;809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questions</a:t>
            </a:r>
            <a:endParaRPr/>
          </a:p>
        </p:txBody>
      </p:sp>
      <p:sp>
        <p:nvSpPr>
          <p:cNvPr id="810" name="Google Shape;810;p19"/>
          <p:cNvSpPr txBox="1"/>
          <p:nvPr>
            <p:ph idx="1" type="body"/>
          </p:nvPr>
        </p:nvSpPr>
        <p:spPr>
          <a:xfrm>
            <a:off x="739675" y="1152524"/>
            <a:ext cx="7686000" cy="3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Research </a:t>
            </a:r>
            <a:r>
              <a:rPr lang="en"/>
              <a:t>has</a:t>
            </a:r>
            <a:r>
              <a:rPr lang="en" sz="1800"/>
              <a:t> been done on different patient groups. But it is unknown to what extend the data can be used to </a:t>
            </a:r>
            <a:r>
              <a:rPr lang="en" sz="1800"/>
              <a:t>distinguish</a:t>
            </a:r>
            <a:r>
              <a:rPr lang="en" sz="1800"/>
              <a:t> these patient groups. </a:t>
            </a:r>
            <a:br>
              <a:rPr lang="en" sz="1800"/>
            </a:br>
            <a:r>
              <a:rPr lang="en" sz="1800"/>
              <a:t>Or as put by </a:t>
            </a:r>
            <a:r>
              <a:rPr lang="en" sz="1800"/>
              <a:t>Kolk et al., (2017)</a:t>
            </a:r>
            <a:r>
              <a:rPr lang="en" sz="1800"/>
              <a:t>:</a:t>
            </a:r>
            <a:br>
              <a:rPr lang="en" sz="1800"/>
            </a:br>
            <a:r>
              <a:rPr b="1" lang="en" sz="1800"/>
              <a:t>“investigate whether kinematic analyses of shoulder motion are useful for diagnostic purposes.”</a:t>
            </a:r>
            <a:br>
              <a:rPr lang="en" sz="1800"/>
            </a:br>
            <a:r>
              <a:rPr lang="en" sz="1800"/>
              <a:t>In data science terms: make a classifier to differentiate the patient groups.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What parameters contribute</a:t>
            </a:r>
            <a:r>
              <a:rPr lang="en"/>
              <a:t> the most</a:t>
            </a:r>
            <a:r>
              <a:rPr lang="en" sz="1800"/>
              <a:t> to this classifier.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the value of these parameters be measured more easily in the future?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Is the assumption that the location data is irrelevant correct?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6" name="Google Shape;816;p20"/>
          <p:cNvSpPr txBox="1"/>
          <p:nvPr>
            <p:ph idx="4294967295" type="title"/>
          </p:nvPr>
        </p:nvSpPr>
        <p:spPr>
          <a:xfrm>
            <a:off x="289375" y="1310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817" name="Google Shape;8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597" y="988450"/>
            <a:ext cx="6106807" cy="38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3" name="Google Shape;823;p21"/>
          <p:cNvSpPr txBox="1"/>
          <p:nvPr>
            <p:ph type="title"/>
          </p:nvPr>
        </p:nvSpPr>
        <p:spPr>
          <a:xfrm>
            <a:off x="729000" y="3541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[Epic] Understanding the data</a:t>
            </a:r>
            <a:endParaRPr/>
          </a:p>
        </p:txBody>
      </p:sp>
      <p:sp>
        <p:nvSpPr>
          <p:cNvPr id="824" name="Google Shape;824;p21"/>
          <p:cNvSpPr txBox="1"/>
          <p:nvPr>
            <p:ph idx="1" type="body"/>
          </p:nvPr>
        </p:nvSpPr>
        <p:spPr>
          <a:xfrm>
            <a:off x="739675" y="1141925"/>
            <a:ext cx="40929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Medical jargon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Anatomy of the human shoulder and arm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Cleaned data → complete dataset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Sensordata (raw)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5" name="Google Shape;8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451" y="1141925"/>
            <a:ext cx="3691526" cy="369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1" name="Google Shape;831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week’s accomplishments</a:t>
            </a:r>
            <a:endParaRPr/>
          </a:p>
        </p:txBody>
      </p:sp>
      <p:sp>
        <p:nvSpPr>
          <p:cNvPr id="832" name="Google Shape;832;p22"/>
          <p:cNvSpPr txBox="1"/>
          <p:nvPr>
            <p:ph idx="1" type="body"/>
          </p:nvPr>
        </p:nvSpPr>
        <p:spPr>
          <a:xfrm>
            <a:off x="739675" y="1141925"/>
            <a:ext cx="4867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Practiced Python (with DataCamp)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The Coursera machine learning course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▫"/>
            </a:pPr>
            <a:r>
              <a:rPr lang="en"/>
              <a:t>Meeting with de Groot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Cleaned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Implementing linear regression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Standard deviation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Mean squared error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▫"/>
            </a:pPr>
            <a:r>
              <a:rPr lang="en"/>
              <a:t>Raw data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Calculating the elbow angle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8" name="Google Shape;838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Symmetry</a:t>
            </a:r>
            <a:endParaRPr/>
          </a:p>
        </p:txBody>
      </p:sp>
      <p:sp>
        <p:nvSpPr>
          <p:cNvPr id="839" name="Google Shape;839;p23"/>
          <p:cNvSpPr txBox="1"/>
          <p:nvPr>
            <p:ph idx="1" type="body"/>
          </p:nvPr>
        </p:nvSpPr>
        <p:spPr>
          <a:xfrm>
            <a:off x="739675" y="1152525"/>
            <a:ext cx="49467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 patient</a:t>
            </a:r>
            <a:endParaRPr/>
          </a:p>
        </p:txBody>
      </p:sp>
      <p:pic>
        <p:nvPicPr>
          <p:cNvPr id="840" name="Google Shape;8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550" y="1712500"/>
            <a:ext cx="4131200" cy="309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75" y="1712500"/>
            <a:ext cx="4131200" cy="30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