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Titillium Web"/>
      <p:regular r:id="rId18"/>
      <p:bold r:id="rId19"/>
      <p:italic r:id="rId20"/>
      <p:boldItalic r:id="rId21"/>
    </p:embeddedFont>
    <p:embeddedFont>
      <p:font typeface="Titillium Web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D5098D-5522-40BA-B874-18C15B6698B2}">
  <a:tblStyle styleId="{04D5098D-5522-40BA-B874-18C15B6698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00131E5-5728-4A8A-A1D7-E7C2D16972D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Extra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ExtraLight-italic.fntdata"/><Relationship Id="rId23" Type="http://schemas.openxmlformats.org/officeDocument/2006/relationships/font" Target="fonts/TitilliumWebExtr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TitilliumWeb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09ccf1ecc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09ccf1e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have to investigate whether it is possible to determine a patients condition using data generated by the flock of birds system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438e35f25c_0_7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438e35f25c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38e35f25c_0_7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38e35f25c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= niet consitent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Regressie = niet gemaakt voor tijdgevoelige informatie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0a4441e52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0a4441e5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0d0a52646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0d0a5264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zijn nog steeds in de eerste fase. Data structuur is nu helder, rauwe data is afwezig.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f3334918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f333491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Eerst medische termen inzichtelijk gemaakt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Links/rechts = rechts/links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Cleaned data zijn berekende hoeken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Om de data beter te begrijpen hebben we ingezoomed op de Thorax sensor.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f6dbb6bf8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f6dbb6b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Eerst medische termen inzichtelijk gemaakt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Links/rechts = rechts/links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Cleaned data zijn berekende hoeken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Om de data beter te begrijpen hebben we ingezoomed op de Thorax sensor.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f6dbb6bf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f6dbb6b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OOK VERTELLEN OVER DAT HET BELANGRIJK IS OM GOED NA TE DENKEN OVER WELKE PARAMETERS ER TOE MOETEN WORDEN GEVOEGD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38e35f25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38e35f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438e35f25c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438e35f2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438e35f25c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438e35f25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alle data is 10% apart gezet (vorige week uitgelegd).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de overige 90% is 1/20 gebruikt om een model te trainen. Deze resultaten zijn ook berekend over  20% van de overige data, maar wel een andere 20% dan waarop het model </a:t>
            </a:r>
            <a:r>
              <a:rPr lang="en"/>
              <a:t>getraind</a:t>
            </a:r>
            <a:r>
              <a:rPr lang="en"/>
              <a:t> is.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3d7b8b92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3d7b8b9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 sz="18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707400" y="79274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Ortho Eyes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15"/>
          <p:cNvSpPr txBox="1"/>
          <p:nvPr>
            <p:ph idx="4294967295" type="subTitle"/>
          </p:nvPr>
        </p:nvSpPr>
        <p:spPr>
          <a:xfrm>
            <a:off x="483000" y="1554725"/>
            <a:ext cx="81780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</a:rPr>
              <a:t>Tony Andrioli</a:t>
            </a:r>
            <a:endParaRPr b="1" sz="1800">
              <a:solidFill>
                <a:srgbClr val="CCCCCC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Kasper van der Hoofd 	</a:t>
            </a:r>
            <a:r>
              <a:rPr lang="en" sz="18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chemeClr val="lt1"/>
                </a:solidFill>
              </a:rPr>
              <a:t>- Rogier Zitman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Vincent van den Oord		 	- </a:t>
            </a:r>
            <a:r>
              <a:rPr lang="en" sz="1800">
                <a:solidFill>
                  <a:schemeClr val="lt1"/>
                </a:solidFill>
              </a:rPr>
              <a:t>Luke de Keijzer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have we planned?</a:t>
            </a:r>
            <a:endParaRPr/>
          </a:p>
        </p:txBody>
      </p:sp>
      <p:sp>
        <p:nvSpPr>
          <p:cNvPr id="865" name="Google Shape;865;p24"/>
          <p:cNvSpPr txBox="1"/>
          <p:nvPr>
            <p:ph idx="1" type="body"/>
          </p:nvPr>
        </p:nvSpPr>
        <p:spPr>
          <a:xfrm>
            <a:off x="739675" y="1152525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"/>
              <a:t>Meeting with de Groot (LUMC) to make a measurement ourselves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Classifying with more meaningful features /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Tackling the issue of samples frequention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6" name="Google Shape;8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00" y="2676175"/>
            <a:ext cx="3029325" cy="20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600" y="2676175"/>
            <a:ext cx="2738634" cy="20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3" name="Google Shape;873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problems we face or expect to face</a:t>
            </a:r>
            <a:endParaRPr/>
          </a:p>
        </p:txBody>
      </p:sp>
      <p:sp>
        <p:nvSpPr>
          <p:cNvPr id="874" name="Google Shape;874;p25"/>
          <p:cNvSpPr txBox="1"/>
          <p:nvPr>
            <p:ph idx="1" type="body"/>
          </p:nvPr>
        </p:nvSpPr>
        <p:spPr>
          <a:xfrm>
            <a:off x="739675" y="1152525"/>
            <a:ext cx="4879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Memory error on full dataset/parameters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Slow on bigger datasets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Deciding what is meaningful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Receiving the raw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6"/>
          <p:cNvSpPr txBox="1"/>
          <p:nvPr>
            <p:ph idx="1" type="body"/>
          </p:nvPr>
        </p:nvSpPr>
        <p:spPr>
          <a:xfrm>
            <a:off x="1259075" y="2096400"/>
            <a:ext cx="6505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Titillium Web"/>
                <a:ea typeface="Titillium Web"/>
                <a:cs typeface="Titillium Web"/>
                <a:sym typeface="Titillium Web"/>
              </a:rPr>
              <a:t>Any questions or suggestions?</a:t>
            </a:r>
            <a:endParaRPr b="1"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0" name="Google Shape;880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>
            <p:ph idx="4294967295" type="title"/>
          </p:nvPr>
        </p:nvSpPr>
        <p:spPr>
          <a:xfrm>
            <a:off x="289375" y="131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787" name="Google Shape;7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97" y="988450"/>
            <a:ext cx="6106807" cy="38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16"/>
          <p:cNvSpPr/>
          <p:nvPr/>
        </p:nvSpPr>
        <p:spPr>
          <a:xfrm>
            <a:off x="3615300" y="3505800"/>
            <a:ext cx="1913400" cy="63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6"/>
          <p:cNvSpPr/>
          <p:nvPr/>
        </p:nvSpPr>
        <p:spPr>
          <a:xfrm>
            <a:off x="1518600" y="2158225"/>
            <a:ext cx="1847700" cy="63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6"/>
          <p:cNvSpPr/>
          <p:nvPr/>
        </p:nvSpPr>
        <p:spPr>
          <a:xfrm>
            <a:off x="1518600" y="2796025"/>
            <a:ext cx="1847700" cy="70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7"/>
          <p:cNvSpPr txBox="1"/>
          <p:nvPr>
            <p:ph idx="1" type="body"/>
          </p:nvPr>
        </p:nvSpPr>
        <p:spPr>
          <a:xfrm>
            <a:off x="739675" y="1141925"/>
            <a:ext cx="767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Sprint goal: </a:t>
            </a:r>
            <a:r>
              <a:rPr lang="en" u="sng"/>
              <a:t>The creation of a classifier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two components: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Preparing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Building the classifier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DataCamp &amp; Coursera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7"/>
          <p:cNvSpPr txBox="1"/>
          <p:nvPr>
            <p:ph type="title"/>
          </p:nvPr>
        </p:nvSpPr>
        <p:spPr>
          <a:xfrm>
            <a:off x="729000" y="354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Sprint planning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/>
          <p:nvPr>
            <p:ph idx="1" type="body"/>
          </p:nvPr>
        </p:nvSpPr>
        <p:spPr>
          <a:xfrm>
            <a:off x="739675" y="1141925"/>
            <a:ext cx="8086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Setting test-data aside (10% - 90%)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Dealing with changing amount of ‘frames’ in each measurement (time series)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8"/>
          <p:cNvSpPr txBox="1"/>
          <p:nvPr>
            <p:ph type="title"/>
          </p:nvPr>
        </p:nvSpPr>
        <p:spPr>
          <a:xfrm>
            <a:off x="729000" y="354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Preparing data</a:t>
            </a:r>
            <a:endParaRPr/>
          </a:p>
        </p:txBody>
      </p:sp>
      <p:sp>
        <p:nvSpPr>
          <p:cNvPr id="805" name="Google Shape;805;p18"/>
          <p:cNvSpPr/>
          <p:nvPr/>
        </p:nvSpPr>
        <p:spPr>
          <a:xfrm>
            <a:off x="520175" y="2324500"/>
            <a:ext cx="802500" cy="31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</a:t>
            </a:r>
            <a:endParaRPr/>
          </a:p>
        </p:txBody>
      </p:sp>
      <p:sp>
        <p:nvSpPr>
          <p:cNvPr id="806" name="Google Shape;806;p18"/>
          <p:cNvSpPr/>
          <p:nvPr/>
        </p:nvSpPr>
        <p:spPr>
          <a:xfrm>
            <a:off x="3110050" y="1691550"/>
            <a:ext cx="20817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 Testdata</a:t>
            </a:r>
            <a:endParaRPr/>
          </a:p>
        </p:txBody>
      </p:sp>
      <p:cxnSp>
        <p:nvCxnSpPr>
          <p:cNvPr id="807" name="Google Shape;807;p18"/>
          <p:cNvCxnSpPr>
            <a:stCxn id="805" idx="3"/>
          </p:cNvCxnSpPr>
          <p:nvPr/>
        </p:nvCxnSpPr>
        <p:spPr>
          <a:xfrm>
            <a:off x="1322675" y="2483950"/>
            <a:ext cx="1218300" cy="1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18"/>
          <p:cNvSpPr txBox="1"/>
          <p:nvPr/>
        </p:nvSpPr>
        <p:spPr>
          <a:xfrm>
            <a:off x="1023275" y="1818150"/>
            <a:ext cx="1817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</a:t>
            </a:r>
            <a:r>
              <a:rPr lang="en">
                <a:solidFill>
                  <a:srgbClr val="FFFFFF"/>
                </a:solidFill>
              </a:rPr>
              <a:t> generator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   (excel)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9" name="Google Shape;809;p18"/>
          <p:cNvCxnSpPr>
            <a:endCxn id="806" idx="1"/>
          </p:cNvCxnSpPr>
          <p:nvPr/>
        </p:nvCxnSpPr>
        <p:spPr>
          <a:xfrm flipH="1" rot="10800000">
            <a:off x="2499850" y="2028750"/>
            <a:ext cx="610200" cy="46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18"/>
          <p:cNvSpPr/>
          <p:nvPr/>
        </p:nvSpPr>
        <p:spPr>
          <a:xfrm>
            <a:off x="4364125" y="1691550"/>
            <a:ext cx="37059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Requirements: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 10% of patients are included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 10% of </a:t>
            </a:r>
            <a:r>
              <a:rPr lang="en"/>
              <a:t>exercises</a:t>
            </a:r>
            <a:r>
              <a:rPr lang="en"/>
              <a:t> are included</a:t>
            </a:r>
            <a:endParaRPr/>
          </a:p>
        </p:txBody>
      </p:sp>
      <p:sp>
        <p:nvSpPr>
          <p:cNvPr id="811" name="Google Shape;811;p18"/>
          <p:cNvSpPr/>
          <p:nvPr/>
        </p:nvSpPr>
        <p:spPr>
          <a:xfrm>
            <a:off x="3110050" y="2546275"/>
            <a:ext cx="18888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r>
              <a:rPr lang="en"/>
              <a:t>% Remaining data</a:t>
            </a:r>
            <a:endParaRPr/>
          </a:p>
        </p:txBody>
      </p:sp>
      <p:sp>
        <p:nvSpPr>
          <p:cNvPr id="812" name="Google Shape;812;p18"/>
          <p:cNvSpPr/>
          <p:nvPr/>
        </p:nvSpPr>
        <p:spPr>
          <a:xfrm>
            <a:off x="4916275" y="2546275"/>
            <a:ext cx="31536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used for: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 of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 &amp; choosing best model</a:t>
            </a:r>
            <a:endParaRPr/>
          </a:p>
        </p:txBody>
      </p:sp>
      <p:cxnSp>
        <p:nvCxnSpPr>
          <p:cNvPr id="813" name="Google Shape;813;p18"/>
          <p:cNvCxnSpPr>
            <a:endCxn id="811" idx="1"/>
          </p:cNvCxnSpPr>
          <p:nvPr/>
        </p:nvCxnSpPr>
        <p:spPr>
          <a:xfrm>
            <a:off x="2506150" y="2489875"/>
            <a:ext cx="603900" cy="39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4" name="Google Shape;8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25" y="3595750"/>
            <a:ext cx="2282697" cy="15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8"/>
          <p:cNvSpPr txBox="1"/>
          <p:nvPr/>
        </p:nvSpPr>
        <p:spPr>
          <a:xfrm>
            <a:off x="4217675" y="3639550"/>
            <a:ext cx="449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approach: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Splitting the time series up in single samples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Result: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Csv 32 x 173621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9"/>
          <p:cNvSpPr txBox="1"/>
          <p:nvPr>
            <p:ph idx="1" type="body"/>
          </p:nvPr>
        </p:nvSpPr>
        <p:spPr>
          <a:xfrm>
            <a:off x="739675" y="1141925"/>
            <a:ext cx="767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Sprint goal: </a:t>
            </a:r>
            <a:r>
              <a:rPr lang="en" u="sng"/>
              <a:t>The creation of a classifier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Building a simple (but scaleable) classifier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Simple to validate the code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Adding more parameters to classifier (if possible)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Finishing DataCamp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9"/>
          <p:cNvSpPr txBox="1"/>
          <p:nvPr>
            <p:ph type="title"/>
          </p:nvPr>
        </p:nvSpPr>
        <p:spPr>
          <a:xfrm>
            <a:off x="729000" y="354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Building the classifier (next week)</a:t>
            </a:r>
            <a:endParaRPr/>
          </a:p>
        </p:txBody>
      </p:sp>
      <p:pic>
        <p:nvPicPr>
          <p:cNvPr id="823" name="Google Shape;8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275" y="1455926"/>
            <a:ext cx="2846126" cy="28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have we achieved this sprint?</a:t>
            </a:r>
            <a:endParaRPr/>
          </a:p>
        </p:txBody>
      </p:sp>
      <p:sp>
        <p:nvSpPr>
          <p:cNvPr id="830" name="Google Shape;830;p20"/>
          <p:cNvSpPr txBox="1"/>
          <p:nvPr>
            <p:ph idx="1" type="body"/>
          </p:nvPr>
        </p:nvSpPr>
        <p:spPr>
          <a:xfrm>
            <a:off x="739675" y="1141925"/>
            <a:ext cx="6849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Finished Coursera week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Builded a classifier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</a:t>
            </a:r>
            <a:r>
              <a:rPr lang="en" sz="1800"/>
              <a:t>nly two features, as a test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Added differences in the left and right arm movement, as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more features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837" name="Google Shape;837;p21"/>
          <p:cNvSpPr txBox="1"/>
          <p:nvPr>
            <p:ph idx="1" type="body"/>
          </p:nvPr>
        </p:nvSpPr>
        <p:spPr>
          <a:xfrm>
            <a:off x="739675" y="1152525"/>
            <a:ext cx="79473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4 categories (= patient groups)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119 patients, unevenly divided in the 4 categories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21 different types </a:t>
            </a:r>
            <a:r>
              <a:rPr lang="en"/>
              <a:t>exercises, not all exercises are present in all categories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1396 individual exercises.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191292 data samples, 26 features/parameters each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baseline="30000" lang="en"/>
              <a:t>st</a:t>
            </a:r>
            <a:r>
              <a:rPr lang="en"/>
              <a:t> attempt: </a:t>
            </a:r>
            <a:r>
              <a:rPr b="1" lang="en">
                <a:solidFill>
                  <a:srgbClr val="FFF2CC"/>
                </a:solidFill>
              </a:rPr>
              <a:t>make a classifier to see if cat4 data samples can be distinguished from the other category samples.</a:t>
            </a:r>
            <a:r>
              <a:rPr lang="en"/>
              <a:t> (The end goal is to classify patients, not individual data samples)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3" name="Google Shape;843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844" name="Google Shape;8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675" y="97000"/>
            <a:ext cx="4823601" cy="33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22"/>
          <p:cNvSpPr txBox="1"/>
          <p:nvPr/>
        </p:nvSpPr>
        <p:spPr>
          <a:xfrm>
            <a:off x="561075" y="1258650"/>
            <a:ext cx="39582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resultaten op testset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recall 	0.322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precision 	0.845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accuracy 	0.957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</a:rPr>
              <a:t>Model is trained on: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" sz="1500">
                <a:solidFill>
                  <a:srgbClr val="FFFFFF"/>
                </a:solidFill>
              </a:rPr>
              <a:t>27 features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" sz="1500">
                <a:solidFill>
                  <a:srgbClr val="FFFFFF"/>
                </a:solidFill>
              </a:rPr>
              <a:t>20% of the training dataset</a:t>
            </a:r>
            <a:endParaRPr sz="1500">
              <a:solidFill>
                <a:srgbClr val="FFFFFF"/>
              </a:solidFill>
            </a:endParaRPr>
          </a:p>
        </p:txBody>
      </p:sp>
      <p:graphicFrame>
        <p:nvGraphicFramePr>
          <p:cNvPr id="846" name="Google Shape;846;p22"/>
          <p:cNvGraphicFramePr/>
          <p:nvPr/>
        </p:nvGraphicFramePr>
        <p:xfrm>
          <a:off x="561075" y="1235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{04D5098D-5522-40BA-B874-18C15B6698B2}</a:tableStyleId>
              </a:tblPr>
              <a:tblGrid>
                <a:gridCol w="1864075"/>
                <a:gridCol w="686600"/>
                <a:gridCol w="732775"/>
              </a:tblGrid>
              <a:tr h="52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neg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pos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neg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32151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7" name="Google Shape;8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676" y="3558634"/>
            <a:ext cx="2133428" cy="1466726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22"/>
          <p:cNvSpPr txBox="1"/>
          <p:nvPr/>
        </p:nvSpPr>
        <p:spPr>
          <a:xfrm>
            <a:off x="7616075" y="3413225"/>
            <a:ext cx="137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Only 2 of the 27 features are plotted here!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Google Shape;854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55" name="Google Shape;855;p23"/>
          <p:cNvSpPr txBox="1"/>
          <p:nvPr>
            <p:ph idx="1" type="body"/>
          </p:nvPr>
        </p:nvSpPr>
        <p:spPr>
          <a:xfrm>
            <a:off x="739675" y="1152525"/>
            <a:ext cx="32415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Last sheet was on sample basis. </a:t>
            </a:r>
            <a:endParaRPr b="1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What if we </a:t>
            </a:r>
            <a:r>
              <a:rPr b="1" lang="en">
                <a:solidFill>
                  <a:srgbClr val="FFF2CC"/>
                </a:solidFill>
              </a:rPr>
              <a:t>summarize</a:t>
            </a:r>
            <a:r>
              <a:rPr b="1" lang="en">
                <a:solidFill>
                  <a:srgbClr val="FFF2CC"/>
                </a:solidFill>
              </a:rPr>
              <a:t> all samples per patient?</a:t>
            </a:r>
            <a:endParaRPr b="1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All </a:t>
            </a:r>
            <a:r>
              <a:rPr lang="en"/>
              <a:t>cat4 patients have more than 10% of samples classified as Cat4.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(Other patents van less than 10% classified as cat4)</a:t>
            </a:r>
            <a:endParaRPr/>
          </a:p>
        </p:txBody>
      </p:sp>
      <p:graphicFrame>
        <p:nvGraphicFramePr>
          <p:cNvPr id="856" name="Google Shape;856;p23"/>
          <p:cNvGraphicFramePr/>
          <p:nvPr/>
        </p:nvGraphicFramePr>
        <p:xfrm>
          <a:off x="4071775" y="14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{F00131E5-5728-4A8A-A1D7-E7C2D16972D3}</a:tableStyleId>
              </a:tblPr>
              <a:tblGrid>
                <a:gridCol w="1100475"/>
                <a:gridCol w="1100475"/>
                <a:gridCol w="1100475"/>
                <a:gridCol w="1599150"/>
              </a:tblGrid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Cat4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percentage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4006.0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356.0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569.0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61.513.514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4023.0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423.0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653.0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60.687.732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4014.0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625.0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424.0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40.419.447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4015.0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219.0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29.238.985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4012.0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724.0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297.0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29.089.128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4011.0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539.0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28.797.886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4020.0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1389.0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412.0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22.876.180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4024.0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908.0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236.0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20.629.371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4017.0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1402.0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199.0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12.429.731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3031.0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1957.0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7.992.478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3008.0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3250.0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130.0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3.846.154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3021.0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2236.0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77.0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3.329.010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2006.0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2373.0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75.0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3.063.725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7" name="Google Shape;857;p23"/>
          <p:cNvSpPr/>
          <p:nvPr/>
        </p:nvSpPr>
        <p:spPr>
          <a:xfrm>
            <a:off x="3878200" y="926925"/>
            <a:ext cx="4783500" cy="3605400"/>
          </a:xfrm>
          <a:prstGeom prst="roundRect">
            <a:avLst>
              <a:gd fmla="val 8959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3"/>
          <p:cNvSpPr txBox="1"/>
          <p:nvPr/>
        </p:nvSpPr>
        <p:spPr>
          <a:xfrm rot="5400000">
            <a:off x="8090975" y="1690050"/>
            <a:ext cx="1369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Cat 4 patients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