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Titillium Web"/>
      <p:regular r:id="rId15"/>
      <p:bold r:id="rId16"/>
      <p:italic r:id="rId17"/>
      <p:boldItalic r:id="rId18"/>
    </p:embeddedFont>
    <p:embeddedFont>
      <p:font typeface="Titillium Web Extra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ExtraLight-bold.fntdata"/><Relationship Id="rId11" Type="http://schemas.openxmlformats.org/officeDocument/2006/relationships/slide" Target="slides/slide7.xml"/><Relationship Id="rId22" Type="http://schemas.openxmlformats.org/officeDocument/2006/relationships/font" Target="fonts/TitilliumWebExtraLight-boldItalic.fntdata"/><Relationship Id="rId10" Type="http://schemas.openxmlformats.org/officeDocument/2006/relationships/slide" Target="slides/slide6.xml"/><Relationship Id="rId21" Type="http://schemas.openxmlformats.org/officeDocument/2006/relationships/font" Target="fonts/TitilliumWebExtraLigh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TitilliumWeb-regular.fntdata"/><Relationship Id="rId14" Type="http://schemas.openxmlformats.org/officeDocument/2006/relationships/slide" Target="slides/slide10.xml"/><Relationship Id="rId17" Type="http://schemas.openxmlformats.org/officeDocument/2006/relationships/font" Target="fonts/TitilliumWeb-italic.fntdata"/><Relationship Id="rId16" Type="http://schemas.openxmlformats.org/officeDocument/2006/relationships/font" Target="fonts/TitilliumWeb-bold.fntdata"/><Relationship Id="rId5" Type="http://schemas.openxmlformats.org/officeDocument/2006/relationships/slide" Target="slides/slide1.xml"/><Relationship Id="rId19" Type="http://schemas.openxmlformats.org/officeDocument/2006/relationships/font" Target="fonts/TitilliumWebExtraLight-regular.fntdata"/><Relationship Id="rId6" Type="http://schemas.openxmlformats.org/officeDocument/2006/relationships/slide" Target="slides/slide2.xml"/><Relationship Id="rId18" Type="http://schemas.openxmlformats.org/officeDocument/2006/relationships/font" Target="fonts/TitilliumWeb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409ccf1ecc_1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409ccf1ec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40a4441e52_3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40a4441e52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409ccf1ecc_1_7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409ccf1ecc_1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409ccf1ecc_1_7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409ccf1ecc_1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40d0a52646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40d0a5264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40d0a52646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40d0a5264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40d0a52646_3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40d0a52646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 can result in the required classifier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 is used to get more insight in the structure of the data and the medical relevance of this structure.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results form the model-stage, choose the best option, and analyse what parameters are important.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40d0a52646_5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40d0a5264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40d0a52646_5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40d0a52646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40d0a52646_5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40d0a52646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= niet consitent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Regressie = niet gemaakt voor tijdgevoelige informatie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1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5" name="Google Shape;665;p1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graphs">
  <p:cSld name="BLANK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frame">
  <p:cSld name="BLANK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6557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/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221" name="Google Shape;221;p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5"/>
          <p:cNvSpPr txBox="1"/>
          <p:nvPr>
            <p:ph idx="1" type="body"/>
          </p:nvPr>
        </p:nvSpPr>
        <p:spPr>
          <a:xfrm>
            <a:off x="739675" y="1152525"/>
            <a:ext cx="49467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▫"/>
              <a:defRPr sz="1800">
                <a:solidFill>
                  <a:schemeClr val="lt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Google Shape;334;p6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0" name="Google Shape;440;p7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1" name="Google Shape;441;p7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2" name="Google Shape;442;p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8" name="Google Shape;548;p8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9" name="Google Shape;549;p8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0" name="Google Shape;550;p8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1" name="Google Shape;551;p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7" name="Google Shape;657;p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graph">
  <p:cSld name="TITLE_ONLY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1" name="Google Shape;661;p1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46557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/>
          <p:nvPr>
            <p:ph type="ctrTitle"/>
          </p:nvPr>
        </p:nvSpPr>
        <p:spPr>
          <a:xfrm>
            <a:off x="707400" y="79274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Ortho Eyes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80" name="Google Shape;780;p15"/>
          <p:cNvSpPr txBox="1"/>
          <p:nvPr>
            <p:ph idx="4294967295" type="subTitle"/>
          </p:nvPr>
        </p:nvSpPr>
        <p:spPr>
          <a:xfrm>
            <a:off x="483000" y="1554725"/>
            <a:ext cx="8178000" cy="18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99999"/>
                </a:solidFill>
              </a:rPr>
              <a:t>Tony Andrioli</a:t>
            </a:r>
            <a:endParaRPr b="1" sz="24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		</a:t>
            </a:r>
            <a:r>
              <a:rPr b="1" lang="en" sz="1800">
                <a:solidFill>
                  <a:srgbClr val="CCCCCC"/>
                </a:solidFill>
              </a:rPr>
              <a:t>Business IT &amp; Management			Applied Mathematics</a:t>
            </a:r>
            <a:endParaRPr b="1" sz="1800">
              <a:solidFill>
                <a:srgbClr val="CCCCCC"/>
              </a:solidFill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Kasper van der Hoofd 			- Carlijn Konings</a:t>
            </a:r>
            <a:endParaRPr sz="1800">
              <a:solidFill>
                <a:srgbClr val="FFFFFF"/>
              </a:solidFill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Vincent van den Oord		 	- Rogier Zitman</a:t>
            </a:r>
            <a:endParaRPr sz="1800">
              <a:solidFill>
                <a:srgbClr val="FFFFFF"/>
              </a:solidFill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Luke de Keizer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24"/>
          <p:cNvSpPr txBox="1"/>
          <p:nvPr>
            <p:ph idx="1" type="body"/>
          </p:nvPr>
        </p:nvSpPr>
        <p:spPr>
          <a:xfrm>
            <a:off x="1259075" y="2096400"/>
            <a:ext cx="6505800" cy="9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latin typeface="Titillium Web"/>
                <a:ea typeface="Titillium Web"/>
                <a:cs typeface="Titillium Web"/>
                <a:sym typeface="Titillium Web"/>
              </a:rPr>
              <a:t>Any questions or suggestions?</a:t>
            </a:r>
            <a:endParaRPr b="1" sz="36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48" name="Google Shape;848;p2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6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Client</a:t>
            </a:r>
            <a:endParaRPr/>
          </a:p>
        </p:txBody>
      </p:sp>
      <p:sp>
        <p:nvSpPr>
          <p:cNvPr id="786" name="Google Shape;786;p1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87" name="Google Shape;787;p16"/>
          <p:cNvGrpSpPr/>
          <p:nvPr/>
        </p:nvGrpSpPr>
        <p:grpSpPr>
          <a:xfrm>
            <a:off x="846880" y="820750"/>
            <a:ext cx="7450241" cy="3616351"/>
            <a:chOff x="1136336" y="820750"/>
            <a:chExt cx="7450241" cy="3616351"/>
          </a:xfrm>
        </p:grpSpPr>
        <p:pic>
          <p:nvPicPr>
            <p:cNvPr id="788" name="Google Shape;78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36336" y="1338700"/>
              <a:ext cx="7450241" cy="30984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9" name="Google Shape;78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914700" y="820750"/>
              <a:ext cx="1417250" cy="14172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795" name="Google Shape;795;p17"/>
          <p:cNvSpPr txBox="1"/>
          <p:nvPr>
            <p:ph idx="1" type="body"/>
          </p:nvPr>
        </p:nvSpPr>
        <p:spPr>
          <a:xfrm>
            <a:off x="739675" y="1152525"/>
            <a:ext cx="7686000" cy="32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The </a:t>
            </a:r>
            <a:r>
              <a:rPr lang="en" sz="1800"/>
              <a:t>Leiden University Medical Center</a:t>
            </a:r>
            <a:r>
              <a:rPr lang="en" sz="1800"/>
              <a:t>’s ‘Flock of Birds’- system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7 sensors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Every sensor measures: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Location in 3D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Rotation in 3D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Time series</a:t>
            </a:r>
            <a:r>
              <a:rPr lang="en" sz="1800"/>
              <a:t> of these sensors are stored.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Sensor data is used to examine the (limitations of)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movements of bones from the </a:t>
            </a:r>
            <a:r>
              <a:rPr lang="en" sz="1800"/>
              <a:t>shoulder joint</a:t>
            </a:r>
            <a:r>
              <a:rPr lang="en" sz="1800"/>
              <a:t>.</a:t>
            </a:r>
            <a:endParaRPr sz="1800"/>
          </a:p>
        </p:txBody>
      </p:sp>
      <p:sp>
        <p:nvSpPr>
          <p:cNvPr id="796" name="Google Shape;796;p1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7" name="Google Shape;7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375" y="1663350"/>
            <a:ext cx="3163599" cy="273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803" name="Google Shape;803;p18"/>
          <p:cNvSpPr txBox="1"/>
          <p:nvPr>
            <p:ph idx="1" type="body"/>
          </p:nvPr>
        </p:nvSpPr>
        <p:spPr>
          <a:xfrm>
            <a:off x="739675" y="1152525"/>
            <a:ext cx="49467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data is handed over in 2 forms: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RAW sensor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Cleaned sensor data: Location information is lost, rotation information is translated into </a:t>
            </a:r>
            <a:br>
              <a:rPr lang="en"/>
            </a:br>
            <a:r>
              <a:rPr lang="en"/>
              <a:t>angles of bones.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Research on the mobility of the shoulder joint has been done on several patient groups. The available data is an </a:t>
            </a:r>
            <a:r>
              <a:rPr lang="en"/>
              <a:t>anonymized version of the recorded data</a:t>
            </a:r>
            <a:r>
              <a:rPr lang="en"/>
              <a:t>.</a:t>
            </a:r>
            <a:endParaRPr/>
          </a:p>
        </p:txBody>
      </p:sp>
      <p:sp>
        <p:nvSpPr>
          <p:cNvPr id="804" name="Google Shape;804;p1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5" name="Google Shape;8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2975" y="1107412"/>
            <a:ext cx="3163599" cy="273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1" name="Google Shape;811;p1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questions</a:t>
            </a:r>
            <a:endParaRPr/>
          </a:p>
        </p:txBody>
      </p:sp>
      <p:sp>
        <p:nvSpPr>
          <p:cNvPr id="812" name="Google Shape;812;p19"/>
          <p:cNvSpPr txBox="1"/>
          <p:nvPr>
            <p:ph idx="1" type="body"/>
          </p:nvPr>
        </p:nvSpPr>
        <p:spPr>
          <a:xfrm>
            <a:off x="739675" y="1152524"/>
            <a:ext cx="7686000" cy="37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Research </a:t>
            </a:r>
            <a:r>
              <a:rPr lang="en"/>
              <a:t>has</a:t>
            </a:r>
            <a:r>
              <a:rPr lang="en" sz="1800"/>
              <a:t> been done on different patient groups. But it is unknown to what extend the data can be used to </a:t>
            </a:r>
            <a:r>
              <a:rPr lang="en" sz="1800"/>
              <a:t>distinguish</a:t>
            </a:r>
            <a:r>
              <a:rPr lang="en" sz="1800"/>
              <a:t> these patient groups. </a:t>
            </a:r>
            <a:br>
              <a:rPr lang="en" sz="1800"/>
            </a:br>
            <a:r>
              <a:rPr lang="en" sz="1800"/>
              <a:t>Or as put by </a:t>
            </a:r>
            <a:r>
              <a:rPr lang="en" sz="1800"/>
              <a:t>Kolk et al., (2017)</a:t>
            </a:r>
            <a:r>
              <a:rPr lang="en" sz="1800"/>
              <a:t>:</a:t>
            </a:r>
            <a:br>
              <a:rPr lang="en" sz="1800"/>
            </a:br>
            <a:r>
              <a:rPr b="1" lang="en" sz="1800"/>
              <a:t>“investigate whether kinematic analyses of shoulder motion are useful for diagnostic purposes.”</a:t>
            </a:r>
            <a:br>
              <a:rPr lang="en" sz="1800"/>
            </a:br>
            <a:r>
              <a:rPr lang="en" sz="1800"/>
              <a:t>In data science terms: make a classifier to differentiate the patient groups.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What parameters contribute</a:t>
            </a:r>
            <a:r>
              <a:rPr lang="en"/>
              <a:t> the most</a:t>
            </a:r>
            <a:r>
              <a:rPr lang="en" sz="1800"/>
              <a:t> to this classifier.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Can the value of these parameters be measured more easily in the future?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Is the assumption that the location data is irrelevant correct?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8" name="Google Shape;818;p20"/>
          <p:cNvSpPr txBox="1"/>
          <p:nvPr>
            <p:ph idx="4294967295" type="title"/>
          </p:nvPr>
        </p:nvSpPr>
        <p:spPr>
          <a:xfrm>
            <a:off x="289375" y="1310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Approach:</a:t>
            </a:r>
            <a:endParaRPr/>
          </a:p>
        </p:txBody>
      </p:sp>
      <p:pic>
        <p:nvPicPr>
          <p:cNvPr id="819" name="Google Shape;8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597" y="988450"/>
            <a:ext cx="6106807" cy="38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2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5" name="Google Shape;825;p2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have we achieved this sprint?</a:t>
            </a:r>
            <a:endParaRPr/>
          </a:p>
        </p:txBody>
      </p:sp>
      <p:sp>
        <p:nvSpPr>
          <p:cNvPr id="826" name="Google Shape;826;p21"/>
          <p:cNvSpPr txBox="1"/>
          <p:nvPr>
            <p:ph idx="1" type="body"/>
          </p:nvPr>
        </p:nvSpPr>
        <p:spPr>
          <a:xfrm>
            <a:off x="739675" y="1141925"/>
            <a:ext cx="4867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Practiced Python (with DataCamp)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Retrieved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Gained insights into the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Visualised the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Understood the math behind</a:t>
            </a:r>
            <a:r>
              <a:rPr lang="en"/>
              <a:t>:</a:t>
            </a:r>
            <a:endParaRPr/>
          </a:p>
          <a:p>
            <a:pPr indent="-342900" lvl="4" marL="22860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Euler angle</a:t>
            </a:r>
            <a:endParaRPr sz="1800"/>
          </a:p>
          <a:p>
            <a:pPr indent="-342900" lvl="4" marL="22860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Rotation matrices in ℝ^3</a:t>
            </a:r>
            <a:endParaRPr sz="1800"/>
          </a:p>
        </p:txBody>
      </p:sp>
      <p:pic>
        <p:nvPicPr>
          <p:cNvPr id="827" name="Google Shape;8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6750" y="1349175"/>
            <a:ext cx="3152824" cy="2364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2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3" name="Google Shape;833;p22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have we planned?</a:t>
            </a:r>
            <a:endParaRPr/>
          </a:p>
        </p:txBody>
      </p:sp>
      <p:sp>
        <p:nvSpPr>
          <p:cNvPr id="834" name="Google Shape;834;p22"/>
          <p:cNvSpPr txBox="1"/>
          <p:nvPr>
            <p:ph idx="1" type="body"/>
          </p:nvPr>
        </p:nvSpPr>
        <p:spPr>
          <a:xfrm>
            <a:off x="739675" y="1152525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A meeting</a:t>
            </a:r>
            <a:r>
              <a:rPr lang="en" sz="1800"/>
              <a:t> with de Groot (LUMC)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Calculating with Euler angles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Conti</a:t>
            </a:r>
            <a:r>
              <a:rPr lang="en"/>
              <a:t>nuing</a:t>
            </a:r>
            <a:r>
              <a:rPr lang="en" sz="1800"/>
              <a:t> </a:t>
            </a:r>
            <a:r>
              <a:rPr lang="en"/>
              <a:t>the DataCamp course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Receiving the remaining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Trying to use machine learning / regression techniques on the LUMC data.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For example: </a:t>
            </a:r>
            <a:br>
              <a:rPr lang="en" sz="1800"/>
            </a:br>
            <a:r>
              <a:rPr lang="en" sz="1800"/>
              <a:t>	Compare left and  right shoulder</a:t>
            </a:r>
            <a:br>
              <a:rPr lang="en" sz="1800"/>
            </a:br>
            <a:r>
              <a:rPr lang="en" sz="1800"/>
              <a:t>	Compare position of shoulder and rotation of shoulder blade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0" name="Google Shape;840;p23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problems we face or expect to face</a:t>
            </a:r>
            <a:endParaRPr/>
          </a:p>
        </p:txBody>
      </p:sp>
      <p:sp>
        <p:nvSpPr>
          <p:cNvPr id="841" name="Google Shape;841;p23"/>
          <p:cNvSpPr txBox="1"/>
          <p:nvPr>
            <p:ph idx="1" type="body"/>
          </p:nvPr>
        </p:nvSpPr>
        <p:spPr>
          <a:xfrm>
            <a:off x="739675" y="1152525"/>
            <a:ext cx="78468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Difficulty calculating Euler angles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Sample frequency is not constant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Difficulty using regression techniques for</a:t>
            </a:r>
            <a:br>
              <a:rPr lang="en"/>
            </a:br>
            <a:r>
              <a:rPr lang="en"/>
              <a:t>the analysis of time series</a:t>
            </a:r>
            <a:endParaRPr/>
          </a:p>
        </p:txBody>
      </p:sp>
      <p:pic>
        <p:nvPicPr>
          <p:cNvPr id="842" name="Google Shape;8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2600" y="1388425"/>
            <a:ext cx="3226399" cy="218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