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vince_000\Documents\GitHub\BPI_Challenge_2019\Excel\Compliance_and_Completeness\Case_Completenes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vince_000\Documents\GitHub\BPI_Challenge_2019\Excel\Compliance_and_Completeness\Case_Completenes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vince_000\Documents\GitHub\BPI_Challenge_2019\Excel\Compliance_and_Completeness\Case_Completenes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vince_000\Documents\GitHub\BPI_Challenge_2019\Excel\Compliance_and_Completeness\Case_Completenes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[Case_Completeness.xlsx]2_W_Match!PivotTable4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5.608974358974359E-3"/>
              <c:y val="-3.29765364899858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9166666666666664E-2"/>
                  <c:h val="5.3641071711673621E-2"/>
                </c:manualLayout>
              </c15:layout>
            </c:ext>
          </c:extLst>
        </c:dLbl>
      </c:pivotFmt>
      <c:pivotFmt>
        <c:idx val="4"/>
        <c:dLbl>
          <c:idx val="0"/>
          <c:layout>
            <c:manualLayout>
              <c:x val="0"/>
              <c:y val="-0.10064207578079586"/>
            </c:manualLayout>
          </c:layout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'2_W_Match'!$B$3:$B$4</c:f>
              <c:strCache>
                <c:ptCount val="1"/>
                <c:pt idx="0">
                  <c:v>compliant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highlight>
                      <a:srgbClr val="000000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'2_W_Match'!$A$5:$A$7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'2_W_Match'!$B$5:$B$7</c:f>
              <c:numCache>
                <c:formatCode>_(* #,##0_);_(* \(#,##0\);_(* "-"??_);_(@_)</c:formatCode>
                <c:ptCount val="2"/>
                <c:pt idx="0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2-4808-B2B6-22B110B6E9AC}"/>
            </c:ext>
          </c:extLst>
        </c:ser>
        <c:ser>
          <c:idx val="1"/>
          <c:order val="1"/>
          <c:tx>
            <c:strRef>
              <c:f>'2_W_Match'!$C$3:$C$4</c:f>
              <c:strCache>
                <c:ptCount val="1"/>
                <c:pt idx="0">
                  <c:v>incompliant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'2_W_Match'!$A$5:$A$7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'2_W_Match'!$C$5:$C$7</c:f>
              <c:numCache>
                <c:formatCode>_(* #,##0_);_(* \(#,##0\);_(* "-"??_);_(@_)</c:formatCode>
                <c:ptCount val="2"/>
                <c:pt idx="0">
                  <c:v>2</c:v>
                </c:pt>
                <c:pt idx="1">
                  <c:v>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82-4808-B2B6-22B110B6E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1213792"/>
        <c:axId val="1217236272"/>
      </c:barChart>
      <c:catAx>
        <c:axId val="12212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236272"/>
        <c:crosses val="autoZero"/>
        <c:auto val="1"/>
        <c:lblAlgn val="ctr"/>
        <c:lblOffset val="100"/>
        <c:noMultiLvlLbl val="0"/>
      </c:catAx>
      <c:valAx>
        <c:axId val="121723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21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[Case_Completeness.xlsx]3_W_M_Inv_aft_GR!PivotTable4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5.608974358974359E-3"/>
              <c:y val="-3.29765364899858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9166666666666664E-2"/>
                  <c:h val="5.3641071711673621E-2"/>
                </c:manualLayout>
              </c15:layout>
            </c:ext>
          </c:extLst>
        </c:dLbl>
      </c:pivotFmt>
      <c:pivotFmt>
        <c:idx val="4"/>
        <c:dLbl>
          <c:idx val="0"/>
          <c:layout>
            <c:manualLayout>
              <c:x val="0"/>
              <c:y val="-0.10064207578079586"/>
            </c:manualLayout>
          </c:layout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'3_W_M_Inv_aft_GR'!$B$3:$B$4</c:f>
              <c:strCache>
                <c:ptCount val="1"/>
                <c:pt idx="0">
                  <c:v>compliant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highlight>
                      <a:srgbClr val="000000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'3_W_M_Inv_aft_GR'!$A$5:$A$7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'3_W_M_Inv_aft_GR'!$B$5:$B$7</c:f>
              <c:numCache>
                <c:formatCode>_(* #,##0_);_(* \(#,##0\);_(* "-"??_);_(@_)</c:formatCode>
                <c:ptCount val="2"/>
                <c:pt idx="0">
                  <c:v>7804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64-4081-BAC2-51268F0050D0}"/>
            </c:ext>
          </c:extLst>
        </c:ser>
        <c:ser>
          <c:idx val="1"/>
          <c:order val="1"/>
          <c:tx>
            <c:strRef>
              <c:f>'3_W_M_Inv_aft_GR'!$C$3:$C$4</c:f>
              <c:strCache>
                <c:ptCount val="1"/>
                <c:pt idx="0">
                  <c:v>incompliant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'3_W_M_Inv_aft_GR'!$A$5:$A$7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'3_W_M_Inv_aft_GR'!$C$5:$C$7</c:f>
              <c:numCache>
                <c:formatCode>_(* #,##0_);_(* \(#,##0\);_(* "-"??_);_(@_)</c:formatCode>
                <c:ptCount val="2"/>
                <c:pt idx="0">
                  <c:v>356</c:v>
                </c:pt>
                <c:pt idx="1">
                  <c:v>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64-4081-BAC2-51268F005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1213792"/>
        <c:axId val="1217236272"/>
      </c:barChart>
      <c:catAx>
        <c:axId val="12212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236272"/>
        <c:crosses val="autoZero"/>
        <c:auto val="1"/>
        <c:lblAlgn val="ctr"/>
        <c:lblOffset val="100"/>
        <c:noMultiLvlLbl val="0"/>
      </c:catAx>
      <c:valAx>
        <c:axId val="121723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21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[Case_Completeness.xlsx]3_W_M_Inv_bef_GR!PivotTable4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5.608974358974359E-3"/>
              <c:y val="-3.29765364899858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9166666666666664E-2"/>
                  <c:h val="5.3641071711673621E-2"/>
                </c:manualLayout>
              </c15:layout>
            </c:ext>
          </c:extLst>
        </c:dLbl>
      </c:pivotFmt>
      <c:pivotFmt>
        <c:idx val="4"/>
        <c:dLbl>
          <c:idx val="0"/>
          <c:layout>
            <c:manualLayout>
              <c:x val="0"/>
              <c:y val="-0.10064207578079586"/>
            </c:manualLayout>
          </c:layout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'3_W_M_Inv_bef_GR'!$B$3:$B$4</c:f>
              <c:strCache>
                <c:ptCount val="1"/>
                <c:pt idx="0">
                  <c:v>compliant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highlight>
                      <a:srgbClr val="000000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'3_W_M_Inv_bef_GR'!$A$5:$A$7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'3_W_M_Inv_bef_GR'!$B$5:$B$7</c:f>
              <c:numCache>
                <c:formatCode>_(* #,##0_);_(* \(#,##0\);_(* "-"??_);_(@_)</c:formatCode>
                <c:ptCount val="2"/>
                <c:pt idx="0">
                  <c:v>168096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95-41EF-943C-7922C2E4B38C}"/>
            </c:ext>
          </c:extLst>
        </c:ser>
        <c:ser>
          <c:idx val="1"/>
          <c:order val="1"/>
          <c:tx>
            <c:strRef>
              <c:f>'3_W_M_Inv_bef_GR'!$C$3:$C$4</c:f>
              <c:strCache>
                <c:ptCount val="1"/>
                <c:pt idx="0">
                  <c:v>incompliant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'3_W_M_Inv_bef_GR'!$A$5:$A$7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'3_W_M_Inv_bef_GR'!$C$5:$C$7</c:f>
              <c:numCache>
                <c:formatCode>_(* #,##0_);_(* \(#,##0\);_(* "-"??_);_(@_)</c:formatCode>
                <c:ptCount val="2"/>
                <c:pt idx="0">
                  <c:v>273</c:v>
                </c:pt>
                <c:pt idx="1">
                  <c:v>52441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95-41EF-943C-7922C2E4B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1213792"/>
        <c:axId val="1217236272"/>
      </c:barChart>
      <c:catAx>
        <c:axId val="12212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236272"/>
        <c:crosses val="autoZero"/>
        <c:auto val="1"/>
        <c:lblAlgn val="ctr"/>
        <c:lblOffset val="100"/>
        <c:noMultiLvlLbl val="0"/>
      </c:catAx>
      <c:valAx>
        <c:axId val="121723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21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[Case_Completeness.xlsx]Consignment!PivotTable4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5.608974358974359E-3"/>
              <c:y val="-3.29765364899858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9166666666666664E-2"/>
                  <c:h val="5.3641071711673621E-2"/>
                </c:manualLayout>
              </c15:layout>
            </c:ext>
          </c:extLst>
        </c:dLbl>
      </c:pivotFmt>
      <c:pivotFmt>
        <c:idx val="4"/>
        <c:dLbl>
          <c:idx val="0"/>
          <c:layout>
            <c:manualLayout>
              <c:x val="0"/>
              <c:y val="-0.10064207578079586"/>
            </c:manualLayout>
          </c:layout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Consignment!$B$3:$B$4</c:f>
              <c:strCache>
                <c:ptCount val="1"/>
                <c:pt idx="0">
                  <c:v>compliant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Consignment!$A$5:$A$7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Consignment!$B$5:$B$7</c:f>
              <c:numCache>
                <c:formatCode>General</c:formatCode>
                <c:ptCount val="2"/>
                <c:pt idx="0">
                  <c:v>13397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FA-45E3-B5F4-F4CEA63C900F}"/>
            </c:ext>
          </c:extLst>
        </c:ser>
        <c:ser>
          <c:idx val="1"/>
          <c:order val="1"/>
          <c:tx>
            <c:strRef>
              <c:f>Consignment!$C$3:$C$4</c:f>
              <c:strCache>
                <c:ptCount val="1"/>
                <c:pt idx="0">
                  <c:v>incompliant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Consignment!$A$5:$A$7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Consignment!$C$5:$C$7</c:f>
              <c:numCache>
                <c:formatCode>General</c:formatCode>
                <c:ptCount val="2"/>
                <c:pt idx="0">
                  <c:v>68</c:v>
                </c:pt>
                <c:pt idx="1">
                  <c:v>1032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FA-45E3-B5F4-F4CEA63C9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1213792"/>
        <c:axId val="1217236272"/>
      </c:barChart>
      <c:catAx>
        <c:axId val="12212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236272"/>
        <c:crosses val="autoZero"/>
        <c:auto val="1"/>
        <c:lblAlgn val="ctr"/>
        <c:lblOffset val="100"/>
        <c:noMultiLvlLbl val="0"/>
      </c:catAx>
      <c:valAx>
        <c:axId val="121723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21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58E6D91-A7B3-4C52-8BBB-4F7DFA49F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460248"/>
              </p:ext>
            </p:extLst>
          </p:nvPr>
        </p:nvGraphicFramePr>
        <p:xfrm>
          <a:off x="726401" y="3212976"/>
          <a:ext cx="3874774" cy="179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FCD539-81B5-4DC5-B493-F919E1E059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894337"/>
              </p:ext>
            </p:extLst>
          </p:nvPr>
        </p:nvGraphicFramePr>
        <p:xfrm>
          <a:off x="726401" y="627810"/>
          <a:ext cx="3989615" cy="1865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3431F1C-664F-4448-828C-DA8D2311D427}"/>
              </a:ext>
            </a:extLst>
          </p:cNvPr>
          <p:cNvSpPr/>
          <p:nvPr/>
        </p:nvSpPr>
        <p:spPr>
          <a:xfrm>
            <a:off x="856759" y="2564904"/>
            <a:ext cx="3240360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3-way match, invoice after GR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91018C-C1BB-4B44-A53C-EF6137FADA35}"/>
              </a:ext>
            </a:extLst>
          </p:cNvPr>
          <p:cNvSpPr/>
          <p:nvPr/>
        </p:nvSpPr>
        <p:spPr>
          <a:xfrm>
            <a:off x="856759" y="5026888"/>
            <a:ext cx="3240360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2-way match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F00BFE6-F515-43A9-8D6D-1F0A7627C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638396"/>
              </p:ext>
            </p:extLst>
          </p:nvPr>
        </p:nvGraphicFramePr>
        <p:xfrm>
          <a:off x="4817200" y="627810"/>
          <a:ext cx="3744416" cy="1865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78617C2-8107-4115-BA7A-D6A808877CD5}"/>
              </a:ext>
            </a:extLst>
          </p:cNvPr>
          <p:cNvSpPr/>
          <p:nvPr/>
        </p:nvSpPr>
        <p:spPr>
          <a:xfrm>
            <a:off x="4997219" y="2578616"/>
            <a:ext cx="3240360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3-way match, invoice before GR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03057A-1403-4C78-AEDD-59732C68FB80}"/>
              </a:ext>
            </a:extLst>
          </p:cNvPr>
          <p:cNvSpPr/>
          <p:nvPr/>
        </p:nvSpPr>
        <p:spPr>
          <a:xfrm>
            <a:off x="4997219" y="5026888"/>
            <a:ext cx="3240360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Consignment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EBEA9F4-D666-40B5-A9E9-D2D1AD97E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434353"/>
              </p:ext>
            </p:extLst>
          </p:nvPr>
        </p:nvGraphicFramePr>
        <p:xfrm>
          <a:off x="4817200" y="3212976"/>
          <a:ext cx="3672407" cy="179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9537994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Meyer zu Wickern</dc:creator>
  <cp:lastModifiedBy>Vincent Meyer zu Wickern</cp:lastModifiedBy>
  <cp:revision>6</cp:revision>
  <dcterms:created xsi:type="dcterms:W3CDTF">2019-05-18T17:32:09Z</dcterms:created>
  <dcterms:modified xsi:type="dcterms:W3CDTF">2019-05-18T18:31:04Z</dcterms:modified>
</cp:coreProperties>
</file>