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2" r:id="rId5"/>
    <p:sldId id="261" r:id="rId6"/>
    <p:sldId id="264" r:id="rId7"/>
    <p:sldId id="260" r:id="rId8"/>
    <p:sldId id="263" r:id="rId9"/>
    <p:sldId id="265" r:id="rId10"/>
    <p:sldId id="266" r:id="rId11"/>
    <p:sldId id="267"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4" d="100"/>
          <a:sy n="74" d="100"/>
        </p:scale>
        <p:origin x="49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F:\Mitacs\Globalink2017\globalink2017\DavidZhu\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Mitacs\Globalink2017\globalink2017\DavidZhu\analysi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R-Square</a:t>
            </a:r>
            <a:r>
              <a:rPr lang="en-US" altLang="zh-CN" baseline="0"/>
              <a:t> of Sum(scaling) and Num(mineral)</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yVal>
            <c:numRef>
              <c:f>calRsquare!$B$25:$R$25</c:f>
              <c:numCache>
                <c:formatCode>General</c:formatCode>
                <c:ptCount val="17"/>
                <c:pt idx="0">
                  <c:v>0.85140000000000005</c:v>
                </c:pt>
                <c:pt idx="1">
                  <c:v>0.85160000000000002</c:v>
                </c:pt>
                <c:pt idx="2">
                  <c:v>0.82410000000000005</c:v>
                </c:pt>
                <c:pt idx="3">
                  <c:v>0.76670000000000005</c:v>
                </c:pt>
                <c:pt idx="4">
                  <c:v>0.64659999999999995</c:v>
                </c:pt>
                <c:pt idx="5">
                  <c:v>0.65480000000000005</c:v>
                </c:pt>
                <c:pt idx="6">
                  <c:v>0.65300000000000002</c:v>
                </c:pt>
                <c:pt idx="7">
                  <c:v>0.6462</c:v>
                </c:pt>
                <c:pt idx="8">
                  <c:v>0.66320000000000001</c:v>
                </c:pt>
                <c:pt idx="9">
                  <c:v>0.68089999999999995</c:v>
                </c:pt>
                <c:pt idx="10">
                  <c:v>0.70599999999999996</c:v>
                </c:pt>
                <c:pt idx="11">
                  <c:v>0.71540000000000004</c:v>
                </c:pt>
                <c:pt idx="12">
                  <c:v>0.72330000000000005</c:v>
                </c:pt>
                <c:pt idx="13">
                  <c:v>0.72360000000000002</c:v>
                </c:pt>
                <c:pt idx="14">
                  <c:v>0.73540000000000005</c:v>
                </c:pt>
                <c:pt idx="15">
                  <c:v>0.74150000000000005</c:v>
                </c:pt>
                <c:pt idx="16">
                  <c:v>0.74619999999999997</c:v>
                </c:pt>
              </c:numCache>
            </c:numRef>
          </c:yVal>
          <c:smooth val="0"/>
        </c:ser>
        <c:dLbls>
          <c:showLegendKey val="0"/>
          <c:showVal val="0"/>
          <c:showCatName val="0"/>
          <c:showSerName val="0"/>
          <c:showPercent val="0"/>
          <c:showBubbleSize val="0"/>
        </c:dLbls>
        <c:axId val="1678711568"/>
        <c:axId val="1678713200"/>
      </c:scatterChart>
      <c:valAx>
        <c:axId val="1678711568"/>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78713200"/>
        <c:crosses val="autoZero"/>
        <c:crossBetween val="midCat"/>
      </c:valAx>
      <c:valAx>
        <c:axId val="1678713200"/>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7871156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R-Square of Percent(exist)  and  Num(mineral)</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yVal>
            <c:numRef>
              <c:f>calRsquare!$B$37:$R$37</c:f>
              <c:numCache>
                <c:formatCode>General</c:formatCode>
                <c:ptCount val="17"/>
                <c:pt idx="0">
                  <c:v>0.85029999999999994</c:v>
                </c:pt>
                <c:pt idx="1">
                  <c:v>0.84009999999999996</c:v>
                </c:pt>
                <c:pt idx="2">
                  <c:v>0.82499999999999996</c:v>
                </c:pt>
                <c:pt idx="3">
                  <c:v>0.81120000000000003</c:v>
                </c:pt>
                <c:pt idx="4">
                  <c:v>0.78210000000000002</c:v>
                </c:pt>
                <c:pt idx="5">
                  <c:v>0.79900000000000004</c:v>
                </c:pt>
                <c:pt idx="6">
                  <c:v>0.8276</c:v>
                </c:pt>
                <c:pt idx="7">
                  <c:v>0.83450000000000002</c:v>
                </c:pt>
                <c:pt idx="8">
                  <c:v>0.83809999999999996</c:v>
                </c:pt>
                <c:pt idx="9">
                  <c:v>0.84250000000000003</c:v>
                </c:pt>
                <c:pt idx="10">
                  <c:v>0.85319999999999996</c:v>
                </c:pt>
                <c:pt idx="11">
                  <c:v>0.86050000000000004</c:v>
                </c:pt>
                <c:pt idx="12">
                  <c:v>0.86350000000000005</c:v>
                </c:pt>
                <c:pt idx="13">
                  <c:v>0.85729999999999995</c:v>
                </c:pt>
                <c:pt idx="14">
                  <c:v>0.85919999999999996</c:v>
                </c:pt>
                <c:pt idx="15">
                  <c:v>0.8629</c:v>
                </c:pt>
                <c:pt idx="16">
                  <c:v>0.86060000000000003</c:v>
                </c:pt>
              </c:numCache>
            </c:numRef>
          </c:yVal>
          <c:smooth val="0"/>
        </c:ser>
        <c:dLbls>
          <c:showLegendKey val="0"/>
          <c:showVal val="0"/>
          <c:showCatName val="0"/>
          <c:showSerName val="0"/>
          <c:showPercent val="0"/>
          <c:showBubbleSize val="0"/>
        </c:dLbls>
        <c:axId val="1680965952"/>
        <c:axId val="1680966496"/>
      </c:scatterChart>
      <c:valAx>
        <c:axId val="1680965952"/>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80966496"/>
        <c:crosses val="autoZero"/>
        <c:crossBetween val="midCat"/>
      </c:valAx>
      <c:valAx>
        <c:axId val="1680966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8096595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8A88377-4768-4950-9809-7F65023A5E5B}" type="datetimeFigureOut">
              <a:rPr lang="zh-CN" altLang="en-US" smtClean="0"/>
              <a:t>2017/8/22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D4328E-8A42-4D99-AB83-89F0EA0DA635}" type="slidenum">
              <a:rPr lang="zh-CN" altLang="en-US" smtClean="0"/>
              <a:t>‹#›</a:t>
            </a:fld>
            <a:endParaRPr lang="zh-CN" altLang="en-US"/>
          </a:p>
        </p:txBody>
      </p:sp>
    </p:spTree>
    <p:extLst>
      <p:ext uri="{BB962C8B-B14F-4D97-AF65-F5344CB8AC3E}">
        <p14:creationId xmlns:p14="http://schemas.microsoft.com/office/powerpoint/2010/main" val="1268087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8A88377-4768-4950-9809-7F65023A5E5B}" type="datetimeFigureOut">
              <a:rPr lang="zh-CN" altLang="en-US" smtClean="0"/>
              <a:t>2017/8/22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D4328E-8A42-4D99-AB83-89F0EA0DA635}" type="slidenum">
              <a:rPr lang="zh-CN" altLang="en-US" smtClean="0"/>
              <a:t>‹#›</a:t>
            </a:fld>
            <a:endParaRPr lang="zh-CN" altLang="en-US"/>
          </a:p>
        </p:txBody>
      </p:sp>
    </p:spTree>
    <p:extLst>
      <p:ext uri="{BB962C8B-B14F-4D97-AF65-F5344CB8AC3E}">
        <p14:creationId xmlns:p14="http://schemas.microsoft.com/office/powerpoint/2010/main" val="3551483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8A88377-4768-4950-9809-7F65023A5E5B}" type="datetimeFigureOut">
              <a:rPr lang="zh-CN" altLang="en-US" smtClean="0"/>
              <a:t>2017/8/22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D4328E-8A42-4D99-AB83-89F0EA0DA635}" type="slidenum">
              <a:rPr lang="zh-CN" altLang="en-US" smtClean="0"/>
              <a:t>‹#›</a:t>
            </a:fld>
            <a:endParaRPr lang="zh-CN" altLang="en-US"/>
          </a:p>
        </p:txBody>
      </p:sp>
    </p:spTree>
    <p:extLst>
      <p:ext uri="{BB962C8B-B14F-4D97-AF65-F5344CB8AC3E}">
        <p14:creationId xmlns:p14="http://schemas.microsoft.com/office/powerpoint/2010/main" val="1050903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8A88377-4768-4950-9809-7F65023A5E5B}" type="datetimeFigureOut">
              <a:rPr lang="zh-CN" altLang="en-US" smtClean="0"/>
              <a:t>2017/8/22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D4328E-8A42-4D99-AB83-89F0EA0DA635}" type="slidenum">
              <a:rPr lang="zh-CN" altLang="en-US" smtClean="0"/>
              <a:t>‹#›</a:t>
            </a:fld>
            <a:endParaRPr lang="zh-CN" altLang="en-US"/>
          </a:p>
        </p:txBody>
      </p:sp>
    </p:spTree>
    <p:extLst>
      <p:ext uri="{BB962C8B-B14F-4D97-AF65-F5344CB8AC3E}">
        <p14:creationId xmlns:p14="http://schemas.microsoft.com/office/powerpoint/2010/main" val="98626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8A88377-4768-4950-9809-7F65023A5E5B}" type="datetimeFigureOut">
              <a:rPr lang="zh-CN" altLang="en-US" smtClean="0"/>
              <a:t>2017/8/22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D4328E-8A42-4D99-AB83-89F0EA0DA635}" type="slidenum">
              <a:rPr lang="zh-CN" altLang="en-US" smtClean="0"/>
              <a:t>‹#›</a:t>
            </a:fld>
            <a:endParaRPr lang="zh-CN" altLang="en-US"/>
          </a:p>
        </p:txBody>
      </p:sp>
    </p:spTree>
    <p:extLst>
      <p:ext uri="{BB962C8B-B14F-4D97-AF65-F5344CB8AC3E}">
        <p14:creationId xmlns:p14="http://schemas.microsoft.com/office/powerpoint/2010/main" val="97541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8A88377-4768-4950-9809-7F65023A5E5B}" type="datetimeFigureOut">
              <a:rPr lang="zh-CN" altLang="en-US" smtClean="0"/>
              <a:t>2017/8/22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D4328E-8A42-4D99-AB83-89F0EA0DA635}" type="slidenum">
              <a:rPr lang="zh-CN" altLang="en-US" smtClean="0"/>
              <a:t>‹#›</a:t>
            </a:fld>
            <a:endParaRPr lang="zh-CN" altLang="en-US"/>
          </a:p>
        </p:txBody>
      </p:sp>
    </p:spTree>
    <p:extLst>
      <p:ext uri="{BB962C8B-B14F-4D97-AF65-F5344CB8AC3E}">
        <p14:creationId xmlns:p14="http://schemas.microsoft.com/office/powerpoint/2010/main" val="2681815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8A88377-4768-4950-9809-7F65023A5E5B}" type="datetimeFigureOut">
              <a:rPr lang="zh-CN" altLang="en-US" smtClean="0"/>
              <a:t>2017/8/22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AD4328E-8A42-4D99-AB83-89F0EA0DA635}" type="slidenum">
              <a:rPr lang="zh-CN" altLang="en-US" smtClean="0"/>
              <a:t>‹#›</a:t>
            </a:fld>
            <a:endParaRPr lang="zh-CN" altLang="en-US"/>
          </a:p>
        </p:txBody>
      </p:sp>
    </p:spTree>
    <p:extLst>
      <p:ext uri="{BB962C8B-B14F-4D97-AF65-F5344CB8AC3E}">
        <p14:creationId xmlns:p14="http://schemas.microsoft.com/office/powerpoint/2010/main" val="2547947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8A88377-4768-4950-9809-7F65023A5E5B}" type="datetimeFigureOut">
              <a:rPr lang="zh-CN" altLang="en-US" smtClean="0"/>
              <a:t>2017/8/22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AD4328E-8A42-4D99-AB83-89F0EA0DA635}" type="slidenum">
              <a:rPr lang="zh-CN" altLang="en-US" smtClean="0"/>
              <a:t>‹#›</a:t>
            </a:fld>
            <a:endParaRPr lang="zh-CN" altLang="en-US"/>
          </a:p>
        </p:txBody>
      </p:sp>
    </p:spTree>
    <p:extLst>
      <p:ext uri="{BB962C8B-B14F-4D97-AF65-F5344CB8AC3E}">
        <p14:creationId xmlns:p14="http://schemas.microsoft.com/office/powerpoint/2010/main" val="3419545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8A88377-4768-4950-9809-7F65023A5E5B}" type="datetimeFigureOut">
              <a:rPr lang="zh-CN" altLang="en-US" smtClean="0"/>
              <a:t>2017/8/22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AD4328E-8A42-4D99-AB83-89F0EA0DA635}" type="slidenum">
              <a:rPr lang="zh-CN" altLang="en-US" smtClean="0"/>
              <a:t>‹#›</a:t>
            </a:fld>
            <a:endParaRPr lang="zh-CN" altLang="en-US"/>
          </a:p>
        </p:txBody>
      </p:sp>
    </p:spTree>
    <p:extLst>
      <p:ext uri="{BB962C8B-B14F-4D97-AF65-F5344CB8AC3E}">
        <p14:creationId xmlns:p14="http://schemas.microsoft.com/office/powerpoint/2010/main" val="948324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8A88377-4768-4950-9809-7F65023A5E5B}" type="datetimeFigureOut">
              <a:rPr lang="zh-CN" altLang="en-US" smtClean="0"/>
              <a:t>2017/8/22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D4328E-8A42-4D99-AB83-89F0EA0DA635}" type="slidenum">
              <a:rPr lang="zh-CN" altLang="en-US" smtClean="0"/>
              <a:t>‹#›</a:t>
            </a:fld>
            <a:endParaRPr lang="zh-CN" altLang="en-US"/>
          </a:p>
        </p:txBody>
      </p:sp>
    </p:spTree>
    <p:extLst>
      <p:ext uri="{BB962C8B-B14F-4D97-AF65-F5344CB8AC3E}">
        <p14:creationId xmlns:p14="http://schemas.microsoft.com/office/powerpoint/2010/main" val="1804129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8A88377-4768-4950-9809-7F65023A5E5B}" type="datetimeFigureOut">
              <a:rPr lang="zh-CN" altLang="en-US" smtClean="0"/>
              <a:t>2017/8/22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D4328E-8A42-4D99-AB83-89F0EA0DA635}" type="slidenum">
              <a:rPr lang="zh-CN" altLang="en-US" smtClean="0"/>
              <a:t>‹#›</a:t>
            </a:fld>
            <a:endParaRPr lang="zh-CN" altLang="en-US"/>
          </a:p>
        </p:txBody>
      </p:sp>
    </p:spTree>
    <p:extLst>
      <p:ext uri="{BB962C8B-B14F-4D97-AF65-F5344CB8AC3E}">
        <p14:creationId xmlns:p14="http://schemas.microsoft.com/office/powerpoint/2010/main" val="2948208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A88377-4768-4950-9809-7F65023A5E5B}" type="datetimeFigureOut">
              <a:rPr lang="zh-CN" altLang="en-US" smtClean="0"/>
              <a:t>2017/8/22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D4328E-8A42-4D99-AB83-89F0EA0DA635}" type="slidenum">
              <a:rPr lang="zh-CN" altLang="en-US" smtClean="0"/>
              <a:t>‹#›</a:t>
            </a:fld>
            <a:endParaRPr lang="zh-CN" altLang="en-US"/>
          </a:p>
        </p:txBody>
      </p:sp>
    </p:spTree>
    <p:extLst>
      <p:ext uri="{BB962C8B-B14F-4D97-AF65-F5344CB8AC3E}">
        <p14:creationId xmlns:p14="http://schemas.microsoft.com/office/powerpoint/2010/main" val="1125190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06095" y="4391695"/>
            <a:ext cx="4893972" cy="461665"/>
          </a:xfrm>
          <a:prstGeom prst="rect">
            <a:avLst/>
          </a:prstGeom>
          <a:noFill/>
        </p:spPr>
        <p:txBody>
          <a:bodyPr wrap="square" rtlCol="0">
            <a:spAutoFit/>
          </a:bodyPr>
          <a:lstStyle/>
          <a:p>
            <a:r>
              <a:rPr lang="en-US" altLang="zh-CN" sz="2400" dirty="0" smtClean="0"/>
              <a:t>David ZHU</a:t>
            </a:r>
            <a:endParaRPr lang="zh-CN" altLang="en-US" sz="2400" dirty="0"/>
          </a:p>
        </p:txBody>
      </p:sp>
      <p:sp>
        <p:nvSpPr>
          <p:cNvPr id="3" name="文本框 2"/>
          <p:cNvSpPr txBox="1"/>
          <p:nvPr/>
        </p:nvSpPr>
        <p:spPr>
          <a:xfrm>
            <a:off x="3296991" y="2498501"/>
            <a:ext cx="6014434" cy="646331"/>
          </a:xfrm>
          <a:prstGeom prst="rect">
            <a:avLst/>
          </a:prstGeom>
          <a:noFill/>
        </p:spPr>
        <p:txBody>
          <a:bodyPr wrap="square" rtlCol="0">
            <a:spAutoFit/>
          </a:bodyPr>
          <a:lstStyle/>
          <a:p>
            <a:r>
              <a:rPr lang="en-US" altLang="zh-CN" sz="3600" dirty="0" smtClean="0"/>
              <a:t>Interesting Research Findings </a:t>
            </a:r>
            <a:endParaRPr lang="zh-CN" altLang="en-US" sz="3600" dirty="0"/>
          </a:p>
        </p:txBody>
      </p:sp>
    </p:spTree>
    <p:extLst>
      <p:ext uri="{BB962C8B-B14F-4D97-AF65-F5344CB8AC3E}">
        <p14:creationId xmlns:p14="http://schemas.microsoft.com/office/powerpoint/2010/main" val="179730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4546" y="1209675"/>
            <a:ext cx="6315075" cy="5648325"/>
          </a:xfrm>
          <a:prstGeom prst="rect">
            <a:avLst/>
          </a:prstGeom>
        </p:spPr>
      </p:pic>
      <p:pic>
        <p:nvPicPr>
          <p:cNvPr id="3" name="图片 2"/>
          <p:cNvPicPr>
            <a:picLocks noChangeAspect="1"/>
          </p:cNvPicPr>
          <p:nvPr/>
        </p:nvPicPr>
        <p:blipFill>
          <a:blip r:embed="rId3"/>
          <a:stretch>
            <a:fillRect/>
          </a:stretch>
        </p:blipFill>
        <p:spPr>
          <a:xfrm>
            <a:off x="2516545" y="1649032"/>
            <a:ext cx="6315075" cy="4629150"/>
          </a:xfrm>
          <a:prstGeom prst="rect">
            <a:avLst/>
          </a:prstGeom>
        </p:spPr>
      </p:pic>
      <p:pic>
        <p:nvPicPr>
          <p:cNvPr id="4" name="图片 3"/>
          <p:cNvPicPr>
            <a:picLocks noChangeAspect="1"/>
          </p:cNvPicPr>
          <p:nvPr/>
        </p:nvPicPr>
        <p:blipFill>
          <a:blip r:embed="rId4"/>
          <a:stretch>
            <a:fillRect/>
          </a:stretch>
        </p:blipFill>
        <p:spPr>
          <a:xfrm>
            <a:off x="4888069" y="592964"/>
            <a:ext cx="6305550" cy="5105400"/>
          </a:xfrm>
          <a:prstGeom prst="rect">
            <a:avLst/>
          </a:prstGeom>
        </p:spPr>
      </p:pic>
      <p:sp>
        <p:nvSpPr>
          <p:cNvPr id="5" name="文本框 4"/>
          <p:cNvSpPr txBox="1"/>
          <p:nvPr/>
        </p:nvSpPr>
        <p:spPr>
          <a:xfrm>
            <a:off x="6586101" y="2299684"/>
            <a:ext cx="4551407" cy="646331"/>
          </a:xfrm>
          <a:prstGeom prst="rect">
            <a:avLst/>
          </a:prstGeom>
          <a:noFill/>
        </p:spPr>
        <p:txBody>
          <a:bodyPr wrap="square" rtlCol="0">
            <a:spAutoFit/>
          </a:bodyPr>
          <a:lstStyle/>
          <a:p>
            <a:r>
              <a:rPr lang="en-US" altLang="zh-CN" dirty="0" smtClean="0">
                <a:solidFill>
                  <a:srgbClr val="FF0000"/>
                </a:solidFill>
              </a:rPr>
              <a:t>Three layers’ clustering with highest R-Square.</a:t>
            </a:r>
          </a:p>
          <a:p>
            <a:r>
              <a:rPr lang="en-US" altLang="zh-CN" dirty="0" smtClean="0">
                <a:solidFill>
                  <a:srgbClr val="FF0000"/>
                </a:solidFill>
              </a:rPr>
              <a:t>Angle Threshold is [0.1, 0.06, 0.04]</a:t>
            </a:r>
            <a:endParaRPr lang="zh-CN" altLang="en-US" dirty="0">
              <a:solidFill>
                <a:srgbClr val="FF0000"/>
              </a:solidFill>
            </a:endParaRPr>
          </a:p>
        </p:txBody>
      </p:sp>
    </p:spTree>
    <p:extLst>
      <p:ext uri="{BB962C8B-B14F-4D97-AF65-F5344CB8AC3E}">
        <p14:creationId xmlns:p14="http://schemas.microsoft.com/office/powerpoint/2010/main" val="2412657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608" y="2316259"/>
            <a:ext cx="5852172" cy="4389129"/>
          </a:xfrm>
          <a:prstGeom prst="rect">
            <a:avLst/>
          </a:prstGeom>
        </p:spPr>
      </p:pic>
      <p:sp>
        <p:nvSpPr>
          <p:cNvPr id="3" name="文本框 2"/>
          <p:cNvSpPr txBox="1"/>
          <p:nvPr/>
        </p:nvSpPr>
        <p:spPr>
          <a:xfrm>
            <a:off x="579549" y="523297"/>
            <a:ext cx="9272788" cy="1969770"/>
          </a:xfrm>
          <a:prstGeom prst="rect">
            <a:avLst/>
          </a:prstGeom>
          <a:noFill/>
        </p:spPr>
        <p:txBody>
          <a:bodyPr wrap="square" rtlCol="0">
            <a:spAutoFit/>
          </a:bodyPr>
          <a:lstStyle/>
          <a:p>
            <a:r>
              <a:rPr lang="en-US" altLang="zh-CN" sz="3200" b="1" dirty="0" smtClean="0"/>
              <a:t>Possible solution</a:t>
            </a:r>
            <a:r>
              <a:rPr lang="en-US" altLang="zh-CN" dirty="0" smtClean="0"/>
              <a:t>: </a:t>
            </a:r>
          </a:p>
          <a:p>
            <a:r>
              <a:rPr lang="en-US" altLang="zh-CN" dirty="0" smtClean="0"/>
              <a:t> We can think the average spectrum is related to the element amount.</a:t>
            </a:r>
          </a:p>
          <a:p>
            <a:pPr marL="285750" indent="-285750">
              <a:buFont typeface="Arial" panose="020B0604020202020204" pitchFamily="34" charset="0"/>
              <a:buChar char="•"/>
            </a:pPr>
            <a:r>
              <a:rPr lang="en-US" altLang="zh-CN" dirty="0" smtClean="0"/>
              <a:t> It is possible if we can just use different rocks original spectrum to compare with this ones and think they will exist minerals.</a:t>
            </a:r>
          </a:p>
          <a:p>
            <a:pPr marL="285750" indent="-285750">
              <a:buFont typeface="Arial" panose="020B0604020202020204" pitchFamily="34" charset="0"/>
              <a:buChar char="•"/>
            </a:pPr>
            <a:r>
              <a:rPr lang="en-US" altLang="zh-CN" dirty="0" smtClean="0"/>
              <a:t>It is also possible that we can find the possible patterns in the average spectrums (like the Gaussian functions to fit? ) but I haven’t come up any other ideas.</a:t>
            </a:r>
            <a:endParaRPr lang="zh-CN" altLang="en-US" dirty="0"/>
          </a:p>
        </p:txBody>
      </p:sp>
    </p:spTree>
    <p:extLst>
      <p:ext uri="{BB962C8B-B14F-4D97-AF65-F5344CB8AC3E}">
        <p14:creationId xmlns:p14="http://schemas.microsoft.com/office/powerpoint/2010/main" val="2247445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587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716" y="832971"/>
            <a:ext cx="5828571" cy="5142857"/>
          </a:xfrm>
          <a:prstGeom prst="rect">
            <a:avLst/>
          </a:prstGeom>
        </p:spPr>
      </p:pic>
      <p:sp>
        <p:nvSpPr>
          <p:cNvPr id="9" name="文本框 8"/>
          <p:cNvSpPr txBox="1"/>
          <p:nvPr/>
        </p:nvSpPr>
        <p:spPr>
          <a:xfrm>
            <a:off x="476518" y="283335"/>
            <a:ext cx="1751527" cy="461665"/>
          </a:xfrm>
          <a:prstGeom prst="rect">
            <a:avLst/>
          </a:prstGeom>
          <a:noFill/>
        </p:spPr>
        <p:txBody>
          <a:bodyPr wrap="square" rtlCol="0">
            <a:spAutoFit/>
          </a:bodyPr>
          <a:lstStyle/>
          <a:p>
            <a:r>
              <a:rPr lang="en-US" altLang="zh-CN" sz="2400" b="1" dirty="0" smtClean="0"/>
              <a:t>Workflow:</a:t>
            </a:r>
            <a:endParaRPr lang="zh-CN" altLang="en-US" sz="2400" b="1" dirty="0"/>
          </a:p>
        </p:txBody>
      </p:sp>
    </p:spTree>
    <p:extLst>
      <p:ext uri="{BB962C8B-B14F-4D97-AF65-F5344CB8AC3E}">
        <p14:creationId xmlns:p14="http://schemas.microsoft.com/office/powerpoint/2010/main" val="987922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8761" y="70983"/>
            <a:ext cx="3848100" cy="2800350"/>
          </a:xfrm>
          <a:prstGeom prst="rect">
            <a:avLst/>
          </a:prstGeom>
        </p:spPr>
      </p:pic>
      <p:pic>
        <p:nvPicPr>
          <p:cNvPr id="3" name="图片 2"/>
          <p:cNvPicPr>
            <a:picLocks noChangeAspect="1"/>
          </p:cNvPicPr>
          <p:nvPr/>
        </p:nvPicPr>
        <p:blipFill>
          <a:blip r:embed="rId3"/>
          <a:stretch>
            <a:fillRect/>
          </a:stretch>
        </p:blipFill>
        <p:spPr>
          <a:xfrm>
            <a:off x="150936" y="4019550"/>
            <a:ext cx="4038600" cy="2838450"/>
          </a:xfrm>
          <a:prstGeom prst="rect">
            <a:avLst/>
          </a:prstGeom>
        </p:spPr>
      </p:pic>
      <p:sp>
        <p:nvSpPr>
          <p:cNvPr id="5" name="文本框 4"/>
          <p:cNvSpPr txBox="1"/>
          <p:nvPr/>
        </p:nvSpPr>
        <p:spPr>
          <a:xfrm>
            <a:off x="575939" y="2983776"/>
            <a:ext cx="4372523" cy="923330"/>
          </a:xfrm>
          <a:prstGeom prst="rect">
            <a:avLst/>
          </a:prstGeom>
          <a:noFill/>
        </p:spPr>
        <p:txBody>
          <a:bodyPr wrap="square" rtlCol="0">
            <a:spAutoFit/>
          </a:bodyPr>
          <a:lstStyle/>
          <a:p>
            <a:r>
              <a:rPr lang="en-US" altLang="zh-CN" dirty="0" smtClean="0">
                <a:solidFill>
                  <a:srgbClr val="0070C0"/>
                </a:solidFill>
              </a:rPr>
              <a:t>Blue: Library Spectrum;</a:t>
            </a:r>
          </a:p>
          <a:p>
            <a:r>
              <a:rPr lang="en-US" altLang="zh-CN" dirty="0" smtClean="0">
                <a:solidFill>
                  <a:srgbClr val="FF0000"/>
                </a:solidFill>
              </a:rPr>
              <a:t>Red: Possible Spectrum; </a:t>
            </a:r>
          </a:p>
          <a:p>
            <a:r>
              <a:rPr lang="en-US" altLang="zh-CN" dirty="0" smtClean="0">
                <a:solidFill>
                  <a:srgbClr val="FFC000"/>
                </a:solidFill>
              </a:rPr>
              <a:t>Orange: Detected Peaks</a:t>
            </a:r>
            <a:endParaRPr lang="zh-CN" altLang="en-US" dirty="0">
              <a:solidFill>
                <a:srgbClr val="FFC000"/>
              </a:solidFill>
            </a:endParaRPr>
          </a:p>
        </p:txBody>
      </p:sp>
      <p:sp>
        <p:nvSpPr>
          <p:cNvPr id="6" name="文本框 5"/>
          <p:cNvSpPr txBox="1"/>
          <p:nvPr/>
        </p:nvSpPr>
        <p:spPr>
          <a:xfrm>
            <a:off x="4803820" y="886174"/>
            <a:ext cx="6915955" cy="4801314"/>
          </a:xfrm>
          <a:prstGeom prst="rect">
            <a:avLst/>
          </a:prstGeom>
          <a:noFill/>
        </p:spPr>
        <p:txBody>
          <a:bodyPr wrap="square" rtlCol="0">
            <a:spAutoFit/>
          </a:bodyPr>
          <a:lstStyle/>
          <a:p>
            <a:r>
              <a:rPr lang="en-US" altLang="zh-CN" dirty="0" smtClean="0"/>
              <a:t>From the 4 library spectrums, the main three obvious depth is notable.</a:t>
            </a:r>
          </a:p>
          <a:p>
            <a:endParaRPr lang="en-US" altLang="zh-CN" dirty="0" smtClean="0"/>
          </a:p>
          <a:p>
            <a:r>
              <a:rPr lang="en-US" altLang="zh-CN" dirty="0" smtClean="0"/>
              <a:t>Just use the </a:t>
            </a:r>
            <a:r>
              <a:rPr lang="en-US" altLang="zh-CN" dirty="0" err="1" smtClean="0"/>
              <a:t>Bastnaesite</a:t>
            </a:r>
            <a:r>
              <a:rPr lang="en-US" altLang="zh-CN" dirty="0" smtClean="0"/>
              <a:t> mineral and test only with three windows of </a:t>
            </a:r>
            <a:r>
              <a:rPr lang="en-US" altLang="zh-CN" b="1" dirty="0" smtClean="0"/>
              <a:t>[(138-219), (219-298), (298-401)]</a:t>
            </a:r>
            <a:endParaRPr lang="zh-CN" altLang="en-US" b="1" dirty="0" smtClean="0"/>
          </a:p>
          <a:p>
            <a:endParaRPr lang="en-US" altLang="zh-CN" dirty="0" smtClean="0"/>
          </a:p>
          <a:p>
            <a:r>
              <a:rPr lang="en-US" altLang="zh-CN" dirty="0" smtClean="0"/>
              <a:t>So if the library is shown as the blue one, then the red ones are the possible spectrum and the detected peaks also shown. With so many different peaks, I only use the deepest peaks in the library in each windows. And find the detected peaks in the rock no matter its depth. </a:t>
            </a:r>
          </a:p>
          <a:p>
            <a:endParaRPr lang="en-US" altLang="zh-CN" dirty="0"/>
          </a:p>
          <a:p>
            <a:r>
              <a:rPr lang="en-US" altLang="zh-CN" dirty="0" smtClean="0"/>
              <a:t>If the location</a:t>
            </a:r>
          </a:p>
          <a:p>
            <a:r>
              <a:rPr lang="en-US" altLang="zh-CN" dirty="0" smtClean="0"/>
              <a:t>		</a:t>
            </a:r>
            <a:r>
              <a:rPr lang="en-US" altLang="zh-CN" b="1" dirty="0" smtClean="0"/>
              <a:t> |</a:t>
            </a:r>
            <a:r>
              <a:rPr lang="en-US" altLang="zh-CN" b="1" dirty="0" err="1"/>
              <a:t>L</a:t>
            </a:r>
            <a:r>
              <a:rPr lang="en-US" altLang="zh-CN" b="1" dirty="0" err="1" smtClean="0"/>
              <a:t>ibpeakloc</a:t>
            </a:r>
            <a:r>
              <a:rPr lang="en-US" altLang="zh-CN" b="1" dirty="0" smtClean="0"/>
              <a:t> - </a:t>
            </a:r>
            <a:r>
              <a:rPr lang="en-US" altLang="zh-CN" b="1" dirty="0" err="1"/>
              <a:t>R</a:t>
            </a:r>
            <a:r>
              <a:rPr lang="en-US" altLang="zh-CN" b="1" dirty="0" err="1" smtClean="0"/>
              <a:t>ockpeakloc</a:t>
            </a:r>
            <a:r>
              <a:rPr lang="en-US" altLang="zh-CN" b="1" dirty="0" smtClean="0"/>
              <a:t>| &lt; Threshold</a:t>
            </a:r>
          </a:p>
          <a:p>
            <a:r>
              <a:rPr lang="en-US" altLang="zh-CN" dirty="0" smtClean="0"/>
              <a:t>then the peak will exist.</a:t>
            </a:r>
          </a:p>
          <a:p>
            <a:endParaRPr lang="en-US" altLang="zh-CN" dirty="0"/>
          </a:p>
          <a:p>
            <a:r>
              <a:rPr lang="en-US" altLang="zh-CN" dirty="0" smtClean="0"/>
              <a:t>Since the peak distance is not so far away from each other, then just use the same location and weights to different windows </a:t>
            </a:r>
            <a:r>
              <a:rPr lang="en-US" altLang="zh-CN" b="1" dirty="0" smtClean="0"/>
              <a:t>[0.45, 0.45, 0.1] </a:t>
            </a:r>
            <a:r>
              <a:rPr lang="en-US" altLang="zh-CN" dirty="0" smtClean="0"/>
              <a:t>to calculate the possible scaling value.</a:t>
            </a:r>
            <a:endParaRPr lang="zh-CN" altLang="en-US" dirty="0"/>
          </a:p>
        </p:txBody>
      </p:sp>
    </p:spTree>
    <p:extLst>
      <p:ext uri="{BB962C8B-B14F-4D97-AF65-F5344CB8AC3E}">
        <p14:creationId xmlns:p14="http://schemas.microsoft.com/office/powerpoint/2010/main" val="3625554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97179" y="1661375"/>
            <a:ext cx="5758817" cy="2945896"/>
          </a:xfrm>
          <a:prstGeom prst="rect">
            <a:avLst/>
          </a:prstGeom>
        </p:spPr>
      </p:pic>
      <p:pic>
        <p:nvPicPr>
          <p:cNvPr id="3" name="图片 2"/>
          <p:cNvPicPr>
            <a:picLocks noChangeAspect="1"/>
          </p:cNvPicPr>
          <p:nvPr/>
        </p:nvPicPr>
        <p:blipFill>
          <a:blip r:embed="rId3"/>
          <a:stretch>
            <a:fillRect/>
          </a:stretch>
        </p:blipFill>
        <p:spPr>
          <a:xfrm>
            <a:off x="6239918" y="1764406"/>
            <a:ext cx="5600042" cy="2842865"/>
          </a:xfrm>
          <a:prstGeom prst="rect">
            <a:avLst/>
          </a:prstGeom>
        </p:spPr>
      </p:pic>
      <p:sp>
        <p:nvSpPr>
          <p:cNvPr id="4" name="文本框 3"/>
          <p:cNvSpPr txBox="1"/>
          <p:nvPr/>
        </p:nvSpPr>
        <p:spPr>
          <a:xfrm>
            <a:off x="2028527" y="940158"/>
            <a:ext cx="8422782" cy="461665"/>
          </a:xfrm>
          <a:prstGeom prst="rect">
            <a:avLst/>
          </a:prstGeom>
          <a:noFill/>
        </p:spPr>
        <p:txBody>
          <a:bodyPr wrap="square" rtlCol="0">
            <a:spAutoFit/>
          </a:bodyPr>
          <a:lstStyle/>
          <a:p>
            <a:r>
              <a:rPr lang="en-US" altLang="zh-CN" sz="2400" dirty="0" smtClean="0"/>
              <a:t>Output possible or impossible according to the </a:t>
            </a:r>
            <a:r>
              <a:rPr lang="en-US" altLang="zh-CN" sz="2400" dirty="0" err="1" smtClean="0"/>
              <a:t>averagedistance</a:t>
            </a:r>
            <a:r>
              <a:rPr lang="en-US" altLang="zh-CN" sz="2400" dirty="0" smtClean="0"/>
              <a:t>.</a:t>
            </a:r>
            <a:endParaRPr lang="zh-CN" altLang="en-US" sz="2400" dirty="0"/>
          </a:p>
        </p:txBody>
      </p:sp>
    </p:spTree>
    <p:extLst>
      <p:ext uri="{BB962C8B-B14F-4D97-AF65-F5344CB8AC3E}">
        <p14:creationId xmlns:p14="http://schemas.microsoft.com/office/powerpoint/2010/main" val="733161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a:graphicFrameLocks/>
          </p:cNvGraphicFramePr>
          <p:nvPr>
            <p:extLst>
              <p:ext uri="{D42A27DB-BD31-4B8C-83A1-F6EECF244321}">
                <p14:modId xmlns:p14="http://schemas.microsoft.com/office/powerpoint/2010/main" val="3771375459"/>
              </p:ext>
            </p:extLst>
          </p:nvPr>
        </p:nvGraphicFramePr>
        <p:xfrm>
          <a:off x="371609" y="366042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图表 2"/>
          <p:cNvGraphicFramePr>
            <a:graphicFrameLocks/>
          </p:cNvGraphicFramePr>
          <p:nvPr>
            <p:extLst>
              <p:ext uri="{D42A27DB-BD31-4B8C-83A1-F6EECF244321}">
                <p14:modId xmlns:p14="http://schemas.microsoft.com/office/powerpoint/2010/main" val="2781228855"/>
              </p:ext>
            </p:extLst>
          </p:nvPr>
        </p:nvGraphicFramePr>
        <p:xfrm>
          <a:off x="6437291" y="3660424"/>
          <a:ext cx="4572000"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4" name="图片 3"/>
          <p:cNvPicPr>
            <a:picLocks noChangeAspect="1"/>
          </p:cNvPicPr>
          <p:nvPr/>
        </p:nvPicPr>
        <p:blipFill>
          <a:blip r:embed="rId4"/>
          <a:stretch>
            <a:fillRect/>
          </a:stretch>
        </p:blipFill>
        <p:spPr>
          <a:xfrm>
            <a:off x="371609" y="499928"/>
            <a:ext cx="11029950" cy="1066800"/>
          </a:xfrm>
          <a:prstGeom prst="rect">
            <a:avLst/>
          </a:prstGeom>
        </p:spPr>
      </p:pic>
      <p:pic>
        <p:nvPicPr>
          <p:cNvPr id="6" name="图片 5"/>
          <p:cNvPicPr>
            <a:picLocks noChangeAspect="1"/>
          </p:cNvPicPr>
          <p:nvPr/>
        </p:nvPicPr>
        <p:blipFill>
          <a:blip r:embed="rId5"/>
          <a:stretch>
            <a:fillRect/>
          </a:stretch>
        </p:blipFill>
        <p:spPr>
          <a:xfrm>
            <a:off x="371609" y="2107896"/>
            <a:ext cx="11010900" cy="1038225"/>
          </a:xfrm>
          <a:prstGeom prst="rect">
            <a:avLst/>
          </a:prstGeom>
        </p:spPr>
      </p:pic>
      <p:sp>
        <p:nvSpPr>
          <p:cNvPr id="7" name="文本框 6"/>
          <p:cNvSpPr txBox="1"/>
          <p:nvPr/>
        </p:nvSpPr>
        <p:spPr>
          <a:xfrm>
            <a:off x="371609" y="115910"/>
            <a:ext cx="1354160" cy="461665"/>
          </a:xfrm>
          <a:prstGeom prst="rect">
            <a:avLst/>
          </a:prstGeom>
          <a:noFill/>
        </p:spPr>
        <p:txBody>
          <a:bodyPr wrap="square" rtlCol="0">
            <a:spAutoFit/>
          </a:bodyPr>
          <a:lstStyle/>
          <a:p>
            <a:r>
              <a:rPr lang="en-US" altLang="zh-CN" sz="2400" b="1" dirty="0" smtClean="0"/>
              <a:t>Results:</a:t>
            </a:r>
            <a:endParaRPr lang="zh-CN" altLang="en-US" sz="2400" b="1" dirty="0"/>
          </a:p>
        </p:txBody>
      </p:sp>
      <p:sp>
        <p:nvSpPr>
          <p:cNvPr id="8" name="文本框 7"/>
          <p:cNvSpPr txBox="1"/>
          <p:nvPr/>
        </p:nvSpPr>
        <p:spPr>
          <a:xfrm>
            <a:off x="948745" y="1682280"/>
            <a:ext cx="10058400" cy="369332"/>
          </a:xfrm>
          <a:prstGeom prst="rect">
            <a:avLst/>
          </a:prstGeom>
          <a:noFill/>
        </p:spPr>
        <p:txBody>
          <a:bodyPr wrap="square" rtlCol="0">
            <a:spAutoFit/>
          </a:bodyPr>
          <a:lstStyle/>
          <a:p>
            <a:r>
              <a:rPr lang="en-US" altLang="zh-CN" dirty="0" smtClean="0"/>
              <a:t>Table1: the ratio of sum of scaling and mineral amount with different average distance threshold </a:t>
            </a:r>
            <a:endParaRPr lang="zh-CN" altLang="en-US" dirty="0"/>
          </a:p>
        </p:txBody>
      </p:sp>
      <p:sp>
        <p:nvSpPr>
          <p:cNvPr id="9" name="文本框 8"/>
          <p:cNvSpPr txBox="1"/>
          <p:nvPr/>
        </p:nvSpPr>
        <p:spPr>
          <a:xfrm>
            <a:off x="857384" y="3289309"/>
            <a:ext cx="10058400" cy="369332"/>
          </a:xfrm>
          <a:prstGeom prst="rect">
            <a:avLst/>
          </a:prstGeom>
          <a:noFill/>
        </p:spPr>
        <p:txBody>
          <a:bodyPr wrap="square" rtlCol="0">
            <a:spAutoFit/>
          </a:bodyPr>
          <a:lstStyle/>
          <a:p>
            <a:r>
              <a:rPr lang="en-US" altLang="zh-CN" dirty="0" smtClean="0"/>
              <a:t>Table2: the ratio of percent of exist pixel and mineral amount with different average distance threshold </a:t>
            </a:r>
            <a:endParaRPr lang="zh-CN" altLang="en-US" dirty="0"/>
          </a:p>
        </p:txBody>
      </p:sp>
    </p:spTree>
    <p:extLst>
      <p:ext uri="{BB962C8B-B14F-4D97-AF65-F5344CB8AC3E}">
        <p14:creationId xmlns:p14="http://schemas.microsoft.com/office/powerpoint/2010/main" val="3176607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4552" y="811369"/>
            <a:ext cx="9968248" cy="2308324"/>
          </a:xfrm>
          <a:prstGeom prst="rect">
            <a:avLst/>
          </a:prstGeom>
          <a:noFill/>
        </p:spPr>
        <p:txBody>
          <a:bodyPr wrap="square" rtlCol="0">
            <a:spAutoFit/>
          </a:bodyPr>
          <a:lstStyle/>
          <a:p>
            <a:r>
              <a:rPr lang="en-US" altLang="zh-CN" dirty="0" smtClean="0"/>
              <a:t>Problems:</a:t>
            </a:r>
          </a:p>
          <a:p>
            <a:endParaRPr lang="en-US" altLang="zh-CN" dirty="0"/>
          </a:p>
          <a:p>
            <a:pPr marL="342900" indent="-342900">
              <a:buAutoNum type="arabicPeriod"/>
            </a:pPr>
            <a:r>
              <a:rPr lang="en-US" altLang="zh-CN" dirty="0" smtClean="0"/>
              <a:t>Since I only use the deepest of the library, it will lose many information of other peaks, also the noise of the original one is quite large but when I only focus on the peaks it can ignore other information. </a:t>
            </a:r>
          </a:p>
          <a:p>
            <a:pPr marL="342900" indent="-342900">
              <a:buAutoNum type="arabicPeriod"/>
            </a:pPr>
            <a:endParaRPr lang="en-US" altLang="zh-CN" dirty="0" smtClean="0"/>
          </a:p>
          <a:p>
            <a:pPr marL="342900" indent="-342900">
              <a:buAutoNum type="arabicPeriod"/>
            </a:pPr>
            <a:r>
              <a:rPr lang="en-US" altLang="zh-CN" dirty="0" smtClean="0"/>
              <a:t>Only using three windows may ignore other very important information.</a:t>
            </a:r>
          </a:p>
          <a:p>
            <a:pPr marL="342900" indent="-342900">
              <a:buAutoNum type="arabicPeriod"/>
            </a:pPr>
            <a:endParaRPr lang="en-US" altLang="zh-CN" dirty="0" smtClean="0"/>
          </a:p>
          <a:p>
            <a:pPr marL="342900" indent="-342900">
              <a:buAutoNum type="arabicPeriod"/>
            </a:pPr>
            <a:r>
              <a:rPr lang="en-US" altLang="zh-CN" dirty="0" smtClean="0"/>
              <a:t>The weights are set manually, we can’t know which parts are more important.</a:t>
            </a:r>
            <a:endParaRPr lang="zh-CN" altLang="en-US" dirty="0"/>
          </a:p>
        </p:txBody>
      </p:sp>
    </p:spTree>
    <p:extLst>
      <p:ext uri="{BB962C8B-B14F-4D97-AF65-F5344CB8AC3E}">
        <p14:creationId xmlns:p14="http://schemas.microsoft.com/office/powerpoint/2010/main" val="3567576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96214" y="95825"/>
            <a:ext cx="6537940" cy="3286640"/>
          </a:xfrm>
          <a:prstGeom prst="rect">
            <a:avLst/>
          </a:prstGeom>
        </p:spPr>
      </p:pic>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9398" t="10020" r="6961" b="6621"/>
          <a:stretch/>
        </p:blipFill>
        <p:spPr>
          <a:xfrm>
            <a:off x="326751" y="3485496"/>
            <a:ext cx="6507403" cy="3185761"/>
          </a:xfrm>
          <a:prstGeom prst="rect">
            <a:avLst/>
          </a:prstGeom>
        </p:spPr>
      </p:pic>
      <p:sp>
        <p:nvSpPr>
          <p:cNvPr id="5" name="文本框 4"/>
          <p:cNvSpPr txBox="1"/>
          <p:nvPr/>
        </p:nvSpPr>
        <p:spPr>
          <a:xfrm>
            <a:off x="7482625" y="2112134"/>
            <a:ext cx="3966693" cy="1477328"/>
          </a:xfrm>
          <a:prstGeom prst="rect">
            <a:avLst/>
          </a:prstGeom>
          <a:noFill/>
        </p:spPr>
        <p:txBody>
          <a:bodyPr wrap="square" rtlCol="0">
            <a:spAutoFit/>
          </a:bodyPr>
          <a:lstStyle/>
          <a:p>
            <a:r>
              <a:rPr lang="en-US" altLang="zh-CN" dirty="0" smtClean="0"/>
              <a:t>Smooth with different parameters, but the second one has more other peaks will influence the judge results. The first one can find the obvious peaks and the location is not far away from each other.</a:t>
            </a:r>
            <a:endParaRPr lang="zh-CN" altLang="en-US" dirty="0"/>
          </a:p>
        </p:txBody>
      </p:sp>
    </p:spTree>
    <p:extLst>
      <p:ext uri="{BB962C8B-B14F-4D97-AF65-F5344CB8AC3E}">
        <p14:creationId xmlns:p14="http://schemas.microsoft.com/office/powerpoint/2010/main" val="405232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0608" y="349764"/>
            <a:ext cx="9968248" cy="2308324"/>
          </a:xfrm>
          <a:prstGeom prst="rect">
            <a:avLst/>
          </a:prstGeom>
          <a:noFill/>
        </p:spPr>
        <p:txBody>
          <a:bodyPr wrap="square" rtlCol="0">
            <a:spAutoFit/>
          </a:bodyPr>
          <a:lstStyle/>
          <a:p>
            <a:r>
              <a:rPr lang="en-US" altLang="zh-CN" dirty="0" smtClean="0"/>
              <a:t>Problems:</a:t>
            </a:r>
          </a:p>
          <a:p>
            <a:endParaRPr lang="en-US" altLang="zh-CN" dirty="0"/>
          </a:p>
          <a:p>
            <a:pPr marL="342900" indent="-342900">
              <a:buAutoNum type="arabicPeriod"/>
            </a:pPr>
            <a:r>
              <a:rPr lang="en-US" altLang="zh-CN" dirty="0" smtClean="0"/>
              <a:t>Since I only use the deepest of the library, it will lose many information of other peaks, also the noise of the original one is quite large but when I only focus on the peaks it can ignore other information. </a:t>
            </a:r>
          </a:p>
          <a:p>
            <a:pPr marL="342900" indent="-342900">
              <a:buAutoNum type="arabicPeriod"/>
            </a:pPr>
            <a:endParaRPr lang="en-US" altLang="zh-CN" dirty="0" smtClean="0"/>
          </a:p>
          <a:p>
            <a:pPr marL="342900" indent="-342900">
              <a:buAutoNum type="arabicPeriod"/>
            </a:pPr>
            <a:r>
              <a:rPr lang="en-US" altLang="zh-CN" dirty="0" smtClean="0"/>
              <a:t>Only using three windows may ignore other very important information.</a:t>
            </a:r>
          </a:p>
          <a:p>
            <a:pPr marL="342900" indent="-342900">
              <a:buAutoNum type="arabicPeriod"/>
            </a:pPr>
            <a:endParaRPr lang="en-US" altLang="zh-CN" dirty="0" smtClean="0"/>
          </a:p>
          <a:p>
            <a:pPr marL="342900" indent="-342900">
              <a:buAutoNum type="arabicPeriod"/>
            </a:pPr>
            <a:r>
              <a:rPr lang="en-US" altLang="zh-CN" dirty="0" smtClean="0"/>
              <a:t>The weights are set manually, we can’t know which parts are more important.</a:t>
            </a:r>
            <a:endParaRPr lang="zh-CN" altLang="en-US" dirty="0"/>
          </a:p>
        </p:txBody>
      </p:sp>
      <p:sp>
        <p:nvSpPr>
          <p:cNvPr id="3" name="文本框 2"/>
          <p:cNvSpPr txBox="1"/>
          <p:nvPr/>
        </p:nvSpPr>
        <p:spPr>
          <a:xfrm>
            <a:off x="9023797" y="3898373"/>
            <a:ext cx="3168203" cy="1200329"/>
          </a:xfrm>
          <a:prstGeom prst="rect">
            <a:avLst/>
          </a:prstGeom>
          <a:noFill/>
        </p:spPr>
        <p:txBody>
          <a:bodyPr wrap="square" rtlCol="0">
            <a:spAutoFit/>
          </a:bodyPr>
          <a:lstStyle/>
          <a:p>
            <a:r>
              <a:rPr lang="en-US" altLang="zh-CN" dirty="0" smtClean="0"/>
              <a:t>However, after I try to add more information or change the smooth ones, the plot is worse than before. </a:t>
            </a:r>
            <a:endParaRPr lang="zh-CN" altLang="en-US" dirty="0"/>
          </a:p>
        </p:txBody>
      </p:sp>
      <p:pic>
        <p:nvPicPr>
          <p:cNvPr id="4" name="图片 3"/>
          <p:cNvPicPr>
            <a:picLocks noChangeAspect="1"/>
          </p:cNvPicPr>
          <p:nvPr/>
        </p:nvPicPr>
        <p:blipFill>
          <a:blip r:embed="rId2"/>
          <a:stretch>
            <a:fillRect/>
          </a:stretch>
        </p:blipFill>
        <p:spPr>
          <a:xfrm>
            <a:off x="360608" y="2838392"/>
            <a:ext cx="8210550" cy="3876675"/>
          </a:xfrm>
          <a:prstGeom prst="rect">
            <a:avLst/>
          </a:prstGeom>
        </p:spPr>
      </p:pic>
    </p:spTree>
    <p:extLst>
      <p:ext uri="{BB962C8B-B14F-4D97-AF65-F5344CB8AC3E}">
        <p14:creationId xmlns:p14="http://schemas.microsoft.com/office/powerpoint/2010/main" val="1150214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4698" y="141668"/>
            <a:ext cx="8744755" cy="2339102"/>
          </a:xfrm>
          <a:prstGeom prst="rect">
            <a:avLst/>
          </a:prstGeom>
          <a:noFill/>
        </p:spPr>
        <p:txBody>
          <a:bodyPr wrap="square" rtlCol="0">
            <a:spAutoFit/>
          </a:bodyPr>
          <a:lstStyle/>
          <a:p>
            <a:r>
              <a:rPr lang="en-US" altLang="zh-CN" sz="3200" b="1" dirty="0" smtClean="0"/>
              <a:t>Clustering Analyze:</a:t>
            </a:r>
          </a:p>
          <a:p>
            <a:endParaRPr lang="en-US" altLang="zh-CN" dirty="0" smtClean="0"/>
          </a:p>
          <a:p>
            <a:pPr marL="285750" indent="-285750">
              <a:buFont typeface="Arial" panose="020B0604020202020204" pitchFamily="34" charset="0"/>
              <a:buChar char="•"/>
            </a:pPr>
            <a:r>
              <a:rPr lang="en-US" altLang="zh-CN" sz="2400" dirty="0" smtClean="0"/>
              <a:t>Clustering original rock spectrums</a:t>
            </a:r>
          </a:p>
          <a:p>
            <a:pPr marL="285750" indent="-285750">
              <a:buFont typeface="Arial" panose="020B0604020202020204" pitchFamily="34" charset="0"/>
              <a:buChar char="•"/>
            </a:pPr>
            <a:r>
              <a:rPr lang="en-US" altLang="zh-CN" sz="2400" dirty="0" smtClean="0"/>
              <a:t>Calculate R-Square of each cluster group</a:t>
            </a:r>
          </a:p>
          <a:p>
            <a:pPr marL="285750" indent="-285750">
              <a:buFont typeface="Arial" panose="020B0604020202020204" pitchFamily="34" charset="0"/>
              <a:buChar char="•"/>
            </a:pPr>
            <a:r>
              <a:rPr lang="en-US" altLang="zh-CN" sz="2400" dirty="0" smtClean="0"/>
              <a:t>Choose highest R-Square and analyze group</a:t>
            </a:r>
          </a:p>
          <a:p>
            <a:pPr marL="285750" indent="-285750">
              <a:buFont typeface="Arial" panose="020B0604020202020204" pitchFamily="34" charset="0"/>
              <a:buChar char="•"/>
            </a:pPr>
            <a:r>
              <a:rPr lang="en-US" altLang="zh-CN" sz="2400" dirty="0" smtClean="0"/>
              <a:t>Find the possible pattern of the average spectrum</a:t>
            </a:r>
            <a:endParaRPr lang="en-US" altLang="zh-CN" sz="24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975" y="2480770"/>
            <a:ext cx="8242478" cy="4384337"/>
          </a:xfrm>
          <a:prstGeom prst="rect">
            <a:avLst/>
          </a:prstGeom>
        </p:spPr>
      </p:pic>
      <p:sp>
        <p:nvSpPr>
          <p:cNvPr id="4" name="文本框 3"/>
          <p:cNvSpPr txBox="1"/>
          <p:nvPr/>
        </p:nvSpPr>
        <p:spPr>
          <a:xfrm>
            <a:off x="9088191" y="6246254"/>
            <a:ext cx="2588654" cy="369332"/>
          </a:xfrm>
          <a:prstGeom prst="rect">
            <a:avLst/>
          </a:prstGeom>
          <a:noFill/>
        </p:spPr>
        <p:txBody>
          <a:bodyPr wrap="square" rtlCol="0">
            <a:spAutoFit/>
          </a:bodyPr>
          <a:lstStyle/>
          <a:p>
            <a:r>
              <a:rPr lang="en-US" altLang="zh-CN" dirty="0" smtClean="0"/>
              <a:t>Thanks to Matt’s Picture.</a:t>
            </a:r>
            <a:endParaRPr lang="zh-CN" altLang="en-US" dirty="0"/>
          </a:p>
        </p:txBody>
      </p:sp>
    </p:spTree>
    <p:extLst>
      <p:ext uri="{BB962C8B-B14F-4D97-AF65-F5344CB8AC3E}">
        <p14:creationId xmlns:p14="http://schemas.microsoft.com/office/powerpoint/2010/main" val="9732901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502</Words>
  <Application>Microsoft Office PowerPoint</Application>
  <PresentationFormat>宽屏</PresentationFormat>
  <Paragraphs>52</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宋体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david smith</dc:creator>
  <cp:lastModifiedBy>david smith</cp:lastModifiedBy>
  <cp:revision>15</cp:revision>
  <dcterms:created xsi:type="dcterms:W3CDTF">2017-08-22T22:03:32Z</dcterms:created>
  <dcterms:modified xsi:type="dcterms:W3CDTF">2017-08-23T01:58:29Z</dcterms:modified>
</cp:coreProperties>
</file>