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4" r:id="rId5"/>
    <p:sldId id="272" r:id="rId6"/>
    <p:sldId id="266" r:id="rId7"/>
    <p:sldId id="267" r:id="rId8"/>
    <p:sldId id="260" r:id="rId9"/>
    <p:sldId id="270" r:id="rId10"/>
    <p:sldId id="273" r:id="rId11"/>
    <p:sldId id="27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cer-pc\Desktop\Mitacs\Github\Vincent\Excel_analyze\Exp7(MGM%20fitting)\PosSimScaling%20res\SimPosAna%20(Repaired)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cer-pc\Desktop\Mitacs\Github\Vincent\Excel_analyze\Exp7(MGM%20fitting)\PosSimScaling%20res\SimPosAna%20(Repaired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cer-pc\Desktop\Mitacs\Github\Vincent\Excel_analyze\Exp7(MGM%20fitting)\PosSimScaling%20res\SimPosAna%20(Repaired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band1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Hausdorff!$I$2</c:f>
              <c:strCache>
                <c:ptCount val="1"/>
                <c:pt idx="0">
                  <c:v>Amount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5.0271872265966751E-2"/>
                  <c:y val="-0.15782407407407406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</c:trendlineLbl>
          </c:trendline>
          <c:xVal>
            <c:numRef>
              <c:f>Hausdorff!$A$3:$A$8</c:f>
              <c:numCache>
                <c:formatCode>General</c:formatCode>
                <c:ptCount val="6"/>
                <c:pt idx="0">
                  <c:v>7.5703000000000006E-2</c:v>
                </c:pt>
                <c:pt idx="1">
                  <c:v>6.2881999999999993E-2</c:v>
                </c:pt>
                <c:pt idx="2">
                  <c:v>4.7531999999999998E-2</c:v>
                </c:pt>
                <c:pt idx="3">
                  <c:v>3.7831999999999998E-2</c:v>
                </c:pt>
                <c:pt idx="4">
                  <c:v>5.2483000000000002E-2</c:v>
                </c:pt>
                <c:pt idx="5">
                  <c:v>3.0022E-2</c:v>
                </c:pt>
              </c:numCache>
            </c:numRef>
          </c:xVal>
          <c:yVal>
            <c:numRef>
              <c:f>Hausdorff!$I$3:$I$8</c:f>
              <c:numCache>
                <c:formatCode>0.0</c:formatCode>
                <c:ptCount val="6"/>
                <c:pt idx="0">
                  <c:v>2.8330000000000002</c:v>
                </c:pt>
                <c:pt idx="1">
                  <c:v>2.4220000000000002</c:v>
                </c:pt>
                <c:pt idx="2">
                  <c:v>1.6160000000000001</c:v>
                </c:pt>
                <c:pt idx="3">
                  <c:v>1.175</c:v>
                </c:pt>
                <c:pt idx="4">
                  <c:v>1.8660000000000001</c:v>
                </c:pt>
                <c:pt idx="5">
                  <c:v>1.3759999999999999</c:v>
                </c:pt>
              </c:numCache>
            </c:numRef>
          </c:yVal>
          <c:smooth val="0"/>
        </c:ser>
        <c:ser>
          <c:idx val="1"/>
          <c:order val="1"/>
          <c:tx>
            <c:v>Whole Scene Checking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Hausdorff!$C$17</c:f>
              <c:numCache>
                <c:formatCode>General</c:formatCode>
                <c:ptCount val="1"/>
                <c:pt idx="0">
                  <c:v>4.9216336620708734E-2</c:v>
                </c:pt>
              </c:numCache>
            </c:numRef>
          </c:xVal>
          <c:yVal>
            <c:numRef>
              <c:f>Hausdorff!$C$18</c:f>
              <c:numCache>
                <c:formatCode>General</c:formatCode>
                <c:ptCount val="1"/>
                <c:pt idx="0">
                  <c:v>1.812921375266012</c:v>
                </c:pt>
              </c:numCache>
            </c:numRef>
          </c:yVal>
          <c:smooth val="0"/>
        </c:ser>
        <c:ser>
          <c:idx val="2"/>
          <c:order val="2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4.7445255474452545E-2"/>
                  <c:y val="-0.1581311919152739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Lit>
              <c:formatCode>General</c:formatCode>
              <c:ptCount val="1"/>
              <c:pt idx="0">
                <c:v>0</c:v>
              </c:pt>
            </c:numLit>
          </c:xVal>
          <c:yVal>
            <c:numRef>
              <c:f>Hausdorff!$C$18</c:f>
              <c:numCache>
                <c:formatCode>General</c:formatCode>
                <c:ptCount val="1"/>
                <c:pt idx="0">
                  <c:v>1.812921375266012</c:v>
                </c:pt>
              </c:numCache>
            </c:numRef>
          </c:yVal>
          <c:smooth val="0"/>
        </c:ser>
        <c:ser>
          <c:idx val="3"/>
          <c:order val="3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0.16847175274486725"/>
                  <c:y val="-7.417219574451279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Lit>
              <c:formatCode>General</c:formatCode>
              <c:ptCount val="1"/>
              <c:pt idx="0">
                <c:v>0</c:v>
              </c:pt>
            </c:numLit>
          </c:xVal>
          <c:yVal>
            <c:numRef>
              <c:f>Hausdorff!$B$19</c:f>
              <c:numCache>
                <c:formatCode>0.0</c:formatCode>
                <c:ptCount val="1"/>
                <c:pt idx="0">
                  <c:v>1.9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6423872"/>
        <c:axId val="317708480"/>
      </c:scatterChart>
      <c:valAx>
        <c:axId val="3164238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7708480"/>
        <c:crosses val="autoZero"/>
        <c:crossBetween val="midCat"/>
      </c:valAx>
      <c:valAx>
        <c:axId val="317708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64238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band2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Hausdorff!$I$2</c:f>
              <c:strCache>
                <c:ptCount val="1"/>
                <c:pt idx="0">
                  <c:v>Amount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Hausdorff!$B$3:$B$8</c:f>
              <c:numCache>
                <c:formatCode>General</c:formatCode>
                <c:ptCount val="6"/>
                <c:pt idx="0">
                  <c:v>0.11171399999999999</c:v>
                </c:pt>
                <c:pt idx="1">
                  <c:v>0.14912400000000001</c:v>
                </c:pt>
                <c:pt idx="2">
                  <c:v>0.106762</c:v>
                </c:pt>
                <c:pt idx="3">
                  <c:v>0.18365600000000001</c:v>
                </c:pt>
                <c:pt idx="4">
                  <c:v>0.134135</c:v>
                </c:pt>
                <c:pt idx="5">
                  <c:v>0.13486699999999999</c:v>
                </c:pt>
              </c:numCache>
            </c:numRef>
          </c:xVal>
          <c:yVal>
            <c:numRef>
              <c:f>Hausdorff!$I$3:$I$8</c:f>
              <c:numCache>
                <c:formatCode>0.0</c:formatCode>
                <c:ptCount val="6"/>
                <c:pt idx="0">
                  <c:v>2.8330000000000002</c:v>
                </c:pt>
                <c:pt idx="1">
                  <c:v>2.4220000000000002</c:v>
                </c:pt>
                <c:pt idx="2">
                  <c:v>1.6160000000000001</c:v>
                </c:pt>
                <c:pt idx="3">
                  <c:v>1.175</c:v>
                </c:pt>
                <c:pt idx="4">
                  <c:v>1.8660000000000001</c:v>
                </c:pt>
                <c:pt idx="5">
                  <c:v>1.3759999999999999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9931472"/>
        <c:axId val="249931864"/>
      </c:scatterChart>
      <c:valAx>
        <c:axId val="2499314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49931864"/>
        <c:crosses val="autoZero"/>
        <c:crossBetween val="midCat"/>
      </c:valAx>
      <c:valAx>
        <c:axId val="249931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499314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band3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Hausdorff!$I$2</c:f>
              <c:strCache>
                <c:ptCount val="1"/>
                <c:pt idx="0">
                  <c:v>Amount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19579090113735784"/>
                  <c:y val="-0.15782407407407406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</c:trendlineLbl>
          </c:trendline>
          <c:xVal>
            <c:numRef>
              <c:f>Hausdorff!$C$3:$C$8</c:f>
              <c:numCache>
                <c:formatCode>General</c:formatCode>
                <c:ptCount val="6"/>
                <c:pt idx="0">
                  <c:v>2.9609E-2</c:v>
                </c:pt>
                <c:pt idx="1">
                  <c:v>2.1179E-2</c:v>
                </c:pt>
                <c:pt idx="2">
                  <c:v>1.7426000000000001E-2</c:v>
                </c:pt>
                <c:pt idx="3">
                  <c:v>1.108E-2</c:v>
                </c:pt>
                <c:pt idx="4">
                  <c:v>2.2103999999999999E-2</c:v>
                </c:pt>
                <c:pt idx="5">
                  <c:v>8.9429999999999996E-3</c:v>
                </c:pt>
              </c:numCache>
            </c:numRef>
          </c:xVal>
          <c:yVal>
            <c:numRef>
              <c:f>Hausdorff!$I$3:$I$8</c:f>
              <c:numCache>
                <c:formatCode>0.0</c:formatCode>
                <c:ptCount val="6"/>
                <c:pt idx="0">
                  <c:v>2.8330000000000002</c:v>
                </c:pt>
                <c:pt idx="1">
                  <c:v>2.4220000000000002</c:v>
                </c:pt>
                <c:pt idx="2">
                  <c:v>1.6160000000000001</c:v>
                </c:pt>
                <c:pt idx="3">
                  <c:v>1.175</c:v>
                </c:pt>
                <c:pt idx="4">
                  <c:v>1.8660000000000001</c:v>
                </c:pt>
                <c:pt idx="5">
                  <c:v>1.3759999999999999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9929904"/>
        <c:axId val="249930688"/>
      </c:scatterChart>
      <c:valAx>
        <c:axId val="2499299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49930688"/>
        <c:crosses val="autoZero"/>
        <c:crossBetween val="midCat"/>
      </c:valAx>
      <c:valAx>
        <c:axId val="249930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499299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0.06851</cdr:x>
      <cdr:y>0.44531</cdr:y>
    </cdr:from>
    <cdr:to>
      <cdr:x>0.59083</cdr:x>
      <cdr:y>0.44539</cdr:y>
    </cdr:to>
    <cdr:cxnSp macro="">
      <cdr:nvCxnSpPr>
        <cdr:cNvPr id="3" name="Straight Arrow Connector 2"/>
        <cdr:cNvCxnSpPr/>
      </cdr:nvCxnSpPr>
      <cdr:spPr>
        <a:xfrm xmlns:a="http://schemas.openxmlformats.org/drawingml/2006/main" flipH="1" flipV="1">
          <a:off x="370024" y="1495139"/>
          <a:ext cx="2820850" cy="286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0407E-9CDF-4CCE-8109-3751B4E16E75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E66F-159C-46CA-ADB0-3C359D01A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00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0407E-9CDF-4CCE-8109-3751B4E16E75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E66F-159C-46CA-ADB0-3C359D01A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672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0407E-9CDF-4CCE-8109-3751B4E16E75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E66F-159C-46CA-ADB0-3C359D01A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55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0407E-9CDF-4CCE-8109-3751B4E16E75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E66F-159C-46CA-ADB0-3C359D01A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33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0407E-9CDF-4CCE-8109-3751B4E16E75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E66F-159C-46CA-ADB0-3C359D01A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491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0407E-9CDF-4CCE-8109-3751B4E16E75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E66F-159C-46CA-ADB0-3C359D01A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30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0407E-9CDF-4CCE-8109-3751B4E16E75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E66F-159C-46CA-ADB0-3C359D01A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16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0407E-9CDF-4CCE-8109-3751B4E16E75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E66F-159C-46CA-ADB0-3C359D01A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252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0407E-9CDF-4CCE-8109-3751B4E16E75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E66F-159C-46CA-ADB0-3C359D01A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353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0407E-9CDF-4CCE-8109-3751B4E16E75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E66F-159C-46CA-ADB0-3C359D01A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502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0407E-9CDF-4CCE-8109-3751B4E16E75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E66F-159C-46CA-ADB0-3C359D01A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756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0407E-9CDF-4CCE-8109-3751B4E16E75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3E66F-159C-46CA-ADB0-3C359D01A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889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1970903" y="548765"/>
            <a:ext cx="8029832" cy="30511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800" dirty="0" smtClean="0"/>
              <a:t>RARE EARTH ELEMENT ESTIMATION FROM HYPERSPECTRAL IMAGING SPECTROSCOPY</a:t>
            </a:r>
            <a:endParaRPr lang="en-CA" sz="4800" dirty="0"/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1989375" y="4417541"/>
            <a:ext cx="7992888" cy="610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 smtClean="0"/>
              <a:t>Vincent Yao, Undergrad, Summer Intern</a:t>
            </a:r>
          </a:p>
        </p:txBody>
      </p:sp>
      <p:pic>
        <p:nvPicPr>
          <p:cNvPr id="6" name="Picture 5" descr="C:\Users\dturner\Dropbox\PHD\MinLab Cards\UBC_Logo-blue-squar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04" y="5812825"/>
            <a:ext cx="840328" cy="84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973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4375550"/>
              </p:ext>
            </p:extLst>
          </p:nvPr>
        </p:nvGraphicFramePr>
        <p:xfrm>
          <a:off x="1159098" y="2266681"/>
          <a:ext cx="10194701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725"/>
                <a:gridCol w="3125626"/>
                <a:gridCol w="2548675"/>
                <a:gridCol w="2548675"/>
              </a:tblGrid>
              <a:tr h="32673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Weight/R-Squared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Band1(705-769)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Band2(770-832)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Band3(854-879)</a:t>
                      </a:r>
                      <a:endParaRPr lang="zh-CN" altLang="en-US" dirty="0"/>
                    </a:p>
                  </a:txBody>
                  <a:tcPr/>
                </a:tc>
              </a:tr>
              <a:tr h="3267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0.91216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0.071895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0.885929</a:t>
                      </a:r>
                    </a:p>
                  </a:txBody>
                  <a:tcPr marL="9525" marR="9525" marT="9525" marB="0" anchor="ctr"/>
                </a:tc>
              </a:tr>
              <a:tr h="3267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0.91416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0.033532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0.885799</a:t>
                      </a:r>
                    </a:p>
                  </a:txBody>
                  <a:tcPr marL="9525" marR="9525" marT="9525" marB="0" anchor="ctr"/>
                </a:tc>
              </a:tr>
              <a:tr h="3267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0.91604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0.032402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0.885551</a:t>
                      </a:r>
                    </a:p>
                  </a:txBody>
                  <a:tcPr marL="9525" marR="9525" marT="9525" marB="0" anchor="ctr"/>
                </a:tc>
              </a:tr>
              <a:tr h="3267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0.917807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0.031371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0.885206</a:t>
                      </a:r>
                    </a:p>
                  </a:txBody>
                  <a:tcPr marL="9525" marR="9525" marT="9525" marB="0" anchor="ctr"/>
                </a:tc>
              </a:tr>
              <a:tr h="3267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0.919467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0.017485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0.884784</a:t>
                      </a:r>
                    </a:p>
                  </a:txBody>
                  <a:tcPr marL="9525" marR="9525" marT="9525" marB="0" anchor="ctr"/>
                </a:tc>
              </a:tr>
              <a:tr h="3267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0.921027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0.016399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0.884301</a:t>
                      </a:r>
                    </a:p>
                  </a:txBody>
                  <a:tcPr marL="9525" marR="9525" marT="9525" marB="0" anchor="ctr"/>
                </a:tc>
              </a:tr>
              <a:tr h="3267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0.922493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0.014054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0.883768</a:t>
                      </a:r>
                    </a:p>
                  </a:txBody>
                  <a:tcPr marL="9525" marR="9525" marT="9525" marB="0" anchor="ctr"/>
                </a:tc>
              </a:tr>
              <a:tr h="3267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0.923869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0.013094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0.883197</a:t>
                      </a:r>
                    </a:p>
                  </a:txBody>
                  <a:tcPr marL="9525" marR="9525" marT="9525" marB="0" anchor="ctr"/>
                </a:tc>
              </a:tr>
              <a:tr h="3267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0.925163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0.012257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0.882596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849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51005" y="733168"/>
            <a:ext cx="73129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Questions: 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DT’s Opinion about REE-Mineral Amount Prediction &amp; Spectra </a:t>
            </a:r>
            <a:r>
              <a:rPr lang="en-US" altLang="zh-CN" dirty="0" err="1" smtClean="0"/>
              <a:t>Unmixing</a:t>
            </a:r>
            <a:r>
              <a:rPr lang="en-US" altLang="zh-CN" dirty="0" smtClean="0"/>
              <a:t>.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How to ‘use’ multiple Gaussian fitting result(parameters)</a:t>
            </a:r>
          </a:p>
          <a:p>
            <a:pPr marL="342900" indent="-342900"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9928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1</a:t>
            </a:r>
            <a:r>
              <a:rPr lang="en-US" altLang="zh-CN" dirty="0" smtClean="0"/>
              <a:t>. REE-Mineral Amount Estimation</a:t>
            </a:r>
          </a:p>
          <a:p>
            <a:pPr marL="0" indent="0">
              <a:buNone/>
            </a:pPr>
            <a:r>
              <a:rPr lang="en-US" altLang="zh-CN" dirty="0" smtClean="0"/>
              <a:t>	1)Method and Workflow: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 Possibility and Similarity Checking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2)Result: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 Different Similarity method </a:t>
            </a:r>
            <a:endParaRPr lang="en-US" altLang="zh-CN" dirty="0"/>
          </a:p>
          <a:p>
            <a:pPr marL="914400" lvl="2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2. Multiple Gaussian Modeling Result.</a:t>
            </a:r>
          </a:p>
          <a:p>
            <a:pPr marL="0" indent="0">
              <a:buNone/>
            </a:pPr>
            <a:r>
              <a:rPr lang="en-US" altLang="zh-CN" dirty="0" smtClean="0"/>
              <a:t>	1)Modified Gaussian Modeling</a:t>
            </a:r>
          </a:p>
          <a:p>
            <a:pPr marL="0" indent="0">
              <a:buNone/>
            </a:pPr>
            <a:r>
              <a:rPr lang="en-US" altLang="zh-CN" dirty="0" smtClean="0"/>
              <a:t>	2)Result.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208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7" r="1153" b="2441"/>
          <a:stretch/>
        </p:blipFill>
        <p:spPr>
          <a:xfrm>
            <a:off x="731905" y="165463"/>
            <a:ext cx="2986656" cy="64443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589" y="179447"/>
            <a:ext cx="4472068" cy="335405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589" y="3455122"/>
            <a:ext cx="4537171" cy="340287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955177" y="179447"/>
            <a:ext cx="571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Smooth</a:t>
            </a:r>
            <a:r>
              <a:rPr lang="en-US" altLang="zh-CN" dirty="0" smtClean="0"/>
              <a:t>: Remove noises, for better </a:t>
            </a:r>
            <a:r>
              <a:rPr lang="en-US" altLang="zh-CN" dirty="0"/>
              <a:t>p</a:t>
            </a:r>
            <a:r>
              <a:rPr lang="en-US" altLang="zh-CN" dirty="0" smtClean="0"/>
              <a:t>ossibility </a:t>
            </a:r>
            <a:r>
              <a:rPr lang="en-US" altLang="zh-CN" dirty="0"/>
              <a:t>c</a:t>
            </a:r>
            <a:r>
              <a:rPr lang="en-US" altLang="zh-CN" dirty="0" smtClean="0"/>
              <a:t>hecking </a:t>
            </a:r>
            <a:r>
              <a:rPr lang="en-US" altLang="zh-CN" dirty="0"/>
              <a:t>r</a:t>
            </a:r>
            <a:r>
              <a:rPr lang="en-US" altLang="zh-CN" dirty="0" smtClean="0"/>
              <a:t>es.</a:t>
            </a:r>
            <a:endParaRPr lang="zh-CN" alt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708973" y="1608260"/>
            <a:ext cx="31386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20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7" r="1153" b="2441"/>
          <a:stretch/>
        </p:blipFill>
        <p:spPr>
          <a:xfrm>
            <a:off x="731905" y="165463"/>
            <a:ext cx="2986656" cy="644434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955177" y="179447"/>
            <a:ext cx="6415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Possibility Checking</a:t>
            </a:r>
            <a:r>
              <a:rPr lang="en-US" altLang="zh-CN" dirty="0" smtClean="0"/>
              <a:t>: Whether this pixel is possible to be Mineral-X</a:t>
            </a:r>
            <a:endParaRPr lang="zh-CN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698" y="548779"/>
            <a:ext cx="5812349" cy="465753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99987" y="5206314"/>
            <a:ext cx="254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Possible (High Possibility)</a:t>
            </a:r>
            <a:endParaRPr lang="zh-CN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7698" y="548778"/>
            <a:ext cx="5983683" cy="465753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97138" y="5206314"/>
            <a:ext cx="2753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Impossible (Low Possibility)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220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7" r="1153" b="2441"/>
          <a:stretch/>
        </p:blipFill>
        <p:spPr>
          <a:xfrm>
            <a:off x="731905" y="165463"/>
            <a:ext cx="2986656" cy="644434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955177" y="179447"/>
            <a:ext cx="6415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Possibility Checking</a:t>
            </a:r>
            <a:r>
              <a:rPr lang="en-US" altLang="zh-CN" dirty="0" smtClean="0"/>
              <a:t>: Whether this pixel is possible to be Mineral-X</a:t>
            </a:r>
            <a:endParaRPr lang="zh-CN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804" y="682466"/>
            <a:ext cx="4210294" cy="518360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2739199" y="2522660"/>
            <a:ext cx="31386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7703063" y="1845276"/>
            <a:ext cx="1078472" cy="436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43153" y="1616073"/>
            <a:ext cx="26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Now use 0.0075(DT’s Test)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703063" y="5697974"/>
            <a:ext cx="1642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Around: 740 +- 2nm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816" y="2259659"/>
            <a:ext cx="4563112" cy="341042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880701" y="4208771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2%</a:t>
            </a:r>
            <a:endParaRPr lang="en-US" altLang="zh-CN" sz="14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8500647" y="5189288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90%</a:t>
            </a:r>
          </a:p>
        </p:txBody>
      </p:sp>
      <p:sp>
        <p:nvSpPr>
          <p:cNvPr id="23" name="TextBox 12"/>
          <p:cNvSpPr txBox="1"/>
          <p:nvPr/>
        </p:nvSpPr>
        <p:spPr>
          <a:xfrm>
            <a:off x="8939542" y="4362659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/>
              <a:t>2%</a:t>
            </a:r>
            <a:endParaRPr lang="en-US" altLang="zh-CN" sz="1400" dirty="0" smtClean="0"/>
          </a:p>
        </p:txBody>
      </p:sp>
      <p:sp>
        <p:nvSpPr>
          <p:cNvPr id="24" name="TextBox 12"/>
          <p:cNvSpPr txBox="1"/>
          <p:nvPr/>
        </p:nvSpPr>
        <p:spPr>
          <a:xfrm>
            <a:off x="9560532" y="3472701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/>
              <a:t>2%</a:t>
            </a:r>
            <a:endParaRPr lang="en-US" altLang="zh-CN" sz="1400" dirty="0" smtClean="0"/>
          </a:p>
        </p:txBody>
      </p:sp>
      <p:sp>
        <p:nvSpPr>
          <p:cNvPr id="25" name="TextBox 12"/>
          <p:cNvSpPr txBox="1"/>
          <p:nvPr/>
        </p:nvSpPr>
        <p:spPr>
          <a:xfrm>
            <a:off x="9329469" y="3732126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/>
              <a:t>2%</a:t>
            </a:r>
            <a:endParaRPr lang="en-US" altLang="zh-CN" sz="1400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8253001" y="474879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2%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266283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8" grpId="0"/>
      <p:bldP spid="22" grpId="0"/>
      <p:bldP spid="23" grpId="0"/>
      <p:bldP spid="24" grpId="0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7" r="1153" b="2441"/>
          <a:stretch/>
        </p:blipFill>
        <p:spPr>
          <a:xfrm>
            <a:off x="731905" y="165463"/>
            <a:ext cx="2986656" cy="644434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955177" y="179447"/>
            <a:ext cx="641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Similarity Checking</a:t>
            </a:r>
            <a:r>
              <a:rPr lang="en-US" altLang="zh-CN" dirty="0" smtClean="0"/>
              <a:t>: between pixels’ spectra and reference spectra</a:t>
            </a:r>
            <a:endParaRPr lang="zh-CN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3793" t="725" r="11005"/>
          <a:stretch/>
        </p:blipFill>
        <p:spPr>
          <a:xfrm>
            <a:off x="7801230" y="1769561"/>
            <a:ext cx="3455774" cy="15633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1230" y="3511469"/>
            <a:ext cx="3455774" cy="16389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r="-192" b="37497"/>
          <a:stretch/>
        </p:blipFill>
        <p:spPr>
          <a:xfrm>
            <a:off x="4162740" y="2603860"/>
            <a:ext cx="3556774" cy="17270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526162" y="1234532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Smaller Similarity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79493" y="5144276"/>
            <a:ext cx="1699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Larger Similarity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080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7" r="1153" b="2441"/>
          <a:stretch/>
        </p:blipFill>
        <p:spPr>
          <a:xfrm>
            <a:off x="731905" y="165463"/>
            <a:ext cx="2986656" cy="644434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955177" y="179447"/>
            <a:ext cx="641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Similarity Checking</a:t>
            </a:r>
            <a:r>
              <a:rPr lang="en-US" altLang="zh-CN" dirty="0" smtClean="0"/>
              <a:t>: between pixels’ spectra and reference spectra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55712" y="727300"/>
            <a:ext cx="38882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Methods for measuring the Curve Similarity in Math or Signal Processing: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1)</a:t>
            </a:r>
            <a:r>
              <a:rPr lang="en-US" altLang="zh-CN" dirty="0" err="1" smtClean="0"/>
              <a:t>Frechet</a:t>
            </a:r>
            <a:r>
              <a:rPr lang="en-US" altLang="zh-CN" dirty="0" smtClean="0"/>
              <a:t> distance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2)</a:t>
            </a:r>
            <a:r>
              <a:rPr lang="en-US" altLang="zh-CN" dirty="0" err="1" smtClean="0"/>
              <a:t>Hausdorff</a:t>
            </a:r>
            <a:r>
              <a:rPr lang="en-US" altLang="zh-CN" dirty="0" smtClean="0"/>
              <a:t> distance</a:t>
            </a:r>
          </a:p>
          <a:p>
            <a:endParaRPr lang="en-US" altLang="zh-CN" dirty="0"/>
          </a:p>
          <a:p>
            <a:r>
              <a:rPr lang="en-US" altLang="zh-CN" dirty="0" smtClean="0"/>
              <a:t>3)Correlation Coefficients</a:t>
            </a:r>
          </a:p>
          <a:p>
            <a:endParaRPr lang="en-US" altLang="zh-CN" dirty="0"/>
          </a:p>
          <a:p>
            <a:r>
              <a:rPr lang="en-US" altLang="zh-CN" dirty="0" smtClean="0"/>
              <a:t>4)Dynamic Time Wrapping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99804" y="3881393"/>
            <a:ext cx="502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Problem: Cannot differentiate the possible spectra.</a:t>
            </a:r>
            <a:endParaRPr lang="zh-CN" alt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l="13793" t="725" r="11005"/>
          <a:stretch/>
        </p:blipFill>
        <p:spPr>
          <a:xfrm>
            <a:off x="4296703" y="4250725"/>
            <a:ext cx="2549493" cy="115338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6702" y="5582633"/>
            <a:ext cx="2549493" cy="120913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39914" y="5091106"/>
            <a:ext cx="41839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Want: (Maybe) 0.4 and 0.8;</a:t>
            </a:r>
          </a:p>
          <a:p>
            <a:r>
              <a:rPr lang="en-US" altLang="zh-CN" dirty="0" smtClean="0"/>
              <a:t>Actually, their ‘similarity’ are nearly equal, </a:t>
            </a:r>
            <a:br>
              <a:rPr lang="en-US" altLang="zh-CN" dirty="0" smtClean="0"/>
            </a:br>
            <a:r>
              <a:rPr lang="en-US" altLang="zh-CN" dirty="0" smtClean="0"/>
              <a:t>like 0.9 and 0.9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815653" y="4539048"/>
            <a:ext cx="1334530" cy="700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2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3966198"/>
              </p:ext>
            </p:extLst>
          </p:nvPr>
        </p:nvGraphicFramePr>
        <p:xfrm>
          <a:off x="631999" y="255374"/>
          <a:ext cx="4475460" cy="28008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1538006"/>
              </p:ext>
            </p:extLst>
          </p:nvPr>
        </p:nvGraphicFramePr>
        <p:xfrm>
          <a:off x="300981" y="3229232"/>
          <a:ext cx="3439299" cy="20284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6229644"/>
              </p:ext>
            </p:extLst>
          </p:nvPr>
        </p:nvGraphicFramePr>
        <p:xfrm>
          <a:off x="3983295" y="3229232"/>
          <a:ext cx="3875905" cy="19913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609291"/>
              </p:ext>
            </p:extLst>
          </p:nvPr>
        </p:nvGraphicFramePr>
        <p:xfrm>
          <a:off x="5049794" y="428368"/>
          <a:ext cx="7076303" cy="2339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4457"/>
                <a:gridCol w="1840766"/>
                <a:gridCol w="1705232"/>
                <a:gridCol w="1795848"/>
              </a:tblGrid>
              <a:tr h="510746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Band1(705 - 769)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Band2(770-832)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Band3(854-879)</a:t>
                      </a:r>
                      <a:endParaRPr lang="zh-CN" altLang="en-US" dirty="0"/>
                    </a:p>
                  </a:txBody>
                  <a:tcPr/>
                </a:tc>
              </a:tr>
              <a:tr h="341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General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0.9234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0.8761</a:t>
                      </a:r>
                      <a:endParaRPr lang="zh-CN" altLang="en-US" dirty="0"/>
                    </a:p>
                  </a:txBody>
                  <a:tcPr/>
                </a:tc>
              </a:tr>
              <a:tr h="34113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Frechet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0.8474</a:t>
                      </a:r>
                      <a:endParaRPr lang="zh-CN" altLang="en-US" dirty="0"/>
                    </a:p>
                  </a:txBody>
                  <a:tcPr/>
                </a:tc>
              </a:tr>
              <a:tr h="34113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Hausdorff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0.9226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0.8462</a:t>
                      </a:r>
                      <a:endParaRPr lang="zh-CN" altLang="en-US" dirty="0"/>
                    </a:p>
                  </a:txBody>
                  <a:tcPr/>
                </a:tc>
              </a:tr>
              <a:tr h="34113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Corrcoef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0.8562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0.8465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0.8384</a:t>
                      </a:r>
                      <a:endParaRPr lang="zh-CN" altLang="en-US" dirty="0"/>
                    </a:p>
                  </a:txBody>
                  <a:tcPr/>
                </a:tc>
              </a:tr>
              <a:tr h="3624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Possibility alone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0.8424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31999" y="5561295"/>
            <a:ext cx="73128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Problem: </a:t>
            </a:r>
          </a:p>
          <a:p>
            <a:r>
              <a:rPr lang="en-US" altLang="zh-CN" dirty="0" smtClean="0"/>
              <a:t>The Similarity Checking didn’t work, and Possibility Checking is kind of good.</a:t>
            </a:r>
          </a:p>
          <a:p>
            <a:r>
              <a:rPr lang="en-US" altLang="zh-CN" dirty="0" smtClean="0"/>
              <a:t>Still searching solutions.</a:t>
            </a:r>
            <a:endParaRPr lang="zh-CN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526" y="3229232"/>
            <a:ext cx="3794906" cy="337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00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24907" y="223176"/>
            <a:ext cx="61147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Gaussian Modeling: </a:t>
            </a:r>
          </a:p>
          <a:p>
            <a:r>
              <a:rPr lang="en-US" altLang="zh-CN" dirty="0" smtClean="0"/>
              <a:t>1.Use multiple </a:t>
            </a:r>
            <a:r>
              <a:rPr lang="en-US" altLang="zh-CN" dirty="0" err="1" smtClean="0"/>
              <a:t>Guassian</a:t>
            </a:r>
            <a:r>
              <a:rPr lang="en-US" altLang="zh-CN" dirty="0" smtClean="0"/>
              <a:t> Model to fit the reference curve(4 </a:t>
            </a:r>
            <a:r>
              <a:rPr lang="en-US" altLang="zh-CN" dirty="0" err="1" smtClean="0"/>
              <a:t>sp</a:t>
            </a:r>
            <a:r>
              <a:rPr lang="en-US" altLang="zh-CN" dirty="0"/>
              <a:t> in </a:t>
            </a:r>
            <a:r>
              <a:rPr lang="en-US" altLang="zh-CN" dirty="0" err="1" smtClean="0"/>
              <a:t>SpectraForAbsorptionFitting.hdr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2.Result is Good, so didn’t use ‘modified Gaussian model’ in paper.</a:t>
            </a:r>
            <a:endParaRPr lang="en-US" altLang="zh-CN" b="1" dirty="0"/>
          </a:p>
          <a:p>
            <a:r>
              <a:rPr lang="en-US" altLang="zh-CN" dirty="0" smtClean="0">
                <a:solidFill>
                  <a:srgbClr val="FF0000"/>
                </a:solidFill>
              </a:rPr>
              <a:t>3.Lacking ‘DT’s custom Library of REE Minerals’ to do more test.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07" y="1895124"/>
            <a:ext cx="6083983" cy="42631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612" y="3098806"/>
            <a:ext cx="4408604" cy="330645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612" y="-82664"/>
            <a:ext cx="4241959" cy="318147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137614" y="6243989"/>
            <a:ext cx="2827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Bastnaesite</a:t>
            </a:r>
            <a:r>
              <a:rPr lang="en-US" altLang="zh-CN" dirty="0" smtClean="0"/>
              <a:t> Band2(793-821)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271545" y="3014916"/>
            <a:ext cx="2089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Monazite (840- 920)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333721" y="6202946"/>
            <a:ext cx="2237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Mosandrite</a:t>
            </a:r>
            <a:r>
              <a:rPr lang="en-US" altLang="zh-CN" dirty="0" smtClean="0"/>
              <a:t> (710-770)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439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334</Words>
  <Application>Microsoft Office PowerPoint</Application>
  <PresentationFormat>Widescreen</PresentationFormat>
  <Paragraphs>126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宋体</vt:lpstr>
      <vt:lpstr>Arial</vt:lpstr>
      <vt:lpstr>Calibri</vt:lpstr>
      <vt:lpstr>Calibri Light</vt:lpstr>
      <vt:lpstr>Office Theme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acer-pc</dc:creator>
  <cp:lastModifiedBy>acer-pc</cp:lastModifiedBy>
  <cp:revision>32</cp:revision>
  <dcterms:created xsi:type="dcterms:W3CDTF">2017-08-22T21:53:29Z</dcterms:created>
  <dcterms:modified xsi:type="dcterms:W3CDTF">2017-08-26T00:03:07Z</dcterms:modified>
</cp:coreProperties>
</file>