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  <p:sldId id="261" r:id="rId6"/>
    <p:sldId id="262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1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7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8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1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9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8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8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6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6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F602-1528-48FA-8587-89C03FA666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9614-CFA0-4BBC-95E3-48B3143D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6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modules/generated/sklearn.cluster.AgglomerativeClustering.html#sklearn.cluster.AgglomerativeClust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970902" y="548765"/>
            <a:ext cx="8575177" cy="3051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 smtClean="0"/>
              <a:t>Finding similar Users Using Category-Based Location History</a:t>
            </a:r>
          </a:p>
          <a:p>
            <a:r>
              <a:rPr lang="en-CA" sz="3200" dirty="0" smtClean="0"/>
              <a:t>(Semantic Location History- Maximal Travel Match)</a:t>
            </a:r>
            <a:endParaRPr lang="en-CA" sz="3200" dirty="0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989375" y="4417541"/>
            <a:ext cx="7992888" cy="61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姚毅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武大遥感院本科生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毕业设计参与者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827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306" y="329116"/>
            <a:ext cx="5955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三</a:t>
            </a:r>
            <a:r>
              <a:rPr lang="zh-CN" altLang="en-US" sz="2400" dirty="0" smtClean="0"/>
              <a:t>、影像结果的因子</a:t>
            </a:r>
            <a:r>
              <a:rPr lang="zh-CN" altLang="en-US" dirty="0" smtClean="0"/>
              <a:t>（自己看，与程序算法相关）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5425" y="1485900"/>
            <a:ext cx="9486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semantic location </a:t>
            </a:r>
            <a:r>
              <a:rPr lang="zh-CN" altLang="en-US" dirty="0" smtClean="0"/>
              <a:t>相同的判定条件（</a:t>
            </a:r>
            <a:r>
              <a:rPr lang="zh-CN" altLang="en-US" dirty="0" smtClean="0"/>
              <a:t>如何判定</a:t>
            </a:r>
            <a:r>
              <a:rPr lang="en-US" altLang="zh-CN" dirty="0" smtClean="0"/>
              <a:t>c1 == c2 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 利用</a:t>
            </a:r>
            <a:r>
              <a:rPr lang="en-US" altLang="zh-CN" dirty="0" smtClean="0"/>
              <a:t>feature vector</a:t>
            </a:r>
            <a:r>
              <a:rPr lang="zh-CN" altLang="en-US" dirty="0"/>
              <a:t>，</a:t>
            </a:r>
            <a:r>
              <a:rPr lang="zh-CN" altLang="en-US" dirty="0" smtClean="0"/>
              <a:t>不可行？</a:t>
            </a:r>
            <a:r>
              <a:rPr lang="en-US" altLang="zh-CN" dirty="0" err="1" smtClean="0"/>
              <a:t>fv</a:t>
            </a:r>
            <a:r>
              <a:rPr lang="zh-CN" altLang="en-US" dirty="0" smtClean="0"/>
              <a:t>与轨迹（此轨迹到达了哪些地方）有关，而且这些数字没有一个明确的意义，如何利用</a:t>
            </a:r>
            <a:r>
              <a:rPr lang="en-US" altLang="zh-CN" dirty="0" err="1" smtClean="0"/>
              <a:t>fv</a:t>
            </a:r>
            <a:r>
              <a:rPr lang="zh-CN" altLang="en-US" dirty="0" smtClean="0"/>
              <a:t>是一个问题。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）给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添加标签。比如武大的总图和信部图书馆是否可以都定义为图书馆，这样标定出来的两个轨迹具有更大范围的普适性。现在这种方案可以确定两个人的“极其匹配度”。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）目前用的是，设置两个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x%</a:t>
            </a:r>
            <a:r>
              <a:rPr lang="zh-CN" altLang="en-US" dirty="0"/>
              <a:t>相</a:t>
            </a:r>
            <a:r>
              <a:rPr lang="zh-CN" altLang="en-US" dirty="0" smtClean="0"/>
              <a:t>同的</a:t>
            </a:r>
            <a:r>
              <a:rPr lang="en-US" altLang="zh-CN" dirty="0" smtClean="0"/>
              <a:t>stay point</a:t>
            </a:r>
            <a:r>
              <a:rPr lang="zh-CN" altLang="en-US" dirty="0" smtClean="0"/>
              <a:t>，这两个</a:t>
            </a:r>
            <a:r>
              <a:rPr lang="en-US" altLang="zh-CN" dirty="0" smtClean="0"/>
              <a:t>semantic location</a:t>
            </a:r>
            <a:r>
              <a:rPr lang="zh-CN" altLang="en-US" dirty="0" smtClean="0"/>
              <a:t>就一致。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相同的</a:t>
            </a:r>
            <a:r>
              <a:rPr lang="en-US" altLang="zh-CN" dirty="0" smtClean="0"/>
              <a:t>stay point</a:t>
            </a:r>
            <a:r>
              <a:rPr lang="zh-CN" altLang="en-US" dirty="0" smtClean="0"/>
              <a:t>：目前用两点之间的距离小于某个阈值。可以在</a:t>
            </a:r>
            <a:r>
              <a:rPr lang="en-US" altLang="zh-CN" dirty="0" smtClean="0"/>
              <a:t>config.py</a:t>
            </a:r>
            <a:r>
              <a:rPr lang="zh-CN" altLang="en-US" dirty="0" smtClean="0"/>
              <a:t>中设置。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maximal travel match</a:t>
            </a:r>
            <a:r>
              <a:rPr lang="zh-CN" altLang="en-US" dirty="0" smtClean="0"/>
              <a:t>的相似度衡量，应该是停留时间越相似越大，目前没有考虑，也就是</a:t>
            </a:r>
            <a:r>
              <a:rPr lang="en-US" altLang="zh-CN" dirty="0" smtClean="0"/>
              <a:t>4.2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iuf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，目前只考虑的是模型层数等参数。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maximal travel match</a:t>
            </a:r>
            <a:r>
              <a:rPr lang="zh-CN" altLang="en-US" dirty="0" smtClean="0"/>
              <a:t>时的问题，如何定义</a:t>
            </a:r>
            <a:r>
              <a:rPr lang="en-US" altLang="zh-CN" dirty="0" smtClean="0"/>
              <a:t>Definition8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condition2</a:t>
            </a:r>
            <a:r>
              <a:rPr lang="zh-CN" altLang="en-US" dirty="0" smtClean="0"/>
              <a:t>，某个</a:t>
            </a:r>
            <a:r>
              <a:rPr lang="en-US" altLang="zh-CN" dirty="0" smtClean="0"/>
              <a:t>semantic location</a:t>
            </a:r>
            <a:r>
              <a:rPr lang="zh-CN" altLang="en-US" dirty="0" smtClean="0"/>
              <a:t>中包含多个</a:t>
            </a:r>
            <a:r>
              <a:rPr lang="en-US" altLang="zh-CN" dirty="0" smtClean="0"/>
              <a:t>stay point</a:t>
            </a:r>
            <a:r>
              <a:rPr lang="zh-CN" altLang="en-US" dirty="0" smtClean="0"/>
              <a:t>，相邻的时间间隔如何定义？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53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方法简述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1) Semantic Location History</a:t>
            </a:r>
          </a:p>
          <a:p>
            <a:pPr lvl="1"/>
            <a:r>
              <a:rPr lang="en-US" altLang="zh-CN" dirty="0" smtClean="0"/>
              <a:t>2) Maximal Travel Match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实验结果分析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1) </a:t>
            </a:r>
            <a:r>
              <a:rPr lang="zh-CN" altLang="en-US" dirty="0" smtClean="0"/>
              <a:t>原始数据可视化</a:t>
            </a:r>
            <a:r>
              <a:rPr lang="zh-CN" altLang="en-US" dirty="0"/>
              <a:t>结</a:t>
            </a:r>
            <a:r>
              <a:rPr lang="zh-CN" altLang="en-US" dirty="0" smtClean="0"/>
              <a:t>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 smtClean="0"/>
              <a:t>) </a:t>
            </a:r>
            <a:r>
              <a:rPr lang="zh-CN" altLang="en-US" dirty="0" smtClean="0"/>
              <a:t>本方法结果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影像结果的因子分析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7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1445" y="1367951"/>
            <a:ext cx="11284131" cy="4922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）首先在</a:t>
            </a:r>
            <a:r>
              <a:rPr lang="en-US" altLang="zh-CN" sz="2200" dirty="0" smtClean="0"/>
              <a:t>GPS</a:t>
            </a:r>
            <a:r>
              <a:rPr lang="zh-CN" altLang="en-US" sz="2200" dirty="0" smtClean="0"/>
              <a:t>轨迹中提取停留区（停留时间长的一个区域）。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 smtClean="0"/>
              <a:t>名词解释：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	GPS </a:t>
            </a:r>
            <a:r>
              <a:rPr lang="zh-CN" altLang="en-US" sz="2200" dirty="0" smtClean="0"/>
              <a:t>轨迹 </a:t>
            </a:r>
            <a:r>
              <a:rPr lang="en-US" altLang="zh-CN" sz="2200" dirty="0" smtClean="0"/>
              <a:t>- </a:t>
            </a:r>
            <a:r>
              <a:rPr lang="zh-CN" altLang="en-US" sz="2200" dirty="0" smtClean="0"/>
              <a:t>经纬度及时间的系列点 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lng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lat</a:t>
            </a:r>
            <a:r>
              <a:rPr lang="en-US" altLang="zh-CN" sz="2200" dirty="0" smtClean="0"/>
              <a:t>, time)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语义学轨迹 </a:t>
            </a:r>
            <a:r>
              <a:rPr lang="en-US" altLang="zh-CN" sz="2200" dirty="0" smtClean="0"/>
              <a:t>- </a:t>
            </a:r>
            <a:r>
              <a:rPr lang="zh-CN" altLang="en-US" sz="2200" dirty="0" smtClean="0"/>
              <a:t>利用</a:t>
            </a:r>
            <a:r>
              <a:rPr lang="en-US" altLang="zh-CN" sz="2200" dirty="0" smtClean="0"/>
              <a:t>POI</a:t>
            </a:r>
            <a:r>
              <a:rPr lang="zh-CN" altLang="en-US" sz="2200" dirty="0" smtClean="0"/>
              <a:t>人工标注，为地图上的点赋予语义学意义。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lng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lat</a:t>
            </a:r>
            <a:r>
              <a:rPr lang="en-US" altLang="zh-CN" sz="2200" dirty="0" smtClean="0"/>
              <a:t>, time, class)</a:t>
            </a:r>
          </a:p>
          <a:p>
            <a:pPr marL="514350" indent="-514350">
              <a:buAutoNum type="arabicParenR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234" y="731520"/>
            <a:ext cx="7382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Semantic Location history</a:t>
            </a:r>
            <a:r>
              <a:rPr lang="zh-CN" altLang="en-US" sz="2800" dirty="0" smtClean="0"/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GPS</a:t>
            </a:r>
            <a:r>
              <a:rPr lang="zh-CN" altLang="en-US" sz="2000" dirty="0" smtClean="0">
                <a:solidFill>
                  <a:srgbClr val="FF0000"/>
                </a:solidFill>
              </a:rPr>
              <a:t>轨迹 转化为 语义学轨迹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55" y="1968063"/>
            <a:ext cx="52292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6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8238" y="397470"/>
            <a:ext cx="1040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2) </a:t>
            </a:r>
            <a:r>
              <a:rPr lang="zh-CN" altLang="en-US" dirty="0" smtClean="0"/>
              <a:t>利用提前标注好的</a:t>
            </a:r>
            <a:r>
              <a:rPr lang="en-US" altLang="zh-CN" dirty="0" smtClean="0"/>
              <a:t>POI</a:t>
            </a:r>
            <a:r>
              <a:rPr lang="zh-CN" altLang="en-US" dirty="0" smtClean="0"/>
              <a:t>，计算各个停留区的</a:t>
            </a:r>
            <a:r>
              <a:rPr lang="en-US" altLang="zh-CN" dirty="0" smtClean="0"/>
              <a:t>feature vector</a:t>
            </a:r>
          </a:p>
          <a:p>
            <a:r>
              <a:rPr lang="zh-CN" altLang="en-US" sz="1600" dirty="0" smtClean="0"/>
              <a:t>（此处人工利用高德地图进行</a:t>
            </a:r>
            <a:r>
              <a:rPr lang="en-US" altLang="zh-CN" sz="1600" dirty="0" smtClean="0"/>
              <a:t>POI</a:t>
            </a:r>
            <a:r>
              <a:rPr lang="zh-CN" altLang="en-US" sz="1600" dirty="0" smtClean="0"/>
              <a:t>制作，实测百度地图的偏移量设置与本数据集不一致。）</a:t>
            </a:r>
            <a:endParaRPr lang="en-US" altLang="zh-CN" sz="1600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8" y="1101725"/>
            <a:ext cx="3708433" cy="4842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2839" y="607069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POI</a:t>
            </a:r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6300" y="6479349"/>
            <a:ext cx="962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注：为测试程序的普适性，为武大信部中学生常去的几个地点进行多次标注进行“加高权重”，非错误。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567426" y="6073957"/>
            <a:ext cx="29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各个</a:t>
            </a:r>
            <a:r>
              <a:rPr lang="zh-CN" altLang="en-US" dirty="0"/>
              <a:t>停</a:t>
            </a:r>
            <a:r>
              <a:rPr lang="zh-CN" altLang="en-US" dirty="0" smtClean="0"/>
              <a:t>留区的</a:t>
            </a:r>
            <a:r>
              <a:rPr lang="en-US" altLang="zh-CN" dirty="0" smtClean="0"/>
              <a:t>Feature vector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26" y="2724150"/>
            <a:ext cx="6622347" cy="18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3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1708" y="288425"/>
            <a:ext cx="94052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3)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feature vector </a:t>
            </a:r>
            <a:r>
              <a:rPr lang="zh-CN" altLang="en-US" dirty="0" smtClean="0"/>
              <a:t>做一个聚类，此聚类方法需要根据</a:t>
            </a:r>
            <a:r>
              <a:rPr lang="en-US" altLang="zh-CN" dirty="0" smtClean="0"/>
              <a:t>feature </a:t>
            </a:r>
            <a:r>
              <a:rPr lang="en-US" altLang="zh-CN" dirty="0" err="1" smtClean="0"/>
              <a:t>vecotr</a:t>
            </a:r>
            <a:r>
              <a:rPr lang="zh-CN" altLang="en-US" dirty="0" smtClean="0"/>
              <a:t>考虑聚类的先后顺序，并且需要根据聚类的先后顺序及结果建立树结构，所以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方法不适用，此处使用的是</a:t>
            </a:r>
            <a:endParaRPr lang="en-US" altLang="zh-CN" dirty="0" smtClean="0"/>
          </a:p>
          <a:p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r>
              <a:rPr lang="zh-CN" altLang="en-US" dirty="0" smtClean="0"/>
              <a:t>库中</a:t>
            </a:r>
            <a:r>
              <a:rPr lang="en-US" altLang="zh-CN" dirty="0" smtClean="0">
                <a:hlinkClick r:id="rId2"/>
              </a:rPr>
              <a:t>agglomerativeClustering</a:t>
            </a:r>
            <a:r>
              <a:rPr lang="zh-CN" altLang="en-US" dirty="0" smtClean="0"/>
              <a:t>方法。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树的结构（叶子节点是且仅是停留点）建立好后，根据停留点间的先后关系，建立起树各层的“语义学轨迹”。到此算法的第一部分</a:t>
            </a:r>
            <a:r>
              <a:rPr lang="en-US" altLang="zh-CN" dirty="0" smtClean="0"/>
              <a:t>(Semantic Location History)</a:t>
            </a:r>
            <a:r>
              <a:rPr lang="zh-CN" altLang="en-US" dirty="0" smtClean="0"/>
              <a:t>计算完毕，得到了语义学轨迹。</a:t>
            </a:r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07" y="1765753"/>
            <a:ext cx="4744268" cy="4996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9776"/>
          <a:stretch/>
        </p:blipFill>
        <p:spPr>
          <a:xfrm>
            <a:off x="6534149" y="2219325"/>
            <a:ext cx="5132985" cy="1238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2925" y="36195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语义学轨迹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3607" y="4382641"/>
            <a:ext cx="263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(1,1, time1)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(2,2,time2)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4424" y="514578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变成了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1700" y="5893296"/>
            <a:ext cx="39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(1,1, time1,</a:t>
            </a:r>
            <a:r>
              <a:rPr lang="zh-CN" altLang="en-US" dirty="0" smtClean="0">
                <a:solidFill>
                  <a:srgbClr val="FF0000"/>
                </a:solidFill>
              </a:rPr>
              <a:t>图书馆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(2,2,time2, 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食堂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5987" y="606475"/>
            <a:ext cx="10390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Maximal Travel Match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找到两条轨迹中最大长度的</a:t>
            </a:r>
            <a:r>
              <a:rPr lang="zh-CN" altLang="en-US" dirty="0">
                <a:solidFill>
                  <a:srgbClr val="FF0000"/>
                </a:solidFill>
              </a:rPr>
              <a:t>地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-&gt; </a:t>
            </a:r>
            <a:r>
              <a:rPr lang="zh-CN" altLang="en-US" dirty="0" smtClean="0">
                <a:solidFill>
                  <a:srgbClr val="FF0000"/>
                </a:solidFill>
              </a:rPr>
              <a:t>地点</a:t>
            </a:r>
            <a:r>
              <a:rPr lang="en-US" altLang="zh-CN" dirty="0" smtClean="0">
                <a:solidFill>
                  <a:srgbClr val="FF0000"/>
                </a:solidFill>
              </a:rPr>
              <a:t>2)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6" y="1343024"/>
            <a:ext cx="7739063" cy="3095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5406" y="4853491"/>
            <a:ext cx="99661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/>
              <a:t>利用语义学轨迹，找到两条</a:t>
            </a:r>
            <a:r>
              <a:rPr lang="zh-CN" altLang="en-US" dirty="0"/>
              <a:t>轨</a:t>
            </a:r>
            <a:r>
              <a:rPr lang="zh-CN" altLang="en-US" dirty="0" smtClean="0"/>
              <a:t>迹中，两个人都去过的相同地点们，并且从这些都去过的地点中</a:t>
            </a:r>
            <a:endParaRPr lang="en-US" altLang="zh-CN" dirty="0" smtClean="0"/>
          </a:p>
          <a:p>
            <a:r>
              <a:rPr lang="zh-CN" altLang="en-US" dirty="0" smtClean="0"/>
              <a:t>找到访问顺序一致的且不能内外延伸的 地点</a:t>
            </a:r>
            <a:r>
              <a:rPr lang="en-US" altLang="zh-CN" dirty="0"/>
              <a:t>1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地点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  这段路程经历，就是一个</a:t>
            </a:r>
            <a:r>
              <a:rPr lang="en-US" altLang="zh-CN" dirty="0" smtClean="0"/>
              <a:t>maximal travel match.(</a:t>
            </a:r>
            <a:r>
              <a:rPr lang="en-US" altLang="zh-CN" dirty="0" err="1" smtClean="0"/>
              <a:t>mtm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之后通过比较所有</a:t>
            </a:r>
            <a:r>
              <a:rPr lang="en-US" altLang="zh-CN" dirty="0" err="1" smtClean="0"/>
              <a:t>mtm</a:t>
            </a:r>
            <a:r>
              <a:rPr lang="zh-CN" altLang="en-US" dirty="0" smtClean="0"/>
              <a:t>之间的相似度并做和，得到两条轨迹的相似度。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1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5306" y="3291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二、结果分析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6819" y="1019175"/>
            <a:ext cx="4916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 smtClean="0"/>
              <a:t>可视化原始数据后，对原始数据进行分析。</a:t>
            </a:r>
            <a:endParaRPr lang="en-US" altLang="zh-CN" dirty="0" smtClean="0"/>
          </a:p>
          <a:p>
            <a:r>
              <a:rPr lang="en-US" altLang="zh-CN" sz="1400" dirty="0" smtClean="0"/>
              <a:t>(</a:t>
            </a:r>
            <a:r>
              <a:rPr lang="zh-CN" altLang="en-US" sz="1400" dirty="0" smtClean="0"/>
              <a:t>此处利用高德</a:t>
            </a:r>
            <a:r>
              <a:rPr lang="en-US" altLang="zh-CN" sz="1400" dirty="0" err="1" smtClean="0"/>
              <a:t>api</a:t>
            </a:r>
            <a:r>
              <a:rPr lang="zh-CN" altLang="en-US" sz="1400" dirty="0"/>
              <a:t>编</a:t>
            </a:r>
            <a:r>
              <a:rPr lang="zh-CN" altLang="en-US" sz="1400" dirty="0" smtClean="0"/>
              <a:t>写简单脚本实现。</a:t>
            </a:r>
            <a:r>
              <a:rPr lang="en-US" altLang="zh-CN" sz="1400" dirty="0" smtClean="0"/>
              <a:t>)</a:t>
            </a:r>
            <a:endParaRPr lang="en-US" altLang="zh-CN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39050" y="6193277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日停留点可视化</a:t>
            </a:r>
            <a:endParaRPr lang="zh-CN" alt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76925" y="693298"/>
            <a:ext cx="615188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69" y="1838324"/>
            <a:ext cx="10460516" cy="2009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2569" y="542925"/>
            <a:ext cx="574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停留点</a:t>
            </a:r>
            <a:r>
              <a:rPr lang="zh-CN" altLang="en-US" dirty="0" smtClean="0"/>
              <a:t>数据轨迹</a:t>
            </a:r>
            <a:r>
              <a:rPr lang="zh-CN" altLang="en-US" sz="1600" dirty="0" smtClean="0"/>
              <a:t>（坐标可能带有偏差， 人工做了模糊处理）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67823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12783"/>
              </p:ext>
            </p:extLst>
          </p:nvPr>
        </p:nvGraphicFramePr>
        <p:xfrm>
          <a:off x="1981200" y="238137"/>
          <a:ext cx="7239000" cy="6211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53106"/>
                <a:gridCol w="2185894"/>
              </a:tblGrid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stay_point_2017-12-01.txt,stay_point_2017-12-03.txt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0.0000000%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stay_point_2017-11-27.txt,stay_point_2017-12-02.txt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0.2469534%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stay_point_2017-12-01.txt,stay_point_2017-12-02.txt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0.2798963%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stay_point_2017-11-29.txt,stay_point_2017-12-02.txt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0.3333596%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stay_point_2017-12-02.txt,stay_point_2017-12-03.txt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0.3619153%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stay_point_2017-11-28.txt,stay_point_2017-12-02.txt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0.4094662%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stay_point_2017-11-30.txt,stay_point_2017-12-02.txt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0.7076029%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stay_point_2017-11-28.txt,stay_point_2017-12-03.txt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0.9696991%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stay_point_2017-12-02.txt,stay_point_2017-12-02.txt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1.1007157%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stay_point_2017-11-27.txt,stay_point_2017-11-28.txt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1.8642642%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stay_point_2017-11-28.txt,stay_point_2017-11-29.txt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2.1530148%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stay_point_2017-11-28.txt,stay_point_2017-12-01.txt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2.6241960%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stay_point_2017-11-29.txt,stay_point_2017-12-03.txt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2.7240512%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stay_point_2017-11-27.txt,stay_point_2017-12-01.txt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2.7367723%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stay_point_2017-11-28.txt,stay_point_2017-11-30.txt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3.4976813%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stay_point_2017-11-30.txt,stay_point_2017-12-03.txt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3.6381405%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stay_point_2017-11-29.txt,stay_point_2017-12-01.txt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4.0230035%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stay_point_2017-12-01.txt,stay_point_2017-12-01.txt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4.0412888%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stay_point_2017-11-27.txt,stay_point_2017-12-03.txt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4.1032479%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stay_point_2017-11-27.txt,stay_point_2017-11-29.txt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4.4838964%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stay_point_2017-11-28.txt,stay_point_2017-11-28.txt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5.1464972%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stay_point_2017-11-27.txt,stay_point_2017-11-27.txt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5.2522712%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stay_point_2017-12-03.txt,stay_point_2017-12-03.txt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5.6173484%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stay_point_2017-11-30.txt,stay_point_2017-12-01.txt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5.9599374%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stay_point_2017-11-29.txt,stay_point_2017-11-30.txt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6.4848402%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stay_point_2017-11-27.txt,stay_point_2017-11-30.txt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6.5410815%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stay_point_2017-11-30.txt,stay_point_2017-11-30.txt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10.5224095%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  <a:tr h="214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stay_point_2017-11-29.txt,stay_point_2017-11-29.txt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14.1764492%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67" marR="8067" marT="8067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62475" y="64494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程序归一化结果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77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962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大纲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acer-pc</dc:creator>
  <cp:lastModifiedBy>acer-pc</cp:lastModifiedBy>
  <cp:revision>20</cp:revision>
  <dcterms:created xsi:type="dcterms:W3CDTF">2018-01-15T06:45:00Z</dcterms:created>
  <dcterms:modified xsi:type="dcterms:W3CDTF">2018-01-15T08:11:49Z</dcterms:modified>
</cp:coreProperties>
</file>