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chivo Black" charset="1" panose="020B0A03020202020B04"/>
      <p:regular r:id="rId18"/>
    </p:embeddedFont>
    <p:embeddedFont>
      <p:font typeface="Garet Bold" charset="1" panose="00000000000000000000"/>
      <p:regular r:id="rId19"/>
    </p:embeddedFont>
    <p:embeddedFont>
      <p:font typeface="Garet Light" charset="1" panose="00000000000000000000"/>
      <p:regular r:id="rId20"/>
    </p:embeddedFont>
    <p:embeddedFont>
      <p:font typeface="Garet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1463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797433" cy="707541"/>
          </a:xfrm>
          <a:custGeom>
            <a:avLst/>
            <a:gdLst/>
            <a:ahLst/>
            <a:cxnLst/>
            <a:rect r="r" b="b" t="t" l="l"/>
            <a:pathLst>
              <a:path h="707541" w="797433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85470" y="6394076"/>
            <a:ext cx="9373830" cy="37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Using Deep Learning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677224"/>
            <a:ext cx="3366096" cy="525882"/>
            <a:chOff x="0" y="0"/>
            <a:chExt cx="4488128" cy="70117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4488128" cy="31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b="true" sz="1599">
                  <a:solidFill>
                    <a:srgbClr val="2B2B2B"/>
                  </a:solidFill>
                  <a:latin typeface="Garet Bold"/>
                  <a:ea typeface="Garet Bold"/>
                  <a:cs typeface="Garet Bold"/>
                  <a:sym typeface="Garet Bold"/>
                </a:rPr>
                <a:t>NAME OF PROJECT: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85369"/>
              <a:ext cx="4488128" cy="31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B2B2B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Stroke Data Analysis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394796" y="8677224"/>
            <a:ext cx="3366096" cy="525882"/>
            <a:chOff x="0" y="0"/>
            <a:chExt cx="4488128" cy="70117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4488128" cy="31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b="true" sz="1599">
                  <a:solidFill>
                    <a:srgbClr val="2B2B2B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PRESENTED BY: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85369"/>
              <a:ext cx="4488128" cy="31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B2B2B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Utkrisht Verma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68701" y="1013460"/>
            <a:ext cx="432108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Infosys Springboard |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85854" y="3950633"/>
            <a:ext cx="10773446" cy="23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90"/>
              </a:lnSpc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STROKE DATA</a:t>
            </a:r>
          </a:p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2436" y="0"/>
            <a:ext cx="7201132" cy="10287000"/>
            <a:chOff x="0" y="0"/>
            <a:chExt cx="9601509" cy="137160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29997" t="0" r="0" b="0"/>
            <a:stretch>
              <a:fillRect/>
            </a:stretch>
          </p:blipFill>
          <p:spPr>
            <a:xfrm flipH="false" flipV="false">
              <a:off x="0" y="0"/>
              <a:ext cx="9601509" cy="137160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9940472" y="3925202"/>
            <a:ext cx="7318828" cy="402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52"/>
              </a:lnSpc>
            </a:pPr>
            <a:r>
              <a:rPr lang="en-US" sz="3822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Machine Learning models are algorithms that enable computers to learn patterns from data and make predictions without explicitly being programmed. 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36521" y="1818477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Machine Learning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8085" y="2310492"/>
            <a:ext cx="7203393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Benchmarks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-585133" y="9263062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6841721" y="1469356"/>
          <a:ext cx="10417579" cy="6908782"/>
        </p:xfrm>
        <a:graphic>
          <a:graphicData uri="http://schemas.openxmlformats.org/drawingml/2006/table">
            <a:tbl>
              <a:tblPr/>
              <a:tblGrid>
                <a:gridCol w="3472526"/>
                <a:gridCol w="3472526"/>
                <a:gridCol w="3472526"/>
              </a:tblGrid>
              <a:tr h="1266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ML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RSME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Linear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0.2345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0.94497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Lasso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0.2367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0.94396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2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Ridge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0.2345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0.94497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2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Logistic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0.2533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0.9358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-585133" y="9263062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088945" y="1686751"/>
            <a:ext cx="9170355" cy="6671433"/>
          </a:xfrm>
          <a:custGeom>
            <a:avLst/>
            <a:gdLst/>
            <a:ahLst/>
            <a:cxnLst/>
            <a:rect r="r" b="b" t="t" l="l"/>
            <a:pathLst>
              <a:path h="6671433" w="9170355">
                <a:moveTo>
                  <a:pt x="0" y="0"/>
                </a:moveTo>
                <a:lnTo>
                  <a:pt x="9170355" y="0"/>
                </a:lnTo>
                <a:lnTo>
                  <a:pt x="9170355" y="6671433"/>
                </a:lnTo>
                <a:lnTo>
                  <a:pt x="0" y="66714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52852" y="3112542"/>
            <a:ext cx="7203393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199594" y="1814512"/>
          <a:ext cx="6511183" cy="5753100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Timeline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Data Cleaning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Data Visualisation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Encoding Techniques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Model Training and Optimising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Final Model Evaluation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Dataset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-706637" y="1559650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4641" y="2439692"/>
            <a:ext cx="653146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8700" y="4292535"/>
            <a:ext cx="1383830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5400000">
            <a:off x="15074698" y="3103895"/>
            <a:ext cx="1629446" cy="2396244"/>
          </a:xfrm>
          <a:custGeom>
            <a:avLst/>
            <a:gdLst/>
            <a:ahLst/>
            <a:cxnLst/>
            <a:rect r="r" b="b" t="t" l="l"/>
            <a:pathLst>
              <a:path h="2396244" w="1629446">
                <a:moveTo>
                  <a:pt x="0" y="0"/>
                </a:moveTo>
                <a:lnTo>
                  <a:pt x="1629446" y="0"/>
                </a:lnTo>
                <a:lnTo>
                  <a:pt x="1629446" y="2396244"/>
                </a:lnTo>
                <a:lnTo>
                  <a:pt x="0" y="239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62887"/>
            <a:ext cx="5683548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Timeline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67082" y="5640615"/>
            <a:ext cx="2544664" cy="815442"/>
            <a:chOff x="0" y="0"/>
            <a:chExt cx="3392885" cy="108725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3392885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Milestone 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22859"/>
              <a:ext cx="3392885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Data Preparation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005388" y="5640615"/>
            <a:ext cx="2277734" cy="1177392"/>
            <a:chOff x="0" y="0"/>
            <a:chExt cx="3036979" cy="156985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3036979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Milestone 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22859"/>
              <a:ext cx="3036979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Data Visualisation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982075" y="5640615"/>
            <a:ext cx="2277734" cy="815442"/>
            <a:chOff x="0" y="0"/>
            <a:chExt cx="3036979" cy="10872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3036979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Milestone 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22859"/>
              <a:ext cx="3036979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Data Encoding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963582" y="5640615"/>
            <a:ext cx="4123962" cy="1177392"/>
            <a:chOff x="0" y="0"/>
            <a:chExt cx="5498615" cy="156985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28575"/>
              <a:ext cx="5498615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Milestone 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622859"/>
              <a:ext cx="5498615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Model Training and Optimiastion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005388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982075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958763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095936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07737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19538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159450" y="-14097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57564"/>
            <a:ext cx="727903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Preperation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82445" y="981075"/>
            <a:ext cx="287685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40501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4020" y="7078855"/>
            <a:ext cx="501635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Exploratory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35821" y="7078855"/>
            <a:ext cx="501635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Analysis of Attributes and Records.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52302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47622" y="7078855"/>
            <a:ext cx="5016359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Elaborate on the first</a:t>
            </a: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goal here.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56423" y="1883102"/>
            <a:ext cx="3802877" cy="1486579"/>
          </a:xfrm>
          <a:custGeom>
            <a:avLst/>
            <a:gdLst/>
            <a:ahLst/>
            <a:cxnLst/>
            <a:rect r="r" b="b" t="t" l="l"/>
            <a:pathLst>
              <a:path h="1486579" w="3802877">
                <a:moveTo>
                  <a:pt x="0" y="0"/>
                </a:moveTo>
                <a:lnTo>
                  <a:pt x="3802877" y="0"/>
                </a:lnTo>
                <a:lnTo>
                  <a:pt x="3802877" y="1486579"/>
                </a:lnTo>
                <a:lnTo>
                  <a:pt x="0" y="1486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55907" y="4218713"/>
            <a:ext cx="7203393" cy="152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Dataset Characterestics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4908" y="5697291"/>
            <a:ext cx="8007440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Key Columns Include age, gender, hypertension, heart_disease, work_type, avg_glucose_level and the target variable is stroke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28700" y="2626392"/>
          <a:ext cx="9036746" cy="5172075"/>
        </p:xfrm>
        <a:graphic>
          <a:graphicData uri="http://schemas.openxmlformats.org/drawingml/2006/table">
            <a:tbl>
              <a:tblPr/>
              <a:tblGrid>
                <a:gridCol w="3343616"/>
                <a:gridCol w="5693129"/>
              </a:tblGrid>
              <a:tr h="8221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Observation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9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Shape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Dataset Contains 5110 rows and 12 Columns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1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Info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BMI Column has missing vlues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9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Describe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Analyse key features like age, avg_glucode_level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9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isnll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Checked the number of values which have null values.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33730"/>
            <a:ext cx="8115300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Visualisation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25860" y="944529"/>
            <a:ext cx="10081921" cy="839794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547818" y="981075"/>
            <a:ext cx="37114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3132" y="3610919"/>
            <a:ext cx="8200876" cy="302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1"/>
              </a:lnSpc>
            </a:pPr>
            <a:r>
              <a:rPr lang="en-US" sz="215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This part focuses on exploring the dataset visually to uncover meaningful patterns</a:t>
            </a:r>
          </a:p>
          <a:p>
            <a:pPr algn="l">
              <a:lnSpc>
                <a:spcPts val="3011"/>
              </a:lnSpc>
            </a:pPr>
            <a:r>
              <a:rPr lang="en-US" sz="215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and relationships between variables. We analyze trends</a:t>
            </a:r>
          </a:p>
          <a:p>
            <a:pPr algn="l">
              <a:lnSpc>
                <a:spcPts val="3011"/>
              </a:lnSpc>
            </a:pPr>
            <a:r>
              <a:rPr lang="en-US" sz="215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and distributions through graphs and plots, helping identify key insights related to stroke prediction.</a:t>
            </a:r>
          </a:p>
          <a:p>
            <a:pPr algn="l">
              <a:lnSpc>
                <a:spcPts val="3011"/>
              </a:lnSpc>
            </a:pPr>
            <a:r>
              <a:rPr lang="en-US" sz="215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Additionally, data encoding ensures that categorical variables are transformed into</a:t>
            </a:r>
          </a:p>
          <a:p>
            <a:pPr algn="l">
              <a:lnSpc>
                <a:spcPts val="3011"/>
              </a:lnSpc>
              <a:spcBef>
                <a:spcPct val="0"/>
              </a:spcBef>
            </a:pPr>
            <a:r>
              <a:rPr lang="en-US" b="true" sz="215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 format suitable for machine learning models.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5891523" y="1879064"/>
            <a:ext cx="11614174" cy="6402920"/>
            <a:chOff x="0" y="0"/>
            <a:chExt cx="1799339" cy="991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339" cy="991980"/>
            </a:xfrm>
            <a:custGeom>
              <a:avLst/>
              <a:gdLst/>
              <a:ahLst/>
              <a:cxnLst/>
              <a:rect r="r" b="b" t="t" l="l"/>
              <a:pathLst>
                <a:path h="991980" w="1799339">
                  <a:moveTo>
                    <a:pt x="0" y="0"/>
                  </a:moveTo>
                  <a:lnTo>
                    <a:pt x="1799339" y="0"/>
                  </a:lnTo>
                  <a:lnTo>
                    <a:pt x="1799339" y="991980"/>
                  </a:lnTo>
                  <a:lnTo>
                    <a:pt x="0" y="991980"/>
                  </a:lnTo>
                  <a:close/>
                </a:path>
              </a:pathLst>
            </a:custGeom>
            <a:blipFill>
              <a:blip r:embed="rId3"/>
              <a:stretch>
                <a:fillRect l="0" t="-10457" r="0" b="-404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51110" y="984904"/>
            <a:ext cx="7203393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Work Type vs Frequency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4308" y="3735968"/>
            <a:ext cx="4906952" cy="238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People working in Private Jobs have the maximum frequency of stroke patients.</a:t>
            </a:r>
          </a:p>
          <a:p>
            <a:pPr algn="l">
              <a:lnSpc>
                <a:spcPts val="3219"/>
              </a:lnSpc>
            </a:pP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Followed by the people who are Self - Employed.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935536" y="1675926"/>
            <a:ext cx="9024504" cy="6935149"/>
          </a:xfrm>
          <a:custGeom>
            <a:avLst/>
            <a:gdLst/>
            <a:ahLst/>
            <a:cxnLst/>
            <a:rect r="r" b="b" t="t" l="l"/>
            <a:pathLst>
              <a:path h="6935149" w="9024504">
                <a:moveTo>
                  <a:pt x="0" y="0"/>
                </a:moveTo>
                <a:lnTo>
                  <a:pt x="9024504" y="0"/>
                </a:lnTo>
                <a:lnTo>
                  <a:pt x="9024504" y="6935148"/>
                </a:lnTo>
                <a:lnTo>
                  <a:pt x="0" y="6935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1110" y="984904"/>
            <a:ext cx="7203393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Frequency Vs Age Group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4308" y="3726443"/>
            <a:ext cx="5537658" cy="2700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The stroke is centralized within the age group of 40 to 80.</a:t>
            </a:r>
          </a:p>
          <a:p>
            <a:pPr algn="l">
              <a:lnSpc>
                <a:spcPts val="3633"/>
              </a:lnSpc>
            </a:pPr>
          </a:p>
          <a:p>
            <a:pPr algn="l">
              <a:lnSpc>
                <a:spcPts val="3633"/>
              </a:lnSpc>
              <a:spcBef>
                <a:spcPct val="0"/>
              </a:spcBef>
            </a:pPr>
            <a:r>
              <a:rPr lang="en-US" sz="2595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This implies that older people have a higher chances of getting a stroke.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5019313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Encoding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28842"/>
            <a:ext cx="5537658" cy="224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3"/>
              </a:lnSpc>
              <a:spcBef>
                <a:spcPct val="0"/>
              </a:spcBef>
            </a:pPr>
            <a:r>
              <a:rPr lang="en-US" sz="259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This process is the process of converting categorical data into numerical formats so that machine learning algorithms can interpret it.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1187768"/>
            <a:ext cx="3493612" cy="3493612"/>
          </a:xfrm>
          <a:custGeom>
            <a:avLst/>
            <a:gdLst/>
            <a:ahLst/>
            <a:cxnLst/>
            <a:rect r="r" b="b" t="t" l="l"/>
            <a:pathLst>
              <a:path h="3493612" w="3493612">
                <a:moveTo>
                  <a:pt x="0" y="0"/>
                </a:moveTo>
                <a:lnTo>
                  <a:pt x="3493612" y="0"/>
                </a:lnTo>
                <a:lnTo>
                  <a:pt x="3493612" y="3493612"/>
                </a:lnTo>
                <a:lnTo>
                  <a:pt x="0" y="3493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6841721" y="2333534"/>
          <a:ext cx="10417579" cy="5306824"/>
        </p:xfrm>
        <a:graphic>
          <a:graphicData uri="http://schemas.openxmlformats.org/drawingml/2006/table">
            <a:tbl>
              <a:tblPr/>
              <a:tblGrid>
                <a:gridCol w="5208789"/>
                <a:gridCol w="5208789"/>
              </a:tblGrid>
              <a:tr h="18985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Resistance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 for Rural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1 for Urban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4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Work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Never Worked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Private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Self - Employed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Smoking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Never Smoked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Formally Smoked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Currently Smokes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0">
            <a:off x="5745677" y="1276451"/>
            <a:ext cx="1641362" cy="2114167"/>
          </a:xfrm>
          <a:custGeom>
            <a:avLst/>
            <a:gdLst/>
            <a:ahLst/>
            <a:cxnLst/>
            <a:rect r="r" b="b" t="t" l="l"/>
            <a:pathLst>
              <a:path h="2114167" w="1641362">
                <a:moveTo>
                  <a:pt x="0" y="0"/>
                </a:moveTo>
                <a:lnTo>
                  <a:pt x="1641362" y="0"/>
                </a:lnTo>
                <a:lnTo>
                  <a:pt x="1641362" y="2114166"/>
                </a:lnTo>
                <a:lnTo>
                  <a:pt x="0" y="2114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DAGXvVj2zbs</dc:identifier>
  <dcterms:modified xsi:type="dcterms:W3CDTF">2011-08-01T06:04:30Z</dcterms:modified>
  <cp:revision>1</cp:revision>
  <dc:title>Stroke Data Analysis</dc:title>
</cp:coreProperties>
</file>