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8E7F674-603F-41F3-934F-DEBA0B6F74B4}" type="datetimeFigureOut">
              <a:rPr lang="it-IT" smtClean="0"/>
              <a:t>24/03/2021</a:t>
            </a:fld>
            <a:endParaRPr lang="it-IT"/>
          </a:p>
        </p:txBody>
      </p:sp>
      <p:sp>
        <p:nvSpPr>
          <p:cNvPr id="5" name="Footer Placeholder 4"/>
          <p:cNvSpPr>
            <a:spLocks noGrp="1"/>
          </p:cNvSpPr>
          <p:nvPr>
            <p:ph type="ftr" sz="quarter" idx="11"/>
          </p:nvPr>
        </p:nvSpPr>
        <p:spPr>
          <a:xfrm>
            <a:off x="1876424" y="5410201"/>
            <a:ext cx="5124886" cy="365125"/>
          </a:xfrm>
        </p:spPr>
        <p:txBody>
          <a:bodyPr/>
          <a:lstStyle/>
          <a:p>
            <a:endParaRPr lang="it-IT"/>
          </a:p>
        </p:txBody>
      </p:sp>
      <p:sp>
        <p:nvSpPr>
          <p:cNvPr id="6" name="Slide Number Placeholder 5"/>
          <p:cNvSpPr>
            <a:spLocks noGrp="1"/>
          </p:cNvSpPr>
          <p:nvPr>
            <p:ph type="sldNum" sz="quarter" idx="12"/>
          </p:nvPr>
        </p:nvSpPr>
        <p:spPr>
          <a:xfrm>
            <a:off x="9896911" y="5410199"/>
            <a:ext cx="771089" cy="365125"/>
          </a:xfrm>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34403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E7F674-603F-41F3-934F-DEBA0B6F74B4}" type="datetimeFigureOut">
              <a:rPr lang="it-IT" smtClean="0"/>
              <a:t>24/03/2021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80605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E7F674-603F-41F3-934F-DEBA0B6F74B4}" type="datetimeFigureOut">
              <a:rPr lang="it-IT" smtClean="0"/>
              <a:t>24/03/2021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32663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E7F674-603F-41F3-934F-DEBA0B6F74B4}" type="datetimeFigureOut">
              <a:rPr lang="it-IT" smtClean="0"/>
              <a:t>24/03/2021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243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E7F674-603F-41F3-934F-DEBA0B6F74B4}" type="datetimeFigureOut">
              <a:rPr lang="it-IT" smtClean="0"/>
              <a:t>24/03/2021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26089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28E7F674-603F-41F3-934F-DEBA0B6F74B4}" type="datetimeFigureOut">
              <a:rPr lang="it-IT" smtClean="0"/>
              <a:t>24/03/2021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863796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28E7F674-603F-41F3-934F-DEBA0B6F74B4}" type="datetimeFigureOut">
              <a:rPr lang="it-IT" smtClean="0"/>
              <a:t>24/03/2021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74976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24/03/2021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11246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24/03/2021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370225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8E7F674-603F-41F3-934F-DEBA0B6F74B4}" type="datetimeFigureOut">
              <a:rPr lang="it-IT" smtClean="0"/>
              <a:t>24/03/2021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69458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28E7F674-603F-41F3-934F-DEBA0B6F74B4}" type="datetimeFigureOut">
              <a:rPr lang="it-IT" smtClean="0"/>
              <a:t>24/03/2021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40814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8E7F674-603F-41F3-934F-DEBA0B6F74B4}" type="datetimeFigureOut">
              <a:rPr lang="it-IT" smtClean="0"/>
              <a:t>24/03/2021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428523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8E7F674-603F-41F3-934F-DEBA0B6F74B4}" type="datetimeFigureOut">
              <a:rPr lang="it-IT" smtClean="0"/>
              <a:t>24/03/2021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74923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8E7F674-603F-41F3-934F-DEBA0B6F74B4}" type="datetimeFigureOut">
              <a:rPr lang="it-IT" smtClean="0"/>
              <a:t>24/03/2021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7830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7F674-603F-41F3-934F-DEBA0B6F74B4}" type="datetimeFigureOut">
              <a:rPr lang="it-IT" smtClean="0"/>
              <a:t>24/03/2021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56289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E7F674-603F-41F3-934F-DEBA0B6F74B4}" type="datetimeFigureOut">
              <a:rPr lang="it-IT" smtClean="0"/>
              <a:t>24/03/2021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204283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28E7F674-603F-41F3-934F-DEBA0B6F74B4}" type="datetimeFigureOut">
              <a:rPr lang="it-IT" smtClean="0"/>
              <a:t>24/03/2021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CFF5F7-111E-4F9E-BF39-BEB89AD0CD0D}" type="slidenum">
              <a:rPr lang="it-IT" smtClean="0"/>
              <a:t>‹N›</a:t>
            </a:fld>
            <a:endParaRPr lang="it-IT"/>
          </a:p>
        </p:txBody>
      </p:sp>
    </p:spTree>
    <p:extLst>
      <p:ext uri="{BB962C8B-B14F-4D97-AF65-F5344CB8AC3E}">
        <p14:creationId xmlns:p14="http://schemas.microsoft.com/office/powerpoint/2010/main" val="132580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E7F674-603F-41F3-934F-DEBA0B6F74B4}" type="datetimeFigureOut">
              <a:rPr lang="it-IT" smtClean="0"/>
              <a:t>24/03/2021</a:t>
            </a:fld>
            <a:endParaRPr lang="it-I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CCFF5F7-111E-4F9E-BF39-BEB89AD0CD0D}" type="slidenum">
              <a:rPr lang="it-IT" smtClean="0"/>
              <a:t>‹N›</a:t>
            </a:fld>
            <a:endParaRPr lang="it-IT"/>
          </a:p>
        </p:txBody>
      </p:sp>
    </p:spTree>
    <p:extLst>
      <p:ext uri="{BB962C8B-B14F-4D97-AF65-F5344CB8AC3E}">
        <p14:creationId xmlns:p14="http://schemas.microsoft.com/office/powerpoint/2010/main" val="15631080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a:solidFill>
                  <a:srgbClr val="FFFFFF"/>
                </a:solidFill>
              </a:rPr>
              <a:t>MHW1</a:t>
            </a:r>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77500" lnSpcReduction="20000"/>
          </a:bodyPr>
          <a:lstStyle/>
          <a:p>
            <a:pPr algn="l"/>
            <a:r>
              <a:rPr lang="it-IT" dirty="0">
                <a:solidFill>
                  <a:srgbClr val="FFFFFF"/>
                </a:solidFill>
              </a:rPr>
              <a:t>Vincenzo Micieli</a:t>
            </a:r>
          </a:p>
          <a:p>
            <a:pPr algn="l"/>
            <a:r>
              <a:rPr lang="it-IT" dirty="0">
                <a:solidFill>
                  <a:srgbClr val="FFFFFF"/>
                </a:solidFill>
              </a:rPr>
              <a:t>O46002226</a:t>
            </a:r>
          </a:p>
          <a:p>
            <a:pPr algn="l"/>
            <a:r>
              <a:rPr lang="it-IT" dirty="0">
                <a:solidFill>
                  <a:srgbClr val="FFFFFF"/>
                </a:solidFill>
              </a:rPr>
              <a:t>24/03/2021</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328474"/>
            <a:ext cx="6555347" cy="6356411"/>
          </a:xfrm>
        </p:spPr>
        <p:txBody>
          <a:bodyPr anchor="ctr">
            <a:normAutofit/>
          </a:bodyPr>
          <a:lstStyle/>
          <a:p>
            <a:r>
              <a:rPr lang="it-IT" sz="2000" dirty="0"/>
              <a:t>Il sito si predispone di gestire la stazione di Milano. L’obiettivo principale del sito sarà quello di presentare i servizi, le tratte, le tipologie di treni e le tecnologie con cui sono costruiti i binari ai clienti. Il sito quindi avrà il compito specifico di presentare:</a:t>
            </a:r>
          </a:p>
          <a:p>
            <a:pPr marL="457200" indent="-457200">
              <a:buFont typeface="+mj-lt"/>
              <a:buAutoNum type="arabicPeriod"/>
            </a:pPr>
            <a:r>
              <a:rPr lang="it-IT" sz="2000" dirty="0"/>
              <a:t>I treni della stazione di Milano, con i servizi offerti da ogni treno.</a:t>
            </a:r>
          </a:p>
          <a:p>
            <a:pPr marL="457200" indent="-457200">
              <a:buFont typeface="+mj-lt"/>
              <a:buAutoNum type="arabicPeriod"/>
            </a:pPr>
            <a:r>
              <a:rPr lang="it-IT" sz="2000" dirty="0"/>
              <a:t>Le tratte dei treni, specificando la stazione finale e gli orari di partenza. </a:t>
            </a:r>
          </a:p>
          <a:p>
            <a:pPr marL="457200" indent="-457200">
              <a:buFont typeface="+mj-lt"/>
              <a:buAutoNum type="arabicPeriod"/>
            </a:pPr>
            <a:r>
              <a:rPr lang="it-IT" sz="2000" dirty="0"/>
              <a:t>I comfort dei vari vagoni montati nei treni. </a:t>
            </a:r>
          </a:p>
          <a:p>
            <a:pPr marL="457200" indent="-457200">
              <a:buFont typeface="+mj-lt"/>
              <a:buAutoNum type="arabicPeriod"/>
            </a:pPr>
            <a:r>
              <a:rPr lang="it-IT" sz="2000" dirty="0"/>
              <a:t>Le tecnologie con cui sono stati costruiti i binari.</a:t>
            </a:r>
          </a:p>
          <a:p>
            <a:pPr marL="0" indent="0">
              <a:buNone/>
            </a:pPr>
            <a:endParaRPr lang="it-IT" sz="2000" dirty="0"/>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362637" y="1075127"/>
            <a:ext cx="3894743" cy="2868778"/>
          </a:xfrm>
        </p:spPr>
        <p:txBody>
          <a:bodyPr anchor="b">
            <a:normAutofit/>
          </a:bodyPr>
          <a:lstStyle/>
          <a:p>
            <a:pPr algn="ctr"/>
            <a:r>
              <a:rPr lang="it-IT" sz="2800" dirty="0">
                <a:solidFill>
                  <a:srgbClr val="FFFFFF"/>
                </a:solidFill>
              </a:rPr>
              <a:t>Layout complessivo HTML+CSS</a:t>
            </a:r>
            <a:br>
              <a:rPr lang="it-IT" sz="2800" dirty="0">
                <a:solidFill>
                  <a:srgbClr val="FFFFFF"/>
                </a:solidFill>
              </a:rPr>
            </a:br>
            <a:br>
              <a:rPr lang="it-IT" sz="1200" dirty="0">
                <a:solidFill>
                  <a:srgbClr val="FFFFFF"/>
                </a:solidFill>
              </a:rPr>
            </a:br>
            <a:r>
              <a:rPr lang="it-IT" sz="1200" dirty="0">
                <a:solidFill>
                  <a:srgbClr val="FFFFFF"/>
                </a:solidFill>
                <a:latin typeface="Arial" panose="020B0604020202020204" pitchFamily="34" charset="0"/>
                <a:cs typeface="Arial" panose="020B0604020202020204" pitchFamily="34" charset="0"/>
              </a:rPr>
              <a:t>Si è cercato di fornire un sito usufruibile sia per mobile che per tablet. Inoltre ho cercato di rendere il sito usufruibile anche quando nel computer viene ridotta la sua dimensione nello schermo. </a:t>
            </a:r>
          </a:p>
        </p:txBody>
      </p:sp>
      <p:sp>
        <p:nvSpPr>
          <p:cNvPr id="3" name="Content Placeholder 2">
            <a:extLst>
              <a:ext uri="{FF2B5EF4-FFF2-40B4-BE49-F238E27FC236}">
                <a16:creationId xmlns:a16="http://schemas.microsoft.com/office/drawing/2014/main" id="{651087AA-8D95-492E-A8B9-A69B9D366364}"/>
              </a:ext>
            </a:extLst>
          </p:cNvPr>
          <p:cNvSpPr>
            <a:spLocks noGrp="1"/>
          </p:cNvSpPr>
          <p:nvPr>
            <p:ph idx="1"/>
          </p:nvPr>
        </p:nvSpPr>
        <p:spPr>
          <a:xfrm>
            <a:off x="4810259" y="649480"/>
            <a:ext cx="6555347" cy="5546047"/>
          </a:xfrm>
        </p:spPr>
        <p:txBody>
          <a:bodyPr anchor="ctr">
            <a:normAutofit/>
          </a:bodyPr>
          <a:lstStyle/>
          <a:p>
            <a:r>
              <a:rPr lang="it-IT" sz="2000" dirty="0"/>
              <a:t>Screenshot che mostra la vostra pagina web</a:t>
            </a:r>
          </a:p>
        </p:txBody>
      </p:sp>
      <p:pic>
        <p:nvPicPr>
          <p:cNvPr id="5" name="Immagine 4">
            <a:extLst>
              <a:ext uri="{FF2B5EF4-FFF2-40B4-BE49-F238E27FC236}">
                <a16:creationId xmlns:a16="http://schemas.microsoft.com/office/drawing/2014/main" id="{0FB9948B-141A-4CED-A0AA-1359B3E13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862" y="-5"/>
            <a:ext cx="6196298" cy="6847861"/>
          </a:xfrm>
          <a:prstGeom prst="rect">
            <a:avLst/>
          </a:prstGeom>
        </p:spPr>
      </p:pic>
      <p:pic>
        <p:nvPicPr>
          <p:cNvPr id="7" name="Immagine 6">
            <a:extLst>
              <a:ext uri="{FF2B5EF4-FFF2-40B4-BE49-F238E27FC236}">
                <a16:creationId xmlns:a16="http://schemas.microsoft.com/office/drawing/2014/main" id="{3F79D3BC-1034-4EAB-B030-42A3DB013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6557" y="10134"/>
            <a:ext cx="1013808" cy="6858000"/>
          </a:xfrm>
          <a:prstGeom prst="rect">
            <a:avLst/>
          </a:prstGeom>
        </p:spPr>
      </p:pic>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1678137" y="-2683254"/>
            <a:ext cx="3201366" cy="3387497"/>
          </a:xfrm>
        </p:spPr>
        <p:txBody>
          <a:bodyPr anchor="b">
            <a:normAutofit/>
          </a:bodyPr>
          <a:lstStyle/>
          <a:p>
            <a:pPr algn="r"/>
            <a:r>
              <a:rPr lang="it-IT" sz="4000" dirty="0">
                <a:solidFill>
                  <a:srgbClr val="FFFFFF"/>
                </a:solidFill>
              </a:rPr>
              <a:t>Header</a:t>
            </a:r>
          </a:p>
        </p:txBody>
      </p:sp>
      <p:pic>
        <p:nvPicPr>
          <p:cNvPr id="7" name="Immagine 6" descr="Immagine che contiene testo&#10;&#10;Descrizione generata automaticamente">
            <a:extLst>
              <a:ext uri="{FF2B5EF4-FFF2-40B4-BE49-F238E27FC236}">
                <a16:creationId xmlns:a16="http://schemas.microsoft.com/office/drawing/2014/main" id="{4ED76B54-FE00-4CF2-9A26-F7FFAFF92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7041" y="-12993"/>
            <a:ext cx="4520990" cy="6881131"/>
          </a:xfrm>
          <a:prstGeom prst="rect">
            <a:avLst/>
          </a:prstGeom>
        </p:spPr>
      </p:pic>
      <p:sp>
        <p:nvSpPr>
          <p:cNvPr id="9" name="Rettangolo 8">
            <a:extLst>
              <a:ext uri="{FF2B5EF4-FFF2-40B4-BE49-F238E27FC236}">
                <a16:creationId xmlns:a16="http://schemas.microsoft.com/office/drawing/2014/main" id="{64C561B9-6E8C-43F3-8EB0-B4BA5A980FCC}"/>
              </a:ext>
            </a:extLst>
          </p:cNvPr>
          <p:cNvSpPr/>
          <p:nvPr/>
        </p:nvSpPr>
        <p:spPr>
          <a:xfrm>
            <a:off x="7613993" y="4891596"/>
            <a:ext cx="4520990" cy="1966404"/>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cxnSp>
        <p:nvCxnSpPr>
          <p:cNvPr id="13" name="Connettore diritto 12">
            <a:extLst>
              <a:ext uri="{FF2B5EF4-FFF2-40B4-BE49-F238E27FC236}">
                <a16:creationId xmlns:a16="http://schemas.microsoft.com/office/drawing/2014/main" id="{0D5DE37F-F7AC-4EDD-89DD-C2779A5B591D}"/>
              </a:ext>
            </a:extLst>
          </p:cNvPr>
          <p:cNvCxnSpPr>
            <a:cxnSpLocks/>
            <a:stCxn id="9" idx="1"/>
          </p:cNvCxnSpPr>
          <p:nvPr/>
        </p:nvCxnSpPr>
        <p:spPr>
          <a:xfrm flipH="1" flipV="1">
            <a:off x="7208669" y="5533054"/>
            <a:ext cx="405324" cy="3417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889ED3FC-B253-4F0B-8547-78025252E642}"/>
              </a:ext>
            </a:extLst>
          </p:cNvPr>
          <p:cNvSpPr txBox="1"/>
          <p:nvPr/>
        </p:nvSpPr>
        <p:spPr>
          <a:xfrm>
            <a:off x="4983333" y="5317060"/>
            <a:ext cx="2225247" cy="1200329"/>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wrap="square" rtlCol="0">
            <a:spAutoFit/>
          </a:bodyPr>
          <a:lstStyle/>
          <a:p>
            <a:r>
              <a:rPr lang="it-IT" dirty="0">
                <a:solidFill>
                  <a:schemeClr val="tx1"/>
                </a:solidFill>
              </a:rPr>
              <a:t>Questa porzione di codice riguarda più la prossima slide «menù di navigazione».</a:t>
            </a:r>
            <a:endParaRPr lang="it-IT" dirty="0"/>
          </a:p>
        </p:txBody>
      </p:sp>
      <p:pic>
        <p:nvPicPr>
          <p:cNvPr id="26" name="Immagine 25">
            <a:extLst>
              <a:ext uri="{FF2B5EF4-FFF2-40B4-BE49-F238E27FC236}">
                <a16:creationId xmlns:a16="http://schemas.microsoft.com/office/drawing/2014/main" id="{FBCFF8FE-8C78-473F-AF4C-5E1E2B2337F0}"/>
              </a:ext>
            </a:extLst>
          </p:cNvPr>
          <p:cNvPicPr>
            <a:picLocks noChangeAspect="1"/>
          </p:cNvPicPr>
          <p:nvPr/>
        </p:nvPicPr>
        <p:blipFill rotWithShape="1">
          <a:blip r:embed="rId3">
            <a:extLst>
              <a:ext uri="{28A0092B-C50C-407E-A947-70E740481C1C}">
                <a14:useLocalDpi xmlns:a14="http://schemas.microsoft.com/office/drawing/2010/main" val="0"/>
              </a:ext>
            </a:extLst>
          </a:blip>
          <a:srcRect b="74950"/>
          <a:stretch/>
        </p:blipFill>
        <p:spPr>
          <a:xfrm>
            <a:off x="399388" y="704243"/>
            <a:ext cx="7058718" cy="2666408"/>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pic>
        <p:nvPicPr>
          <p:cNvPr id="29" name="Immagine 28" descr="Immagine che contiene testo&#10;&#10;Descrizione generata automaticamente">
            <a:extLst>
              <a:ext uri="{FF2B5EF4-FFF2-40B4-BE49-F238E27FC236}">
                <a16:creationId xmlns:a16="http://schemas.microsoft.com/office/drawing/2014/main" id="{ED686367-EFDD-4ECB-A1F9-E19B2C433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3336" y="3721425"/>
            <a:ext cx="3576167" cy="2913709"/>
          </a:xfrm>
          <a:prstGeom prst="rect">
            <a:avLst/>
          </a:prstGeom>
        </p:spPr>
      </p:pic>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888680" y="594804"/>
            <a:ext cx="3634761" cy="1218792"/>
          </a:xfrm>
        </p:spPr>
        <p:txBody>
          <a:bodyPr anchor="b">
            <a:normAutofit/>
          </a:bodyPr>
          <a:lstStyle/>
          <a:p>
            <a:pPr algn="ctr"/>
            <a:r>
              <a:rPr lang="it-IT" sz="4000" dirty="0">
                <a:solidFill>
                  <a:srgbClr val="FFFFFF"/>
                </a:solidFill>
              </a:rPr>
              <a:t>Menù navigazione</a:t>
            </a:r>
          </a:p>
        </p:txBody>
      </p:sp>
      <p:pic>
        <p:nvPicPr>
          <p:cNvPr id="5" name="Immagine 4" descr="Immagine che contiene testo&#10;&#10;Descrizione generata automaticamente">
            <a:extLst>
              <a:ext uri="{FF2B5EF4-FFF2-40B4-BE49-F238E27FC236}">
                <a16:creationId xmlns:a16="http://schemas.microsoft.com/office/drawing/2014/main" id="{6CBC0993-1E20-48A8-934E-0821EB147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1919" y="-10142"/>
            <a:ext cx="4430082" cy="6868142"/>
          </a:xfrm>
          <a:prstGeom prst="rect">
            <a:avLst/>
          </a:prstGeom>
        </p:spPr>
      </p:pic>
      <p:pic>
        <p:nvPicPr>
          <p:cNvPr id="11" name="Immagine 10" descr="Immagine che contiene testo&#10;&#10;Descrizione generata automaticamente">
            <a:extLst>
              <a:ext uri="{FF2B5EF4-FFF2-40B4-BE49-F238E27FC236}">
                <a16:creationId xmlns:a16="http://schemas.microsoft.com/office/drawing/2014/main" id="{AB8EAEBB-CADA-4FA7-B279-F4939231D9DC}"/>
              </a:ext>
            </a:extLst>
          </p:cNvPr>
          <p:cNvPicPr>
            <a:picLocks noChangeAspect="1"/>
          </p:cNvPicPr>
          <p:nvPr/>
        </p:nvPicPr>
        <p:blipFill rotWithShape="1">
          <a:blip r:embed="rId3">
            <a:extLst>
              <a:ext uri="{28A0092B-C50C-407E-A947-70E740481C1C}">
                <a14:useLocalDpi xmlns:a14="http://schemas.microsoft.com/office/drawing/2010/main" val="0"/>
              </a:ext>
            </a:extLst>
          </a:blip>
          <a:srcRect t="7385" b="50000"/>
          <a:stretch/>
        </p:blipFill>
        <p:spPr>
          <a:xfrm>
            <a:off x="216951" y="2059630"/>
            <a:ext cx="3727141" cy="1857328"/>
          </a:xfrm>
          <a:prstGeom prst="rect">
            <a:avLst/>
          </a:prstGeom>
        </p:spPr>
      </p:pic>
      <p:pic>
        <p:nvPicPr>
          <p:cNvPr id="29" name="Immagine 28">
            <a:extLst>
              <a:ext uri="{FF2B5EF4-FFF2-40B4-BE49-F238E27FC236}">
                <a16:creationId xmlns:a16="http://schemas.microsoft.com/office/drawing/2014/main" id="{57FFB16A-F75A-458D-B8D9-A65BA032F54A}"/>
              </a:ext>
            </a:extLst>
          </p:cNvPr>
          <p:cNvPicPr>
            <a:picLocks noChangeAspect="1"/>
          </p:cNvPicPr>
          <p:nvPr/>
        </p:nvPicPr>
        <p:blipFill rotWithShape="1">
          <a:blip r:embed="rId4">
            <a:extLst>
              <a:ext uri="{28A0092B-C50C-407E-A947-70E740481C1C}">
                <a14:useLocalDpi xmlns:a14="http://schemas.microsoft.com/office/drawing/2010/main" val="0"/>
              </a:ext>
            </a:extLst>
          </a:blip>
          <a:srcRect r="79708" b="74887"/>
          <a:stretch/>
        </p:blipFill>
        <p:spPr>
          <a:xfrm>
            <a:off x="5036258" y="2076426"/>
            <a:ext cx="1339603" cy="1722268"/>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pic>
        <p:nvPicPr>
          <p:cNvPr id="31" name="Immagine 30" descr="Immagine che contiene testo&#10;&#10;Descrizione generata automaticamente">
            <a:extLst>
              <a:ext uri="{FF2B5EF4-FFF2-40B4-BE49-F238E27FC236}">
                <a16:creationId xmlns:a16="http://schemas.microsoft.com/office/drawing/2014/main" id="{B816511B-9476-48CC-A80D-DCC2BD143F85}"/>
              </a:ext>
            </a:extLst>
          </p:cNvPr>
          <p:cNvPicPr>
            <a:picLocks noChangeAspect="1"/>
          </p:cNvPicPr>
          <p:nvPr/>
        </p:nvPicPr>
        <p:blipFill rotWithShape="1">
          <a:blip r:embed="rId5">
            <a:extLst>
              <a:ext uri="{28A0092B-C50C-407E-A947-70E740481C1C}">
                <a14:useLocalDpi xmlns:a14="http://schemas.microsoft.com/office/drawing/2010/main" val="0"/>
              </a:ext>
            </a:extLst>
          </a:blip>
          <a:srcRect t="70694"/>
          <a:stretch/>
        </p:blipFill>
        <p:spPr>
          <a:xfrm>
            <a:off x="2286519" y="4848225"/>
            <a:ext cx="5499477" cy="2009775"/>
          </a:xfrm>
          <a:prstGeom prst="rect">
            <a:avLst/>
          </a:prstGeom>
        </p:spPr>
      </p:pic>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3644688" y="178019"/>
            <a:ext cx="6140386" cy="497043"/>
          </a:xfrm>
        </p:spPr>
        <p:txBody>
          <a:bodyPr vert="horz" lIns="91440" tIns="45720" rIns="91440" bIns="45720" rtlCol="0" anchor="b">
            <a:normAutofit fontScale="90000"/>
          </a:bodyPr>
          <a:lstStyle/>
          <a:p>
            <a:r>
              <a:rPr lang="en-US" sz="4800" kern="1200" dirty="0" err="1">
                <a:latin typeface="+mj-lt"/>
                <a:ea typeface="+mj-ea"/>
                <a:cs typeface="+mj-cs"/>
              </a:rPr>
              <a:t>Sezione</a:t>
            </a:r>
            <a:r>
              <a:rPr lang="en-US" sz="4800" kern="1200" dirty="0">
                <a:latin typeface="+mj-lt"/>
                <a:ea typeface="+mj-ea"/>
                <a:cs typeface="+mj-cs"/>
              </a:rPr>
              <a:t> </a:t>
            </a:r>
            <a:r>
              <a:rPr lang="en-US" sz="4800" kern="1200" dirty="0" err="1">
                <a:latin typeface="+mj-lt"/>
                <a:ea typeface="+mj-ea"/>
                <a:cs typeface="+mj-cs"/>
              </a:rPr>
              <a:t>contenuti</a:t>
            </a:r>
            <a:endParaRPr lang="en-US" sz="4800" kern="1200" dirty="0">
              <a:latin typeface="+mj-lt"/>
              <a:ea typeface="+mj-ea"/>
              <a:cs typeface="+mj-cs"/>
            </a:endParaRPr>
          </a:p>
        </p:txBody>
      </p:sp>
      <p:pic>
        <p:nvPicPr>
          <p:cNvPr id="11" name="Immagine 10" descr="Immagine che contiene testo&#10;&#10;Descrizione generata automaticamente">
            <a:extLst>
              <a:ext uri="{FF2B5EF4-FFF2-40B4-BE49-F238E27FC236}">
                <a16:creationId xmlns:a16="http://schemas.microsoft.com/office/drawing/2014/main" id="{E9139CF8-3D86-433D-9431-3CDE8FDC9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954" y="735071"/>
            <a:ext cx="3334488" cy="5945143"/>
          </a:xfrm>
          <a:prstGeom prst="rect">
            <a:avLst/>
          </a:prstGeom>
        </p:spPr>
      </p:pic>
      <p:pic>
        <p:nvPicPr>
          <p:cNvPr id="15" name="Immagine 14">
            <a:extLst>
              <a:ext uri="{FF2B5EF4-FFF2-40B4-BE49-F238E27FC236}">
                <a16:creationId xmlns:a16="http://schemas.microsoft.com/office/drawing/2014/main" id="{DB19B7FB-C3D7-430F-9DB6-834F32F4BE48}"/>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30278" b="32222"/>
          <a:stretch/>
        </p:blipFill>
        <p:spPr>
          <a:xfrm>
            <a:off x="4974688" y="3702910"/>
            <a:ext cx="6572088" cy="2784905"/>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pic>
        <p:nvPicPr>
          <p:cNvPr id="22" name="Immagine 21" descr="Immagine che contiene testo&#10;&#10;Descrizione generata automaticamente">
            <a:extLst>
              <a:ext uri="{FF2B5EF4-FFF2-40B4-BE49-F238E27FC236}">
                <a16:creationId xmlns:a16="http://schemas.microsoft.com/office/drawing/2014/main" id="{264E46CA-0A89-4A12-895D-F3B337B2C9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5684" y="735071"/>
            <a:ext cx="6591092" cy="2743200"/>
          </a:xfrm>
          <a:prstGeom prst="rect">
            <a:avLst/>
          </a:prstGeom>
        </p:spPr>
      </p:pic>
    </p:spTree>
    <p:extLst>
      <p:ext uri="{BB962C8B-B14F-4D97-AF65-F5344CB8AC3E}">
        <p14:creationId xmlns:p14="http://schemas.microsoft.com/office/powerpoint/2010/main" val="994131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037097" y="0"/>
            <a:ext cx="3201366" cy="3387497"/>
          </a:xfrm>
        </p:spPr>
        <p:txBody>
          <a:bodyPr anchor="b">
            <a:normAutofit/>
          </a:bodyPr>
          <a:lstStyle/>
          <a:p>
            <a:pPr algn="r"/>
            <a:r>
              <a:rPr lang="it-IT" sz="4000" dirty="0" err="1">
                <a:solidFill>
                  <a:srgbClr val="FFFFFF"/>
                </a:solidFill>
              </a:rPr>
              <a:t>Footer</a:t>
            </a:r>
            <a:endParaRPr lang="it-IT" sz="4000" dirty="0">
              <a:solidFill>
                <a:srgbClr val="FFFFFF"/>
              </a:solidFill>
            </a:endParaRPr>
          </a:p>
        </p:txBody>
      </p:sp>
      <p:pic>
        <p:nvPicPr>
          <p:cNvPr id="5" name="Immagine 4" descr="Immagine che contiene testo&#10;&#10;Descrizione generata automaticamente">
            <a:extLst>
              <a:ext uri="{FF2B5EF4-FFF2-40B4-BE49-F238E27FC236}">
                <a16:creationId xmlns:a16="http://schemas.microsoft.com/office/drawing/2014/main" id="{10432C6A-A48D-43B1-941C-08B5C8135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797" y="161924"/>
            <a:ext cx="7877175" cy="1552576"/>
          </a:xfrm>
          <a:prstGeom prst="rect">
            <a:avLst/>
          </a:prstGeom>
        </p:spPr>
      </p:pic>
      <p:cxnSp>
        <p:nvCxnSpPr>
          <p:cNvPr id="7" name="Connettore diritto 6">
            <a:extLst>
              <a:ext uri="{FF2B5EF4-FFF2-40B4-BE49-F238E27FC236}">
                <a16:creationId xmlns:a16="http://schemas.microsoft.com/office/drawing/2014/main" id="{3662BB30-9A60-4ADA-822C-B10CE43106C8}"/>
              </a:ext>
            </a:extLst>
          </p:cNvPr>
          <p:cNvCxnSpPr>
            <a:cxnSpLocks/>
          </p:cNvCxnSpPr>
          <p:nvPr/>
        </p:nvCxnSpPr>
        <p:spPr>
          <a:xfrm flipH="1">
            <a:off x="3515207" y="1143001"/>
            <a:ext cx="659590" cy="2557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470DD790-80A7-4589-B6CF-AFC53264539D}"/>
              </a:ext>
            </a:extLst>
          </p:cNvPr>
          <p:cNvSpPr/>
          <p:nvPr/>
        </p:nvSpPr>
        <p:spPr>
          <a:xfrm>
            <a:off x="880784" y="1459131"/>
            <a:ext cx="2887777" cy="1013276"/>
          </a:xfrm>
          <a:prstGeom prst="rect">
            <a:avLst/>
          </a:prstGeom>
          <a:noFill/>
          <a:ln>
            <a:solidFill>
              <a:srgbClr val="FF0000"/>
            </a:solid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it-IT" dirty="0">
              <a:solidFill>
                <a:schemeClr val="tx1"/>
              </a:solidFill>
            </a:endParaRPr>
          </a:p>
        </p:txBody>
      </p:sp>
      <p:sp>
        <p:nvSpPr>
          <p:cNvPr id="11" name="CasellaDiTesto 10">
            <a:extLst>
              <a:ext uri="{FF2B5EF4-FFF2-40B4-BE49-F238E27FC236}">
                <a16:creationId xmlns:a16="http://schemas.microsoft.com/office/drawing/2014/main" id="{DAC97625-3598-49BB-A2E6-96DEFD77F781}"/>
              </a:ext>
            </a:extLst>
          </p:cNvPr>
          <p:cNvSpPr txBox="1"/>
          <p:nvPr/>
        </p:nvSpPr>
        <p:spPr>
          <a:xfrm>
            <a:off x="909966" y="1519493"/>
            <a:ext cx="2887777" cy="892552"/>
          </a:xfrm>
          <a:prstGeom prst="rect">
            <a:avLst/>
          </a:prstGeom>
          <a:noFill/>
        </p:spPr>
        <p:txBody>
          <a:bodyPr wrap="square" rtlCol="0">
            <a:spAutoFit/>
          </a:bodyPr>
          <a:lstStyle/>
          <a:p>
            <a:pPr algn="just"/>
            <a:r>
              <a:rPr lang="it-IT" sz="1300" dirty="0"/>
              <a:t>Tra il </a:t>
            </a:r>
            <a:r>
              <a:rPr lang="it-IT" sz="1300" dirty="0" err="1"/>
              <a:t>footer</a:t>
            </a:r>
            <a:r>
              <a:rPr lang="it-IT" sz="1300" dirty="0"/>
              <a:t> e i contenuti vi è </a:t>
            </a:r>
            <a:r>
              <a:rPr lang="it-IT" sz="1300" dirty="0" err="1"/>
              <a:t>nell’html</a:t>
            </a:r>
            <a:r>
              <a:rPr lang="it-IT" sz="1300" dirty="0"/>
              <a:t> questa porzione di codice che è predisposta alla rimozione non appena la pandemia sarà finita.</a:t>
            </a:r>
          </a:p>
        </p:txBody>
      </p:sp>
      <p:pic>
        <p:nvPicPr>
          <p:cNvPr id="15" name="Immagine 14" descr="Immagine che contiene testo&#10;&#10;Descrizione generata automaticamente">
            <a:extLst>
              <a:ext uri="{FF2B5EF4-FFF2-40B4-BE49-F238E27FC236}">
                <a16:creationId xmlns:a16="http://schemas.microsoft.com/office/drawing/2014/main" id="{F12949EF-D81E-4991-9D28-579DF7A84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923" y="3829458"/>
            <a:ext cx="5863748" cy="701040"/>
          </a:xfrm>
          <a:prstGeom prst="rect">
            <a:avLst/>
          </a:prstGeom>
        </p:spPr>
      </p:pic>
      <p:pic>
        <p:nvPicPr>
          <p:cNvPr id="19" name="Immagine 18" descr="Immagine che contiene testo&#10;&#10;Descrizione generata automaticamente">
            <a:extLst>
              <a:ext uri="{FF2B5EF4-FFF2-40B4-BE49-F238E27FC236}">
                <a16:creationId xmlns:a16="http://schemas.microsoft.com/office/drawing/2014/main" id="{8A126930-B8F1-4D33-9B44-42AAEC2CA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1195" y="3429000"/>
            <a:ext cx="2377440" cy="1630680"/>
          </a:xfrm>
          <a:prstGeom prst="rect">
            <a:avLst/>
          </a:prstGeom>
        </p:spPr>
      </p:pic>
      <p:pic>
        <p:nvPicPr>
          <p:cNvPr id="25" name="Immagine 24">
            <a:extLst>
              <a:ext uri="{FF2B5EF4-FFF2-40B4-BE49-F238E27FC236}">
                <a16:creationId xmlns:a16="http://schemas.microsoft.com/office/drawing/2014/main" id="{079FB8E1-FF45-40B2-AE1D-60AC0F883247}"/>
              </a:ext>
            </a:extLst>
          </p:cNvPr>
          <p:cNvPicPr>
            <a:picLocks noChangeAspect="1"/>
          </p:cNvPicPr>
          <p:nvPr/>
        </p:nvPicPr>
        <p:blipFill rotWithShape="1">
          <a:blip r:embed="rId5">
            <a:extLst>
              <a:ext uri="{28A0092B-C50C-407E-A947-70E740481C1C}">
                <a14:useLocalDpi xmlns:a14="http://schemas.microsoft.com/office/drawing/2010/main" val="0"/>
              </a:ext>
            </a:extLst>
          </a:blip>
          <a:srcRect t="88026"/>
          <a:stretch/>
        </p:blipFill>
        <p:spPr>
          <a:xfrm>
            <a:off x="2795207" y="5304407"/>
            <a:ext cx="6601586" cy="821184"/>
          </a:xfrm>
          <a:prstGeom prst="rect">
            <a:avLst/>
          </a:prstGeom>
          <a:ln w="38100" cap="sq">
            <a:solidFill>
              <a:schemeClr val="accent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83895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213</TotalTime>
  <Words>202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vt:i4>
      </vt:variant>
    </vt:vector>
  </HeadingPairs>
  <TitlesOfParts>
    <vt:vector size="10" baseType="lpstr">
      <vt:lpstr>Arial</vt:lpstr>
      <vt:lpstr>Tw Cen MT</vt:lpstr>
      <vt:lpstr>Circuito</vt:lpstr>
      <vt:lpstr>MHW1</vt:lpstr>
      <vt:lpstr>Descrizione del progetto</vt:lpstr>
      <vt:lpstr>Layout complessivo HTML+CSS  Si è cercato di fornire un sito usufruibile sia per mobile che per tablet. Inoltre ho cercato di rendere il sito usufruibile anche quando nel computer viene ridotta la sua dimensione nello schermo. </vt:lpstr>
      <vt:lpstr>Header</vt:lpstr>
      <vt:lpstr>Menù navigazione</vt:lpstr>
      <vt:lpstr>Sezione contenuti</vt:lpstr>
      <vt:lpstr>Footer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VINCENZO MICIELI</cp:lastModifiedBy>
  <cp:revision>24</cp:revision>
  <dcterms:created xsi:type="dcterms:W3CDTF">2021-03-24T16:57:46Z</dcterms:created>
  <dcterms:modified xsi:type="dcterms:W3CDTF">2021-03-24T22:22:24Z</dcterms:modified>
</cp:coreProperties>
</file>