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sldIdLst>
    <p:sldId id="268" r:id="rId2"/>
    <p:sldId id="267" r:id="rId3"/>
    <p:sldId id="266" r:id="rId4"/>
    <p:sldId id="265" r:id="rId5"/>
    <p:sldId id="264" r:id="rId6"/>
    <p:sldId id="261" r:id="rId7"/>
    <p:sldId id="263" r:id="rId8"/>
    <p:sldId id="262" r:id="rId9"/>
    <p:sldId id="260" r:id="rId10"/>
    <p:sldId id="256" r:id="rId11"/>
    <p:sldId id="259" r:id="rId12"/>
    <p:sldId id="269" r:id="rId1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1pPr>
    <a:lvl2pPr marL="45715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2pPr>
    <a:lvl3pPr marL="914307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3pPr>
    <a:lvl4pPr marL="1371460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4pPr>
    <a:lvl5pPr marL="182861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5pPr>
    <a:lvl6pPr marL="2285767" algn="l" defTabSz="914307" rtl="0" eaLnBrk="1" latinLnBrk="0" hangingPunct="1">
      <a:defRPr sz="4300" kern="1200">
        <a:solidFill>
          <a:srgbClr val="FFFFFF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6pPr>
    <a:lvl7pPr marL="2742919" algn="l" defTabSz="914307" rtl="0" eaLnBrk="1" latinLnBrk="0" hangingPunct="1">
      <a:defRPr sz="4300" kern="1200">
        <a:solidFill>
          <a:srgbClr val="FFFFFF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7pPr>
    <a:lvl8pPr marL="3200072" algn="l" defTabSz="914307" rtl="0" eaLnBrk="1" latinLnBrk="0" hangingPunct="1">
      <a:defRPr sz="4300" kern="1200">
        <a:solidFill>
          <a:srgbClr val="FFFFFF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8pPr>
    <a:lvl9pPr marL="3657226" algn="l" defTabSz="914307" rtl="0" eaLnBrk="1" latinLnBrk="0" hangingPunct="1">
      <a:defRPr sz="4300" kern="1200">
        <a:solidFill>
          <a:srgbClr val="FFFFFF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72" y="-2059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2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1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5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72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803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01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57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48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51298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25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Light" charset="0"/>
              </a:rPr>
              <a:t>Second level</a:t>
            </a:r>
          </a:p>
          <a:p>
            <a:pPr lvl="2"/>
            <a:r>
              <a:rPr lang="en-US" smtClean="0">
                <a:sym typeface="Helvetica Light" charset="0"/>
              </a:rPr>
              <a:t>Third level</a:t>
            </a:r>
          </a:p>
          <a:p>
            <a:pPr lvl="3"/>
            <a:r>
              <a:rPr lang="en-US" smtClean="0">
                <a:sym typeface="Helvetica Light" charset="0"/>
              </a:rPr>
              <a:t>Fourth level</a:t>
            </a:r>
          </a:p>
          <a:p>
            <a:pPr lvl="4"/>
            <a:r>
              <a:rPr lang="en-US" smtClean="0">
                <a:sym typeface="Helvetica Light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+mj-lt"/>
          <a:ea typeface="+mj-ea"/>
          <a:cs typeface="+mj-cs"/>
          <a:sym typeface="Helvetica Light" charset="0"/>
        </a:defRPr>
      </a:lvl1pPr>
      <a:lvl2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2pPr>
      <a:lvl3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3pPr>
      <a:lvl4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4pPr>
      <a:lvl5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9pPr>
    </p:titleStyle>
    <p:bodyStyle>
      <a:lvl1pPr marL="571500" indent="-571500" algn="l" rtl="0" fontAlgn="base">
        <a:spcBef>
          <a:spcPts val="4200"/>
        </a:spcBef>
        <a:spcAft>
          <a:spcPct val="0"/>
        </a:spcAft>
        <a:buClr>
          <a:srgbClr val="FFFFFF"/>
        </a:buClr>
        <a:buSzPct val="100000"/>
        <a:buFont typeface="Helvetica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1pPr>
      <a:lvl2pPr marL="1092200" indent="-571500" algn="l" rtl="0" fontAlgn="base">
        <a:spcBef>
          <a:spcPts val="4200"/>
        </a:spcBef>
        <a:spcAft>
          <a:spcPct val="0"/>
        </a:spcAft>
        <a:buClr>
          <a:srgbClr val="FFFFFF"/>
        </a:buClr>
        <a:buSzPct val="100000"/>
        <a:buFont typeface="Helvetica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2pPr>
      <a:lvl3pPr marL="1663700" indent="-571500" algn="l" rtl="0" fontAlgn="base">
        <a:spcBef>
          <a:spcPts val="4200"/>
        </a:spcBef>
        <a:spcAft>
          <a:spcPct val="0"/>
        </a:spcAft>
        <a:buClr>
          <a:srgbClr val="FFFFFF"/>
        </a:buClr>
        <a:buSzPct val="100000"/>
        <a:buFont typeface="Helvetica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3pPr>
      <a:lvl4pPr marL="2235200" indent="-571500" algn="l" rtl="0" fontAlgn="base">
        <a:spcBef>
          <a:spcPts val="4200"/>
        </a:spcBef>
        <a:spcAft>
          <a:spcPct val="0"/>
        </a:spcAft>
        <a:buClr>
          <a:srgbClr val="FFFFFF"/>
        </a:buClr>
        <a:buSzPct val="100000"/>
        <a:buFont typeface="Helvetica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4pPr>
      <a:lvl5pPr marL="2806700" indent="-571500" algn="l" rtl="0" fontAlgn="base">
        <a:spcBef>
          <a:spcPts val="4200"/>
        </a:spcBef>
        <a:spcAft>
          <a:spcPct val="0"/>
        </a:spcAft>
        <a:buClr>
          <a:srgbClr val="FFFFFF"/>
        </a:buClr>
        <a:buSzPct val="100000"/>
        <a:buFont typeface="Helvetica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5pPr>
      <a:lvl6pPr marL="3263900" indent="-571500" algn="l" rtl="0" fontAlgn="base">
        <a:spcBef>
          <a:spcPts val="4200"/>
        </a:spcBef>
        <a:spcAft>
          <a:spcPct val="0"/>
        </a:spcAft>
        <a:buClr>
          <a:srgbClr val="FFFFFF"/>
        </a:buClr>
        <a:buSzPct val="100000"/>
        <a:buFont typeface="Helvetica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6pPr>
      <a:lvl7pPr marL="3721100" indent="-571500" algn="l" rtl="0" fontAlgn="base">
        <a:spcBef>
          <a:spcPts val="4200"/>
        </a:spcBef>
        <a:spcAft>
          <a:spcPct val="0"/>
        </a:spcAft>
        <a:buClr>
          <a:srgbClr val="FFFFFF"/>
        </a:buClr>
        <a:buSzPct val="100000"/>
        <a:buFont typeface="Helvetica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7pPr>
      <a:lvl8pPr marL="4178300" indent="-571500" algn="l" rtl="0" fontAlgn="base">
        <a:spcBef>
          <a:spcPts val="4200"/>
        </a:spcBef>
        <a:spcAft>
          <a:spcPct val="0"/>
        </a:spcAft>
        <a:buClr>
          <a:srgbClr val="FFFFFF"/>
        </a:buClr>
        <a:buSzPct val="100000"/>
        <a:buFont typeface="Helvetica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8pPr>
      <a:lvl9pPr marL="4635500" indent="-571500" algn="l" rtl="0" fontAlgn="base">
        <a:spcBef>
          <a:spcPts val="4200"/>
        </a:spcBef>
        <a:spcAft>
          <a:spcPct val="0"/>
        </a:spcAft>
        <a:buClr>
          <a:srgbClr val="FFFFFF"/>
        </a:buClr>
        <a:buSzPct val="100000"/>
        <a:buFont typeface="Helvetica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sz="8800" b="1" dirty="0">
                <a:ea typeface="Gurmukhi MN Bold" charset="0"/>
                <a:cs typeface="Gurmukhi MN Bold" charset="0"/>
                <a:sym typeface="Gurmukhi MN Bold" charset="0"/>
              </a:rPr>
              <a:t>In Defense of Unsoundness</a:t>
            </a:r>
            <a:endParaRPr lang="en-US" sz="8800" b="1" dirty="0">
              <a:ea typeface="ヒラギノ明朝 ProN W6" charset="0"/>
              <a:cs typeface="ヒラギノ明朝 ProN W6" charset="0"/>
              <a:sym typeface="Gurmukhi MN Bold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r>
              <a:rPr lang="en-US" sz="340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Ben Livshits, Manu Sridharan, Yannis Smaragdakis, and Ondřej Lhoták</a:t>
            </a:r>
            <a:endParaRPr lang="en-US" sz="340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8800" dirty="0" err="1">
                <a:ea typeface="Gurmukhi MN Bold" charset="0"/>
                <a:cs typeface="Gurmukhi MN Bold" charset="0"/>
                <a:sym typeface="Gurmukhi MN Bold" charset="0"/>
              </a:rPr>
              <a:t>Soundiness</a:t>
            </a:r>
            <a:endParaRPr lang="en-US" sz="8800" dirty="0">
              <a:ea typeface="ヒラギノ明朝 ProN W6" charset="0"/>
              <a:cs typeface="ヒラギノ明朝 ProN W6" charset="0"/>
              <a:sym typeface="Gurmukhi MN Bold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Sound modulo inevitable unsoundness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“best-effort soundness”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“sound except for the things we all know about”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5" y="2514600"/>
            <a:ext cx="13100050" cy="737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7500" dirty="0">
                <a:ea typeface="Gurmukhi MN Bold" charset="0"/>
                <a:cs typeface="Gurmukhi MN Bold" charset="0"/>
                <a:sym typeface="Gurmukhi MN Bold" charset="0"/>
              </a:rPr>
              <a:t>Middle Ground: </a:t>
            </a:r>
            <a:r>
              <a:rPr lang="en-US" sz="7500" dirty="0" err="1">
                <a:ea typeface="Cambria Bold Italic" charset="0"/>
                <a:cs typeface="Cambria Bold Italic" charset="0"/>
                <a:sym typeface="Cambria Bold Italic" charset="0"/>
              </a:rPr>
              <a:t>Soundiness</a:t>
            </a:r>
            <a:endParaRPr lang="en-US" sz="7500" dirty="0">
              <a:ea typeface="ヒラギノ明朝 ProN W6" charset="0"/>
              <a:cs typeface="ヒラギノ明朝 ProN W6" charset="0"/>
              <a:sym typeface="Cambria Bold Italic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American Typewriter" charset="0"/>
              <a:buChar char="•"/>
            </a:pPr>
            <a:r>
              <a:rPr lang="en-US" sz="31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We draw a distinction between </a:t>
            </a:r>
            <a:endParaRPr lang="en-US" sz="31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spcBef>
                <a:spcPts val="3524"/>
              </a:spcBef>
              <a:buFont typeface="American Typewriter" charset="0"/>
              <a:buChar char="•"/>
            </a:pPr>
            <a:r>
              <a:rPr lang="en-US" sz="31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a </a:t>
            </a:r>
            <a:r>
              <a:rPr lang="en-US" sz="3100" b="1" dirty="0" err="1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soundy</a:t>
            </a:r>
            <a:r>
              <a:rPr lang="en-US" sz="31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 analysis, which aims to capture all dynamic behaviors within reason, and </a:t>
            </a:r>
            <a:endParaRPr lang="en-US" sz="31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spcBef>
                <a:spcPts val="3524"/>
              </a:spcBef>
              <a:buFont typeface="American Typewriter" charset="0"/>
              <a:buChar char="•"/>
            </a:pPr>
            <a:r>
              <a:rPr lang="en-US" sz="31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an </a:t>
            </a:r>
            <a:r>
              <a:rPr lang="en-US" sz="3100" b="1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unsound</a:t>
            </a:r>
            <a:r>
              <a:rPr lang="en-US" sz="31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 analysis that deliberately ignores certain behaviors </a:t>
            </a:r>
            <a:endParaRPr lang="en-US" sz="31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>
              <a:spcBef>
                <a:spcPts val="3524"/>
              </a:spcBef>
              <a:buFont typeface="American Typewriter" charset="0"/>
              <a:buChar char="•"/>
            </a:pPr>
            <a:r>
              <a:rPr lang="en-US" sz="31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We  argue  that  </a:t>
            </a:r>
            <a:r>
              <a:rPr lang="en-US" sz="3100" dirty="0" err="1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soundiness</a:t>
            </a:r>
            <a:r>
              <a:rPr lang="en-US" sz="31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  is  a  good  line  in  the  sand  to  draw  in  order  to  avoid  abuse  of  the observation that "everyone's analysis is unsound." </a:t>
            </a:r>
            <a:endParaRPr lang="en-US" sz="31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8800" dirty="0">
                <a:ea typeface="Gurmukhi MN Bold" charset="0"/>
                <a:cs typeface="Gurmukhi MN Bold" charset="0"/>
                <a:sym typeface="Gurmukhi MN Bold" charset="0"/>
              </a:rPr>
              <a:t>Moving Forward</a:t>
            </a:r>
            <a:endParaRPr lang="en-US" sz="8800" dirty="0">
              <a:ea typeface="ヒラギノ明朝 ProN W6" charset="0"/>
              <a:cs typeface="ヒラギノ明朝 ProN W6" charset="0"/>
              <a:sym typeface="Gurmukhi MN Bold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solidFill>
            <a:srgbClr val="333333"/>
          </a:solidFill>
          <a:ln w="76200">
            <a:solidFill>
              <a:srgbClr val="B4B5B4"/>
            </a:solidFill>
            <a:miter lim="800000"/>
            <a:headEnd/>
            <a:tailEnd/>
          </a:ln>
        </p:spPr>
        <p:txBody>
          <a:bodyPr lIns="274320" tIns="274320" rIns="274320" bIns="274320"/>
          <a:lstStyle/>
          <a:p>
            <a:pPr marL="495248" indent="-495248">
              <a:buFont typeface="American Typewriter" charset="0"/>
              <a:buChar char="•"/>
            </a:pPr>
            <a:r>
              <a:rPr lang="en-US" sz="2800" dirty="0" err="1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Soundy</a:t>
            </a:r>
            <a:r>
              <a:rPr lang="en-US" sz="28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 is the new sound, de facto, given the research literature of the past decades. </a:t>
            </a:r>
            <a:endParaRPr lang="en-US" sz="28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495248" indent="-495248">
              <a:spcBef>
                <a:spcPts val="3187"/>
              </a:spcBef>
              <a:buFont typeface="American Typewriter" charset="0"/>
              <a:buChar char="•"/>
            </a:pPr>
            <a:r>
              <a:rPr lang="en-US" sz="28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Papers on unsound analyses should explain the implications of their unsoundness.</a:t>
            </a:r>
            <a:endParaRPr lang="en-US" sz="28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495248" indent="-495248">
              <a:spcBef>
                <a:spcPts val="3187"/>
              </a:spcBef>
              <a:buFont typeface="American Typewriter" charset="0"/>
              <a:buChar char="•"/>
            </a:pPr>
            <a:r>
              <a:rPr lang="en-US" sz="28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For nasty features, more studies  should  be  published  to  characterize  how  extensively  they are  used  in  typical  programs.  </a:t>
            </a:r>
            <a:endParaRPr lang="en-US" sz="28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495248" indent="-495248">
              <a:spcBef>
                <a:spcPts val="3187"/>
              </a:spcBef>
              <a:buFont typeface="American Typewriter" charset="0"/>
              <a:buChar char="•"/>
            </a:pPr>
            <a:r>
              <a:rPr lang="en-US" sz="28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As  a  community,  we  should  provide  guidelines  on  how  to  write  unsound  analysis  papers.</a:t>
            </a:r>
            <a:endParaRPr lang="en-US" sz="28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2131672" y="7467600"/>
            <a:ext cx="8788400" cy="1752600"/>
          </a:xfrm>
          <a:prstGeom prst="rect">
            <a:avLst/>
          </a:prstGeom>
          <a:solidFill>
            <a:srgbClr val="333333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4320" tIns="274320" rIns="274320" bIns="274320" anchor="ctr"/>
          <a:lstStyle/>
          <a:p>
            <a:pPr algn="l">
              <a:spcBef>
                <a:spcPts val="4200"/>
              </a:spcBef>
            </a:pPr>
            <a:r>
              <a:rPr lang="en-US" sz="3100" b="1" dirty="0">
                <a:solidFill>
                  <a:schemeClr val="tx1"/>
                </a:solidFill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The PL research community should embrace unsound analysis techniques and tune its soundness expectations.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 animBg="1" autoUpdateAnimBg="0"/>
      <p:bldP spid="215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American Typewriter" charset="0"/>
                <a:cs typeface="American Typewriter" charset="0"/>
                <a:sym typeface="American Typewriter" charset="0"/>
              </a:rPr>
              <a:t>April 14 – 19, 2013, </a:t>
            </a:r>
            <a:r>
              <a:rPr lang="en-US" sz="3600" dirty="0" err="1" smtClean="0">
                <a:ea typeface="American Typewriter" charset="0"/>
                <a:cs typeface="American Typewriter" charset="0"/>
                <a:sym typeface="American Typewriter" charset="0"/>
              </a:rPr>
              <a:t>Dagstuhl</a:t>
            </a:r>
            <a:r>
              <a:rPr lang="en-US" sz="3600" dirty="0" smtClean="0">
                <a:ea typeface="American Typewriter" charset="0"/>
                <a:cs typeface="American Typewriter" charset="0"/>
                <a:sym typeface="American Typewriter" charset="0"/>
              </a:rPr>
              <a:t> Seminar 13162</a:t>
            </a:r>
            <a:r>
              <a:rPr lang="en-US" sz="3600" dirty="0" smtClean="0">
                <a:ea typeface="ヒラギノ明朝 ProN W3" charset="0"/>
                <a:cs typeface="ヒラギノ明朝 ProN W3" charset="0"/>
                <a:sym typeface="American Typewriter" charset="0"/>
              </a:rPr>
              <a:t/>
            </a:r>
            <a:br>
              <a:rPr lang="en-US" sz="3600" dirty="0" smtClean="0">
                <a:ea typeface="ヒラギノ明朝 ProN W3" charset="0"/>
                <a:cs typeface="ヒラギノ明朝 ProN W3" charset="0"/>
                <a:sym typeface="American Typewriter" charset="0"/>
              </a:rPr>
            </a:br>
            <a:r>
              <a:rPr lang="en-US" sz="3600" dirty="0" smtClean="0">
                <a:ea typeface="ヒラギノ明朝 ProN W3" charset="0"/>
                <a:cs typeface="ヒラギノ明朝 ProN W3" charset="0"/>
                <a:sym typeface="American Typewriter" charset="0"/>
              </a:rPr>
              <a:t/>
            </a:r>
            <a:br>
              <a:rPr lang="en-US" sz="3600" dirty="0" smtClean="0">
                <a:ea typeface="ヒラギノ明朝 ProN W3" charset="0"/>
                <a:cs typeface="ヒラギノ明朝 ProN W3" charset="0"/>
                <a:sym typeface="American Typewriter" charset="0"/>
              </a:rPr>
            </a:br>
            <a:r>
              <a:rPr lang="en-US" sz="3600" b="1" dirty="0" smtClean="0">
                <a:ea typeface="American Typewriter" charset="0"/>
                <a:cs typeface="American Typewriter" charset="0"/>
                <a:sym typeface="American Typewriter" charset="0"/>
              </a:rPr>
              <a:t>Pointer Analysis</a:t>
            </a:r>
            <a:endParaRPr lang="en-US" sz="3600" dirty="0"/>
          </a:p>
        </p:txBody>
      </p:sp>
      <p:pic>
        <p:nvPicPr>
          <p:cNvPr id="10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2768600"/>
            <a:ext cx="7620000" cy="5715000"/>
          </a:xfrm>
          <a:prstGeom prst="rect">
            <a:avLst/>
          </a:prstGeom>
          <a:noFill/>
          <a:ln w="25400" cap="flat">
            <a:solidFill>
              <a:srgbClr val="41454C"/>
            </a:solidFill>
            <a:prstDash val="solid"/>
            <a:miter lim="800000"/>
            <a:headEnd/>
            <a:tailEnd/>
          </a:ln>
          <a:effectLst>
            <a:outerShdw blurRad="190500" dist="888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7500" dirty="0">
                <a:ea typeface="Gurmukhi MN Bold" charset="0"/>
                <a:cs typeface="Gurmukhi MN Bold" charset="0"/>
                <a:sym typeface="Gurmukhi MN Bold" charset="0"/>
              </a:rPr>
              <a:t>Are Static Analysis (papers) Sound?</a:t>
            </a:r>
            <a:endParaRPr lang="en-US" sz="7500" dirty="0">
              <a:ea typeface="ヒラギノ明朝 ProN W6" charset="0"/>
              <a:cs typeface="ヒラギノ明朝 ProN W6" charset="0"/>
              <a:sym typeface="Gurmukhi MN Bold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American Typewriter" charset="0"/>
              <a:buChar char="•"/>
            </a:pPr>
            <a:r>
              <a:rPr lang="en-US" dirty="0">
                <a:ea typeface="Anonymous Pro" pitchFamily="49" charset="0"/>
                <a:cs typeface="American Typewriter" charset="0"/>
                <a:sym typeface="American Typewriter" charset="0"/>
              </a:rPr>
              <a:t>Sound: capture all program behavior</a:t>
            </a:r>
            <a:endParaRPr lang="en-US" dirty="0">
              <a:ea typeface="Anonymous Pro" pitchFamily="49" charset="0"/>
              <a:cs typeface="ヒラギノ明朝 ProN W3" charset="0"/>
              <a:sym typeface="American Typewriter" charset="0"/>
            </a:endParaRPr>
          </a:p>
          <a:p>
            <a:pPr marL="1142883" lvl="1">
              <a:buFont typeface="American Typewriter" charset="0"/>
              <a:buChar char="•"/>
            </a:pPr>
            <a:r>
              <a:rPr lang="en-US" dirty="0">
                <a:ea typeface="Anonymous Pro" pitchFamily="49" charset="0"/>
                <a:cs typeface="American Typewriter" charset="0"/>
                <a:sym typeface="American Typewriter" charset="0"/>
              </a:rPr>
              <a:t>Must analysis results hold during program execution?</a:t>
            </a:r>
            <a:endParaRPr lang="en-US" dirty="0">
              <a:ea typeface="Anonymous Pro" pitchFamily="49" charset="0"/>
              <a:cs typeface="ヒラギノ明朝 ProN W3" charset="0"/>
              <a:sym typeface="American Typewriter" charset="0"/>
            </a:endParaRPr>
          </a:p>
          <a:p>
            <a:pPr>
              <a:buFont typeface="American Typewriter" charset="0"/>
              <a:buChar char="•"/>
            </a:pPr>
            <a:r>
              <a:rPr lang="en-US" dirty="0">
                <a:ea typeface="Anonymous Pro" pitchFamily="49" charset="0"/>
                <a:cs typeface="American Typewriter" charset="0"/>
                <a:sym typeface="American Typewriter" charset="0"/>
              </a:rPr>
              <a:t>Of course not!</a:t>
            </a:r>
            <a:endParaRPr lang="en-US" dirty="0">
              <a:ea typeface="Anonymous Pro" pitchFamily="49" charset="0"/>
              <a:cs typeface="ヒラギノ明朝 ProN W6" charset="0"/>
              <a:sym typeface="American Typewriter" charset="0"/>
            </a:endParaRPr>
          </a:p>
          <a:p>
            <a:pPr>
              <a:buFont typeface="American Typewriter" charset="0"/>
              <a:buChar char="•"/>
            </a:pPr>
            <a:r>
              <a:rPr lang="en-US" dirty="0">
                <a:ea typeface="Anonymous Pro" pitchFamily="49" charset="0"/>
                <a:cs typeface="American Typewriter" charset="0"/>
                <a:sym typeface="American Typewriter" charset="0"/>
              </a:rPr>
              <a:t>Virtually  all  recent  whole  program  analyses  for  realistic  languages  are  unsound  </a:t>
            </a:r>
            <a:endParaRPr lang="en-US" dirty="0">
              <a:ea typeface="Anonymous Pro" pitchFamily="49" charset="0"/>
              <a:cs typeface="ヒラギノ明朝 ProN W3" charset="0"/>
              <a:sym typeface="American Typewriter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7500" dirty="0">
                <a:ea typeface="Gurmukhi MN Bold" charset="0"/>
                <a:cs typeface="Gurmukhi MN Bold" charset="0"/>
                <a:sym typeface="Gurmukhi MN Bold" charset="0"/>
              </a:rPr>
              <a:t>Unsoundness is Everywhere!</a:t>
            </a:r>
            <a:endParaRPr lang="en-US" sz="7500" dirty="0">
              <a:ea typeface="ヒラギノ明朝 ProN W6" charset="0"/>
              <a:cs typeface="ヒラギノ明朝 ProN W6" charset="0"/>
              <a:sym typeface="Gurmukhi MN Bold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Omit conservative handling for common language features 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Unsoundness lurks  in  the  shadows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caveats  only mentioned off-hand in an “implementation” or “evaluation” section.  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6400" dirty="0">
                <a:ea typeface="Gurmukhi MN Bold" charset="0"/>
                <a:cs typeface="Gurmukhi MN Bold" charset="0"/>
                <a:sym typeface="Gurmukhi MN Bold" charset="0"/>
              </a:rPr>
              <a:t>Nasty Language Features</a:t>
            </a:r>
            <a:endParaRPr lang="en-US" sz="6400" dirty="0">
              <a:ea typeface="ヒラギノ明朝 ProN W6" charset="0"/>
              <a:cs typeface="ヒラギノ明朝 ProN W6" charset="0"/>
              <a:sym typeface="Gurmukhi MN Bold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American Typewriter" charset="0"/>
              <a:buChar char="•"/>
            </a:pP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Typical  (published)  whole-program  analysis  extolls  its  scalability  virtues  and  briefly  mentions  its  soundness  caveats. </a:t>
            </a:r>
            <a:endParaRPr lang="en-US" sz="34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spcBef>
                <a:spcPts val="3813"/>
              </a:spcBef>
              <a:buFont typeface="American Typewriter" charset="0"/>
              <a:buChar char="•"/>
            </a:pP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Java: reflection and JNI</a:t>
            </a:r>
            <a:endParaRPr lang="en-US" sz="34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spcBef>
                <a:spcPts val="3813"/>
              </a:spcBef>
              <a:buFont typeface="American Typewriter" charset="0"/>
              <a:buChar char="•"/>
            </a:pP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JavaScript: </a:t>
            </a:r>
            <a:r>
              <a:rPr lang="en-US" sz="3400" dirty="0" err="1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eval</a:t>
            </a: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 and dynamically computed properties</a:t>
            </a:r>
            <a:endParaRPr lang="en-US" sz="34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spcBef>
                <a:spcPts val="3813"/>
              </a:spcBef>
              <a:buFont typeface="American Typewriter" charset="0"/>
              <a:buChar char="•"/>
            </a:pP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C/C++: assumptions about memory region and pointer arithmetic </a:t>
            </a:r>
            <a:endParaRPr lang="en-US" sz="34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7500" dirty="0">
                <a:ea typeface="Gurmukhi MN Bold" charset="0"/>
                <a:cs typeface="Gurmukhi MN Bold" charset="0"/>
                <a:sym typeface="Gurmukhi MN Bold" charset="0"/>
              </a:rPr>
              <a:t>Can These Language Features be Ignored?</a:t>
            </a:r>
            <a:endParaRPr lang="en-US" sz="7500" dirty="0">
              <a:ea typeface="ヒラギノ明朝 ProN W6" charset="0"/>
              <a:cs typeface="ヒラギノ明朝 ProN W6" charset="0"/>
              <a:sym typeface="Gurmukhi MN Bold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American Typewriter" charset="0"/>
              <a:buChar char="•"/>
            </a:pP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Most of the time the answer is no</a:t>
            </a:r>
            <a:endParaRPr lang="en-US" sz="34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>
              <a:spcBef>
                <a:spcPts val="3813"/>
              </a:spcBef>
              <a:buFont typeface="American Typewriter" charset="0"/>
              <a:buChar char="•"/>
            </a:pP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These language features are nearly ubiquitous in practice. </a:t>
            </a:r>
            <a:endParaRPr lang="en-US" sz="34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>
              <a:spcBef>
                <a:spcPts val="3813"/>
              </a:spcBef>
              <a:buFont typeface="American Typewriter" charset="0"/>
              <a:buChar char="•"/>
            </a:pP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"Assuming the features away" excludes the majority of input programs. </a:t>
            </a:r>
            <a:endParaRPr lang="en-US" sz="34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>
              <a:spcBef>
                <a:spcPts val="3813"/>
              </a:spcBef>
              <a:buFont typeface="American Typewriter" charset="0"/>
              <a:buChar char="•"/>
            </a:pP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For example, very few JavaScript programs larger than a certain size omit at least occasional calls to </a:t>
            </a:r>
            <a:r>
              <a:rPr lang="en-US" sz="3400" dirty="0" err="1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eval</a:t>
            </a: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.</a:t>
            </a:r>
            <a:endParaRPr lang="en-US" sz="34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6700" dirty="0">
                <a:ea typeface="Gurmukhi MN Bold" charset="0"/>
                <a:cs typeface="Gurmukhi MN Bold" charset="0"/>
                <a:sym typeface="Gurmukhi MN Bold" charset="0"/>
              </a:rPr>
              <a:t>Could all these Features be Modeled Soundly?</a:t>
            </a:r>
            <a:endParaRPr lang="en-US" sz="6700" dirty="0">
              <a:ea typeface="ヒラギノ明朝 ProN W6" charset="0"/>
              <a:cs typeface="ヒラギノ明朝 ProN W6" charset="0"/>
              <a:sym typeface="Gurmukhi MN Bold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In principle, yes. 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In practice, destroys the precision of the analysis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Must be highly over-approximate.  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Huge imprecise result = useless. 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Imprecision destroys scalability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7500" dirty="0">
                <a:ea typeface="Gurmukhi MN Bold" charset="0"/>
                <a:cs typeface="Gurmukhi MN Bold" charset="0"/>
                <a:sym typeface="Gurmukhi MN Bold" charset="0"/>
              </a:rPr>
              <a:t>Soundness is not Even Necessary!</a:t>
            </a:r>
            <a:endParaRPr lang="en-US" sz="7500" dirty="0">
              <a:ea typeface="ヒラギノ明朝 ProN W6" charset="0"/>
              <a:cs typeface="ヒラギノ明朝 ProN W6" charset="0"/>
              <a:sym typeface="Gurmukhi MN Bold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Many clients can tolerate unsoundness. 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IDEs (auto-complete systems, code navigation)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General purpose bug detectors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Automated refactoring tools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 marL="1142883" lvl="1">
              <a:buFont typeface="American Typewriter" charset="0"/>
              <a:buChar char="•"/>
            </a:pPr>
            <a:r>
              <a:rPr lang="en-US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Even hints for runtime  optimization  </a:t>
            </a:r>
            <a:endParaRPr lang="en-US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7800" dirty="0">
                <a:ea typeface="Gurmukhi MN Bold" charset="0"/>
                <a:cs typeface="Gurmukhi MN Bold" charset="0"/>
                <a:sym typeface="Gurmukhi MN Bold" charset="0"/>
              </a:rPr>
              <a:t>Should We Even Try?</a:t>
            </a:r>
            <a:endParaRPr lang="en-US" sz="7800" dirty="0">
              <a:ea typeface="ヒラギノ明朝 ProN W6" charset="0"/>
              <a:cs typeface="ヒラギノ明朝 ProN W6" charset="0"/>
              <a:sym typeface="Gurmukhi MN Bold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American Typewriter" charset="0"/>
              <a:buChar char="•"/>
            </a:pP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Soundness  is  extremely  hard  to  achieve  for  a  whole-program  analysis  in  a  realistic,  modern language, due to programming language features that are very hard or even impossible to analyze precisely. </a:t>
            </a:r>
            <a:endParaRPr lang="en-US" sz="34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>
              <a:spcBef>
                <a:spcPts val="3863"/>
              </a:spcBef>
              <a:buFont typeface="American Typewriter" charset="0"/>
              <a:buChar char="•"/>
            </a:pP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Even if achieved the precision is likely to be destroyed.</a:t>
            </a:r>
            <a:endParaRPr lang="en-US" sz="34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  <a:p>
            <a:pPr>
              <a:spcBef>
                <a:spcPts val="3863"/>
              </a:spcBef>
              <a:buFont typeface="American Typewriter" charset="0"/>
              <a:buChar char="•"/>
            </a:pPr>
            <a:r>
              <a:rPr lang="en-US" sz="3400" dirty="0">
                <a:latin typeface="+mj-lt"/>
                <a:ea typeface="American Typewriter" charset="0"/>
                <a:cs typeface="American Typewriter" charset="0"/>
                <a:sym typeface="American Typewriter" charset="0"/>
              </a:rPr>
              <a:t>What is a reasonable middle ground?</a:t>
            </a:r>
            <a:endParaRPr lang="en-US" sz="3400" dirty="0">
              <a:latin typeface="+mj-lt"/>
              <a:ea typeface="ヒラギノ明朝 ProN W3" charset="0"/>
              <a:cs typeface="ヒラギノ明朝 ProN W3" charset="0"/>
              <a:sym typeface="American Typewriter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bldLvl="5" autoUpdateAnimBg="0"/>
    </p:bldLst>
  </p:timing>
</p:sld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gothic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84EB3"/>
            </a:gs>
            <a:gs pos="100000">
              <a:srgbClr val="002866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84EB3"/>
            </a:gs>
            <a:gs pos="100000">
              <a:srgbClr val="002866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Pages>0</Pages>
  <Words>479</Words>
  <Characters>0</Characters>
  <Application>Microsoft Office PowerPoint</Application>
  <PresentationFormat>Custom</PresentationFormat>
  <Lines>0</Lines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Helvetica Light</vt:lpstr>
      <vt:lpstr>ヒラギノ角ゴ ProN W3</vt:lpstr>
      <vt:lpstr>Gurmukhi MN Bold</vt:lpstr>
      <vt:lpstr>ヒラギノ明朝 ProN W6</vt:lpstr>
      <vt:lpstr>American Typewriter</vt:lpstr>
      <vt:lpstr>ヒラギノ明朝 ProN W3</vt:lpstr>
      <vt:lpstr>Cambria Bold Italic</vt:lpstr>
      <vt:lpstr>Title &amp; Bullets</vt:lpstr>
      <vt:lpstr>In Defense of Unsoundness</vt:lpstr>
      <vt:lpstr>April 14 – 19, 2013, Dagstuhl Seminar 13162  Pointer Analysis</vt:lpstr>
      <vt:lpstr>Are Static Analysis (papers) Sound?</vt:lpstr>
      <vt:lpstr>Unsoundness is Everywhere!</vt:lpstr>
      <vt:lpstr>Nasty Language Features</vt:lpstr>
      <vt:lpstr>Can These Language Features be Ignored?</vt:lpstr>
      <vt:lpstr>Could all these Features be Modeled Soundly?</vt:lpstr>
      <vt:lpstr>Soundness is not Even Necessary!</vt:lpstr>
      <vt:lpstr>Should We Even Try?</vt:lpstr>
      <vt:lpstr>Soundiness</vt:lpstr>
      <vt:lpstr>Middle Ground: Soundiness</vt:lpstr>
      <vt:lpstr>Moving Forward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Defense of Unsoundness</dc:title>
  <dc:creator>Ben Livshits</dc:creator>
  <cp:lastModifiedBy>Ben Livshits</cp:lastModifiedBy>
  <cp:revision>4</cp:revision>
  <dcterms:modified xsi:type="dcterms:W3CDTF">2013-06-18T23:50:42Z</dcterms:modified>
</cp:coreProperties>
</file>