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72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6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3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7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magine che contiene Policromia, sfocatura, arte&#10;&#10;Il contenuto generato dall'IA potrebbe non essere corretto.">
            <a:extLst>
              <a:ext uri="{FF2B5EF4-FFF2-40B4-BE49-F238E27FC236}">
                <a16:creationId xmlns:a16="http://schemas.microsoft.com/office/drawing/2014/main" id="{34A916B4-288E-0453-CA82-D9222BB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52" r="3259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A356FBF-0D3C-4BC9-0A85-65EB7F94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Science and Management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2A38D8-6164-1328-5F85-C3B442F61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it-IT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redictive</a:t>
            </a:r>
            <a:r>
              <a:rPr lang="it-IT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it-IT" sz="24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aintenance</a:t>
            </a:r>
            <a:r>
              <a:rPr lang="it-IT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918E7B0-E73A-C969-14CA-FDC2F099F32C}"/>
              </a:ext>
            </a:extLst>
          </p:cNvPr>
          <p:cNvSpPr txBox="1">
            <a:spLocks/>
          </p:cNvSpPr>
          <p:nvPr/>
        </p:nvSpPr>
        <p:spPr>
          <a:xfrm>
            <a:off x="1248697" y="32361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400" dirty="0"/>
              <a:t>Studente: Vincenzo </a:t>
            </a:r>
            <a:r>
              <a:rPr lang="it-IT" sz="2400" dirty="0" err="1"/>
              <a:t>Cappalonga</a:t>
            </a:r>
            <a:endParaRPr lang="it-IT" sz="2400"/>
          </a:p>
          <a:p>
            <a:pPr>
              <a:spcAft>
                <a:spcPts val="600"/>
              </a:spcAft>
            </a:pPr>
            <a:r>
              <a:rPr lang="it-IT" sz="2400" dirty="0"/>
              <a:t>Matricola: 201458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2197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6EB88-B6BE-C935-365E-F9A2B14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1BB9949-579D-96AE-10B4-1798B7C2C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5" t="152" r="-12915" b="150"/>
          <a:stretch/>
        </p:blipFill>
        <p:spPr>
          <a:xfrm>
            <a:off x="4852220" y="735286"/>
            <a:ext cx="7339780" cy="54196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E7AD0E3-0888-09C9-A997-24E1E9F7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it-IT" sz="3600"/>
              <a:t>Predictive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3F549E-6D59-D75E-7CB2-28024D3E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Linear </a:t>
            </a: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Linear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(LR)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fundamental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regression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technique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models the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relationship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dependent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variable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one or more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independent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variables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by fitting a linear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equation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the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observed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data.</a:t>
            </a:r>
          </a:p>
          <a:p>
            <a:endParaRPr lang="it-IT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2DD25-5736-B9CF-E410-E505E9C1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94DCE32-8D19-0AB4-577E-447B80AB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r="-9887" b="-2"/>
          <a:stretch/>
        </p:blipFill>
        <p:spPr>
          <a:xfrm>
            <a:off x="4981574" y="735286"/>
            <a:ext cx="7210425" cy="54196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B55C4EC-7CE2-4704-9B43-B8E4DDA2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it-IT" sz="3600"/>
              <a:t>Predictive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D13057-7AA2-33EE-7952-247D5B3E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K-</a:t>
            </a: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Nearest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Regressor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(KNN): 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KNN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Regressor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non-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parametric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instance-based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learning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algorithm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target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a new data point by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target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 </a:t>
            </a:r>
            <a:r>
              <a:rPr lang="it-IT" b="1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nearest</a:t>
            </a:r>
            <a:r>
              <a:rPr lang="it-IT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the feature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space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The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similarity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data points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commonly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measured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Euclidean</a:t>
            </a:r>
            <a:r>
              <a:rPr lang="it-IT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b="1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5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7FA96F91-CE0C-76B1-DBE7-71C57BFF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18" name="Segnaposto contenuto 3">
            <a:extLst>
              <a:ext uri="{FF2B5EF4-FFF2-40B4-BE49-F238E27FC236}">
                <a16:creationId xmlns:a16="http://schemas.microsoft.com/office/drawing/2014/main" id="{283AACFF-65BF-676D-6871-568CA7744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633073"/>
              </p:ext>
            </p:extLst>
          </p:nvPr>
        </p:nvGraphicFramePr>
        <p:xfrm>
          <a:off x="735943" y="2222500"/>
          <a:ext cx="10620105" cy="374015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33607">
                  <a:extLst>
                    <a:ext uri="{9D8B030D-6E8A-4147-A177-3AD203B41FA5}">
                      <a16:colId xmlns:a16="http://schemas.microsoft.com/office/drawing/2014/main" val="1172277559"/>
                    </a:ext>
                  </a:extLst>
                </a:gridCol>
                <a:gridCol w="1910096">
                  <a:extLst>
                    <a:ext uri="{9D8B030D-6E8A-4147-A177-3AD203B41FA5}">
                      <a16:colId xmlns:a16="http://schemas.microsoft.com/office/drawing/2014/main" val="1240355738"/>
                    </a:ext>
                  </a:extLst>
                </a:gridCol>
                <a:gridCol w="2166431">
                  <a:extLst>
                    <a:ext uri="{9D8B030D-6E8A-4147-A177-3AD203B41FA5}">
                      <a16:colId xmlns:a16="http://schemas.microsoft.com/office/drawing/2014/main" val="1741485133"/>
                    </a:ext>
                  </a:extLst>
                </a:gridCol>
                <a:gridCol w="2504497">
                  <a:extLst>
                    <a:ext uri="{9D8B030D-6E8A-4147-A177-3AD203B41FA5}">
                      <a16:colId xmlns:a16="http://schemas.microsoft.com/office/drawing/2014/main" val="1842649983"/>
                    </a:ext>
                  </a:extLst>
                </a:gridCol>
                <a:gridCol w="1705474">
                  <a:extLst>
                    <a:ext uri="{9D8B030D-6E8A-4147-A177-3AD203B41FA5}">
                      <a16:colId xmlns:a16="http://schemas.microsoft.com/office/drawing/2014/main" val="4268289157"/>
                    </a:ext>
                  </a:extLst>
                </a:gridCol>
              </a:tblGrid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 dirty="0">
                          <a:solidFill>
                            <a:schemeClr val="bg1"/>
                          </a:solidFill>
                          <a:effectLst/>
                        </a:rPr>
                        <a:t>Comp.1</a:t>
                      </a:r>
                      <a:endParaRPr lang="it-IT" sz="24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 dirty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  <a:endParaRPr lang="it-IT" sz="24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39301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37.45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0.19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52311.42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0.72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837563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XGB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31.68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0.16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38600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0.79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17318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LR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47.46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71938.19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0.62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759533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KNN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68.65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0.29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171594.8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1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56A39529-2AFC-9C2E-4F99-C3E8E51B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88D6A4F-896B-D9BA-FFE1-6926CC077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354884"/>
              </p:ext>
            </p:extLst>
          </p:nvPr>
        </p:nvGraphicFramePr>
        <p:xfrm>
          <a:off x="735943" y="2222500"/>
          <a:ext cx="10620105" cy="374015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33607">
                  <a:extLst>
                    <a:ext uri="{9D8B030D-6E8A-4147-A177-3AD203B41FA5}">
                      <a16:colId xmlns:a16="http://schemas.microsoft.com/office/drawing/2014/main" val="1560249887"/>
                    </a:ext>
                  </a:extLst>
                </a:gridCol>
                <a:gridCol w="1910096">
                  <a:extLst>
                    <a:ext uri="{9D8B030D-6E8A-4147-A177-3AD203B41FA5}">
                      <a16:colId xmlns:a16="http://schemas.microsoft.com/office/drawing/2014/main" val="276862012"/>
                    </a:ext>
                  </a:extLst>
                </a:gridCol>
                <a:gridCol w="2166431">
                  <a:extLst>
                    <a:ext uri="{9D8B030D-6E8A-4147-A177-3AD203B41FA5}">
                      <a16:colId xmlns:a16="http://schemas.microsoft.com/office/drawing/2014/main" val="592586737"/>
                    </a:ext>
                  </a:extLst>
                </a:gridCol>
                <a:gridCol w="2504497">
                  <a:extLst>
                    <a:ext uri="{9D8B030D-6E8A-4147-A177-3AD203B41FA5}">
                      <a16:colId xmlns:a16="http://schemas.microsoft.com/office/drawing/2014/main" val="605244605"/>
                    </a:ext>
                  </a:extLst>
                </a:gridCol>
                <a:gridCol w="1705474">
                  <a:extLst>
                    <a:ext uri="{9D8B030D-6E8A-4147-A177-3AD203B41FA5}">
                      <a16:colId xmlns:a16="http://schemas.microsoft.com/office/drawing/2014/main" val="805663397"/>
                    </a:ext>
                  </a:extLst>
                </a:gridCol>
              </a:tblGrid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 dirty="0">
                          <a:solidFill>
                            <a:schemeClr val="bg1"/>
                          </a:solidFill>
                          <a:effectLst/>
                        </a:rPr>
                        <a:t>Comp.2</a:t>
                      </a:r>
                      <a:endParaRPr lang="it-IT" sz="24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b="0" kern="0" cap="none" spc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  <a:endParaRPr lang="it-IT" sz="24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22303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39.01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51366.54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22114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XGB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37.19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46022.11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76091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LR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43.85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86223.15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540335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rgbClr val="FF0000"/>
                          </a:solidFill>
                          <a:effectLst/>
                        </a:rPr>
                        <a:t>KNN</a:t>
                      </a:r>
                      <a:endParaRPr lang="it-IT" sz="2400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>
                          <a:solidFill>
                            <a:schemeClr val="tx1"/>
                          </a:solidFill>
                          <a:effectLst/>
                        </a:rPr>
                        <a:t>52.94</a:t>
                      </a:r>
                      <a:endParaRPr lang="it-IT" sz="2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0.28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133500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4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it-IT" sz="2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03" marR="75909" marT="156156" marB="156156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8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0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F6642AA8-1056-53DB-F22D-189BB624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17" name="Segnaposto contenuto 3">
            <a:extLst>
              <a:ext uri="{FF2B5EF4-FFF2-40B4-BE49-F238E27FC236}">
                <a16:creationId xmlns:a16="http://schemas.microsoft.com/office/drawing/2014/main" id="{803A27A3-0F56-C89A-C877-99032D9A0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55587"/>
              </p:ext>
            </p:extLst>
          </p:nvPr>
        </p:nvGraphicFramePr>
        <p:xfrm>
          <a:off x="726922" y="2222500"/>
          <a:ext cx="10638145" cy="374015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86461">
                  <a:extLst>
                    <a:ext uri="{9D8B030D-6E8A-4147-A177-3AD203B41FA5}">
                      <a16:colId xmlns:a16="http://schemas.microsoft.com/office/drawing/2014/main" val="1609372652"/>
                    </a:ext>
                  </a:extLst>
                </a:gridCol>
                <a:gridCol w="1902495">
                  <a:extLst>
                    <a:ext uri="{9D8B030D-6E8A-4147-A177-3AD203B41FA5}">
                      <a16:colId xmlns:a16="http://schemas.microsoft.com/office/drawing/2014/main" val="1510014330"/>
                    </a:ext>
                  </a:extLst>
                </a:gridCol>
                <a:gridCol w="2113559">
                  <a:extLst>
                    <a:ext uri="{9D8B030D-6E8A-4147-A177-3AD203B41FA5}">
                      <a16:colId xmlns:a16="http://schemas.microsoft.com/office/drawing/2014/main" val="1723459585"/>
                    </a:ext>
                  </a:extLst>
                </a:gridCol>
                <a:gridCol w="2632478">
                  <a:extLst>
                    <a:ext uri="{9D8B030D-6E8A-4147-A177-3AD203B41FA5}">
                      <a16:colId xmlns:a16="http://schemas.microsoft.com/office/drawing/2014/main" val="4214096704"/>
                    </a:ext>
                  </a:extLst>
                </a:gridCol>
                <a:gridCol w="1603152">
                  <a:extLst>
                    <a:ext uri="{9D8B030D-6E8A-4147-A177-3AD203B41FA5}">
                      <a16:colId xmlns:a16="http://schemas.microsoft.com/office/drawing/2014/main" val="694535843"/>
                    </a:ext>
                  </a:extLst>
                </a:gridCol>
              </a:tblGrid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b="0" kern="0" cap="none" spc="0">
                          <a:solidFill>
                            <a:schemeClr val="bg1"/>
                          </a:solidFill>
                          <a:effectLst/>
                        </a:rPr>
                        <a:t>Comp.3</a:t>
                      </a:r>
                      <a:endParaRPr lang="it-IT" sz="25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b="0" kern="0" cap="none" spc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it-IT" sz="25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b="0" kern="0" cap="none" spc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it-IT" sz="25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b="0" kern="0" cap="none" spc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it-IT" sz="25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b="0" kern="0" cap="none" spc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  <a:endParaRPr lang="it-IT" sz="25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97536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it-IT" sz="2500" kern="100" cap="none" spc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8.28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9363.91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0.96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869460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rgbClr val="FF0000"/>
                          </a:solidFill>
                          <a:effectLst/>
                        </a:rPr>
                        <a:t>XGB</a:t>
                      </a:r>
                      <a:endParaRPr lang="it-IT" sz="2500" kern="100" cap="none" spc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7.01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0.04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5336.31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0.98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44892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rgbClr val="FF0000"/>
                          </a:solidFill>
                          <a:effectLst/>
                        </a:rPr>
                        <a:t>LR</a:t>
                      </a:r>
                      <a:endParaRPr lang="it-IT" sz="2500" kern="100" cap="none" spc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21.25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19316.62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727588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rgbClr val="FF0000"/>
                          </a:solidFill>
                          <a:effectLst/>
                        </a:rPr>
                        <a:t>KNN</a:t>
                      </a:r>
                      <a:endParaRPr lang="it-IT" sz="2500" kern="100" cap="none" spc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31.5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0.17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118379.8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500" kern="0" cap="none" spc="0">
                          <a:solidFill>
                            <a:schemeClr val="tx1"/>
                          </a:solidFill>
                          <a:effectLst/>
                        </a:rPr>
                        <a:t>0.46</a:t>
                      </a:r>
                      <a:endParaRPr lang="it-IT" sz="25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007" marR="79650" marT="163851" marB="163851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6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1A6347CE-722F-3EF2-2D7E-5B7D4169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 err="1"/>
              <a:t>Results</a:t>
            </a:r>
            <a:endParaRPr lang="it-IT" dirty="0"/>
          </a:p>
        </p:txBody>
      </p:sp>
      <p:graphicFrame>
        <p:nvGraphicFramePr>
          <p:cNvPr id="17" name="Segnaposto contenuto 3">
            <a:extLst>
              <a:ext uri="{FF2B5EF4-FFF2-40B4-BE49-F238E27FC236}">
                <a16:creationId xmlns:a16="http://schemas.microsoft.com/office/drawing/2014/main" id="{787E9E9B-290B-BAF7-13DC-96306D47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933567"/>
              </p:ext>
            </p:extLst>
          </p:nvPr>
        </p:nvGraphicFramePr>
        <p:xfrm>
          <a:off x="700088" y="2250993"/>
          <a:ext cx="10691813" cy="356541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376925">
                  <a:extLst>
                    <a:ext uri="{9D8B030D-6E8A-4147-A177-3AD203B41FA5}">
                      <a16:colId xmlns:a16="http://schemas.microsoft.com/office/drawing/2014/main" val="2977792051"/>
                    </a:ext>
                  </a:extLst>
                </a:gridCol>
                <a:gridCol w="1915973">
                  <a:extLst>
                    <a:ext uri="{9D8B030D-6E8A-4147-A177-3AD203B41FA5}">
                      <a16:colId xmlns:a16="http://schemas.microsoft.com/office/drawing/2014/main" val="2270755285"/>
                    </a:ext>
                  </a:extLst>
                </a:gridCol>
                <a:gridCol w="2194970">
                  <a:extLst>
                    <a:ext uri="{9D8B030D-6E8A-4147-A177-3AD203B41FA5}">
                      <a16:colId xmlns:a16="http://schemas.microsoft.com/office/drawing/2014/main" val="1700054800"/>
                    </a:ext>
                  </a:extLst>
                </a:gridCol>
                <a:gridCol w="2562922">
                  <a:extLst>
                    <a:ext uri="{9D8B030D-6E8A-4147-A177-3AD203B41FA5}">
                      <a16:colId xmlns:a16="http://schemas.microsoft.com/office/drawing/2014/main" val="393428989"/>
                    </a:ext>
                  </a:extLst>
                </a:gridCol>
                <a:gridCol w="1641023">
                  <a:extLst>
                    <a:ext uri="{9D8B030D-6E8A-4147-A177-3AD203B41FA5}">
                      <a16:colId xmlns:a16="http://schemas.microsoft.com/office/drawing/2014/main" val="2260434659"/>
                    </a:ext>
                  </a:extLst>
                </a:gridCol>
              </a:tblGrid>
              <a:tr h="713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0" kern="0" cap="none" spc="0">
                          <a:solidFill>
                            <a:schemeClr val="bg1"/>
                          </a:solidFill>
                          <a:effectLst/>
                        </a:rPr>
                        <a:t>Comp.4</a:t>
                      </a:r>
                      <a:endParaRPr lang="it-IT" sz="2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0" kern="0" cap="none" spc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it-IT" sz="2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0" kern="0" cap="none" spc="0">
                          <a:solidFill>
                            <a:schemeClr val="bg1"/>
                          </a:solidFill>
                          <a:effectLst/>
                        </a:rPr>
                        <a:t>MAPE</a:t>
                      </a:r>
                      <a:endParaRPr lang="it-IT" sz="2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0" kern="0" cap="none" spc="0">
                          <a:solidFill>
                            <a:schemeClr val="bg1"/>
                          </a:solidFill>
                          <a:effectLst/>
                        </a:rPr>
                        <a:t>MSE</a:t>
                      </a:r>
                      <a:endParaRPr lang="it-IT" sz="2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0" kern="0" cap="none" spc="0">
                          <a:solidFill>
                            <a:schemeClr val="bg1"/>
                          </a:solidFill>
                          <a:effectLst/>
                        </a:rPr>
                        <a:t>R2</a:t>
                      </a:r>
                      <a:endParaRPr lang="it-IT" sz="2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566961"/>
                  </a:ext>
                </a:extLst>
              </a:tr>
              <a:tr h="713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1" kern="0" cap="none" spc="0" dirty="0">
                          <a:solidFill>
                            <a:srgbClr val="FF0000"/>
                          </a:solidFill>
                          <a:effectLst/>
                        </a:rPr>
                        <a:t>RF</a:t>
                      </a:r>
                      <a:endParaRPr lang="it-IT" sz="2200" b="1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13.98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15919.39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0.95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768180"/>
                  </a:ext>
                </a:extLst>
              </a:tr>
              <a:tr h="713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1" kern="0" cap="none" spc="0" dirty="0">
                          <a:solidFill>
                            <a:srgbClr val="FF0000"/>
                          </a:solidFill>
                          <a:effectLst/>
                        </a:rPr>
                        <a:t>XGB</a:t>
                      </a:r>
                      <a:endParaRPr lang="it-IT" sz="2200" b="1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16.72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0.11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16907.57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0.94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080960"/>
                  </a:ext>
                </a:extLst>
              </a:tr>
              <a:tr h="713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1" kern="0" cap="none" spc="0" dirty="0">
                          <a:solidFill>
                            <a:srgbClr val="FF0000"/>
                          </a:solidFill>
                          <a:effectLst/>
                        </a:rPr>
                        <a:t>LR</a:t>
                      </a:r>
                      <a:endParaRPr lang="it-IT" sz="2200" b="1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24.9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0.15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29778.62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005810"/>
                  </a:ext>
                </a:extLst>
              </a:tr>
              <a:tr h="713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b="1" kern="0" cap="none" spc="0" dirty="0">
                          <a:solidFill>
                            <a:srgbClr val="FF0000"/>
                          </a:solidFill>
                          <a:effectLst/>
                        </a:rPr>
                        <a:t>KNN</a:t>
                      </a:r>
                      <a:endParaRPr lang="it-IT" sz="2200" b="1" kern="100" cap="none" spc="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19.18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>
                          <a:solidFill>
                            <a:schemeClr val="tx1"/>
                          </a:solidFill>
                          <a:effectLst/>
                        </a:rPr>
                        <a:t>29591</a:t>
                      </a:r>
                      <a:endParaRPr lang="it-IT" sz="22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22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it-IT" sz="22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7127" marR="156864" marT="143944" marB="143944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66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1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DD9A52-55A3-EA77-57C8-60394B84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it-IT" sz="37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Possible</a:t>
            </a:r>
            <a:r>
              <a:rPr lang="it-IT" sz="3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37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Improvements</a:t>
            </a:r>
            <a:r>
              <a:rPr lang="it-IT" sz="3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37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Refinements</a:t>
            </a:r>
            <a:r>
              <a:rPr lang="it-IT" sz="3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it-IT" sz="37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D596A-61BE-C09B-01C5-E0996B69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Having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more information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about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machines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would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help to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identify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most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important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characteristics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to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measure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correctly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such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more info on the output of the machines or on the cost of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Analysis on the </a:t>
            </a:r>
            <a:r>
              <a:rPr lang="it-IT" kern="100" err="1"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fficiency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curve - Times </a:t>
            </a:r>
            <a:r>
              <a:rPr lang="it-IT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events.</a:t>
            </a:r>
          </a:p>
          <a:p>
            <a:endParaRPr lang="it-IT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A6CD348F-384D-E1AB-E6CE-7DD39FC33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20" y="3292975"/>
            <a:ext cx="3903980" cy="271326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FAA9-B34B-433B-F6CB-E579E83B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DataFrameS</a:t>
            </a:r>
            <a:r>
              <a:rPr lang="it-IT" dirty="0"/>
              <a:t>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46440E-7FE6-C216-9AF0-2A6622712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3282"/>
            <a:ext cx="10691265" cy="373989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err="1"/>
              <a:t>Telemetry</a:t>
            </a:r>
            <a:r>
              <a:rPr lang="it-IT" dirty="0"/>
              <a:t>: 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processing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parameters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machines are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hour by hour,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relating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pressure, energy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consumption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rotation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err="1"/>
              <a:t>Maint</a:t>
            </a:r>
            <a:r>
              <a:rPr lang="it-IT" dirty="0"/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individual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components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machines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both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in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advance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prevent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from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occurring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err="1"/>
              <a:t>Errors</a:t>
            </a:r>
            <a:r>
              <a:rPr lang="it-IT" dirty="0"/>
              <a:t>: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five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types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errors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interrupt the processing of the machines.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 err="1"/>
              <a:t>Failures</a:t>
            </a:r>
            <a:r>
              <a:rPr lang="it-IT" dirty="0"/>
              <a:t>: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components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present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machines.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These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types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stop the processing of the machines.</a:t>
            </a:r>
            <a:endParaRPr lang="it-I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dirty="0"/>
              <a:t>Machines</a:t>
            </a:r>
            <a:r>
              <a:rPr lang="it-IT" dirty="0"/>
              <a:t>: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information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relating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the model and age of the machines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reported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68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FAEBC-34C5-D664-D760-2290BADB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merging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BD4C2-0E29-FDAA-C273-2C5B2035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800" dirty="0" err="1"/>
              <a:t>df_unito</a:t>
            </a:r>
            <a:r>
              <a:rPr lang="it-IT" sz="2800" dirty="0"/>
              <a:t> </a:t>
            </a:r>
            <a:r>
              <a:rPr lang="it-IT" dirty="0"/>
              <a:t>: 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by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merging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dataframes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telemetry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eliminating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duplicates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obtained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dataset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hour by hour, reports for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component and for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machine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there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been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mainteinence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or an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error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with a 1 in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specific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hour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there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been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one of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previous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significant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events;</a:t>
            </a:r>
            <a:endParaRPr lang="it-IT" dirty="0"/>
          </a:p>
          <a:p>
            <a:r>
              <a:rPr lang="it-IT" sz="2800" dirty="0" err="1"/>
              <a:t>tabella_tot</a:t>
            </a:r>
            <a:r>
              <a:rPr lang="it-IT" sz="2800" dirty="0"/>
              <a:t> </a:t>
            </a:r>
            <a:r>
              <a:rPr lang="it-IT" dirty="0"/>
              <a:t>: 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errors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machine, making the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difference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for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preventive </a:t>
            </a:r>
            <a:r>
              <a:rPr lang="it-IT" sz="18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maintenance</a:t>
            </a:r>
            <a:r>
              <a:rPr lang="it-IT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it-IT" sz="1800" dirty="0" err="1">
                <a:cs typeface="Times New Roman" panose="02020603050405020304" pitchFamily="18" charset="0"/>
              </a:rPr>
              <a:t>Then</a:t>
            </a:r>
            <a:r>
              <a:rPr lang="it-IT" sz="1800" dirty="0">
                <a:cs typeface="Times New Roman" panose="02020603050405020304" pitchFamily="18" charset="0"/>
              </a:rPr>
              <a:t>, </a:t>
            </a:r>
            <a:r>
              <a:rPr lang="it-IT" sz="1800" dirty="0" err="1">
                <a:cs typeface="Times New Roman" panose="02020603050405020304" pitchFamily="18" charset="0"/>
              </a:rPr>
              <a:t>other</a:t>
            </a:r>
            <a:r>
              <a:rPr lang="it-IT" sz="1800" dirty="0">
                <a:cs typeface="Times New Roman" panose="02020603050405020304" pitchFamily="18" charset="0"/>
              </a:rPr>
              <a:t> features </a:t>
            </a:r>
            <a:r>
              <a:rPr lang="it-IT" sz="1800" dirty="0" err="1">
                <a:cs typeface="Times New Roman" panose="02020603050405020304" pitchFamily="18" charset="0"/>
              </a:rPr>
              <a:t>were</a:t>
            </a:r>
            <a:r>
              <a:rPr lang="it-IT" sz="1800" dirty="0"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cs typeface="Times New Roman" panose="02020603050405020304" pitchFamily="18" charset="0"/>
              </a:rPr>
              <a:t>added</a:t>
            </a:r>
            <a:r>
              <a:rPr lang="it-IT" sz="1800" dirty="0">
                <a:cs typeface="Times New Roman" panose="02020603050405020304" pitchFamily="18" charset="0"/>
              </a:rPr>
              <a:t> to «</a:t>
            </a:r>
            <a:r>
              <a:rPr lang="it-IT" sz="1800" dirty="0" err="1">
                <a:cs typeface="Times New Roman" panose="02020603050405020304" pitchFamily="18" charset="0"/>
              </a:rPr>
              <a:t>tabella_tot</a:t>
            </a:r>
            <a:r>
              <a:rPr lang="it-IT" sz="1800" dirty="0">
                <a:cs typeface="Times New Roman" panose="02020603050405020304" pitchFamily="18" charset="0"/>
              </a:rPr>
              <a:t>»: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8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9420A-F513-D082-2DD1-0B03EAD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Working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4D8D6-9211-691F-A0CB-2F90E926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64792"/>
            <a:ext cx="10691265" cy="3739896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efficiency_rotate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rotation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tool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made to work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determines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processing,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higher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the more the machine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work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without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difficulty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volt_consume</a:t>
            </a:r>
            <a:r>
              <a:rPr lang="it-IT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energy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consumption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machine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difficulty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processing;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general_inefficiency</a:t>
            </a:r>
            <a:r>
              <a:rPr lang="it-IT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ratio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pressure,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consumption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their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maximums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represents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inefficiency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machines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since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these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parameters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represent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difficulties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processing;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pressure_fatique</a:t>
            </a:r>
            <a:r>
              <a:rPr lang="it-IT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more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resistant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material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be to processing, the more the tool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have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difficulty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vibration_instability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entire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machine and the processing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platform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82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DC9F-9719-DB1C-8E79-2B3D27A0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38C28-BAAA-356B-18EB-841B2D61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attributes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6B0EA-AD7F-A569-86A7-99C3DE7F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221992"/>
            <a:ext cx="10691265" cy="373989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ast_time_since</a:t>
            </a:r>
            <a:r>
              <a:rPr lang="it-IT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_fail</a:t>
            </a:r>
            <a:r>
              <a:rPr lang="it-IT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the max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hours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two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failure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same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component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ast_time_sice_mait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max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hours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two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maintainence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same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component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ast_time_since_error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max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hours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occurs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two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error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same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tipe;</a:t>
            </a:r>
          </a:p>
        </p:txBody>
      </p:sp>
    </p:spTree>
    <p:extLst>
      <p:ext uri="{BB962C8B-B14F-4D97-AF65-F5344CB8AC3E}">
        <p14:creationId xmlns:p14="http://schemas.microsoft.com/office/powerpoint/2010/main" val="15660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BB0AD0-B530-6892-2013-470FEF98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0DA6D90C-2B74-B788-3726-5C79A37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no. 1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energy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consumption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(0.67),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well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slightly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general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inefficiency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(0.41).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probably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connected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electronic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resistances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machine or to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digital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controls;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it-IT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omponent no. 2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correlated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rotation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(-0.75), so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efficiency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decreases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probably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very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close to the tool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the processing or to the devices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connected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egnaposto contenuto 3" descr="Immagine che contiene testo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B9ECB099-4D41-7F3F-D2FE-DA3FE0F7E0B7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76164" r="67823" b="6528"/>
          <a:stretch/>
        </p:blipFill>
        <p:spPr bwMode="auto">
          <a:xfrm>
            <a:off x="7100888" y="1978919"/>
            <a:ext cx="4901159" cy="2053659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3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E127-6E41-0E49-7112-1ED2A4A4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9737E1-CB94-A877-82E8-87E9A251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623C32C-9E0A-B974-7767-46B4C2EC0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Component no. 3</a:t>
            </a:r>
            <a:r>
              <a:rPr lang="it-IT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correlated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pressure (0.92), the more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more,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probably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resistance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material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processing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would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omponent no. 4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correlated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instability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due to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vibrations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(0.89), the more the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failures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the component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increase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the more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unstable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machine </a:t>
            </a:r>
            <a:r>
              <a:rPr lang="it-IT" sz="1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Segnaposto contenuto 3" descr="Immagine che contiene testo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89575D37-FF25-DD56-E881-8FA28431779B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" t="76164" r="67823" b="6528"/>
          <a:stretch/>
        </p:blipFill>
        <p:spPr bwMode="auto">
          <a:xfrm>
            <a:off x="7100888" y="1978919"/>
            <a:ext cx="4901159" cy="2053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0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756D6CE-E31B-3A62-BAFD-D774E8A24D5D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-2272" r="-4429" b="-1895"/>
          <a:stretch/>
        </p:blipFill>
        <p:spPr>
          <a:xfrm>
            <a:off x="4663287" y="509111"/>
            <a:ext cx="7369277" cy="58397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C0AA1DC-0BF1-E050-8AE1-B23F4225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it-IT" sz="3600"/>
              <a:t>Predictive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F1D051-CDD7-D6D7-7C7B-E9450C93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Param 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it-IT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GridSearchCV</a:t>
            </a:r>
            <a:r>
              <a:rPr lang="it-IT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(RF)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 ensemble learning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method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operates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by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constructing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multiple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decision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trees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during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training and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averaging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their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predictions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improve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and reduce </a:t>
            </a:r>
            <a:r>
              <a:rPr lang="it-IT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overfitting</a:t>
            </a:r>
            <a:r>
              <a:rPr lang="it-IT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42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BFAFC-BA9F-7AB2-B8DD-F12B3157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32CC648-1A56-2CE8-DC0E-E5127E5A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 t="-518" r="-10939" b="-520"/>
          <a:stretch/>
        </p:blipFill>
        <p:spPr>
          <a:xfrm>
            <a:off x="4981574" y="735286"/>
            <a:ext cx="7210425" cy="54196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D8D278-60BC-559F-64CF-7D08A59D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it-IT" sz="3600"/>
              <a:t>Predictive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102491-5E72-C110-E165-746AF018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with Param </a:t>
            </a:r>
            <a:r>
              <a:rPr lang="it-IT" b="1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it-IT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(Extreme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Gradient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Boosting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powerful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gradient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boosting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algorithm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optimizes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the standard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Gradient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Boosting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framework by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incorporating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additional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regularization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techniques,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parallelization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and a more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efficient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handling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it-IT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it-IT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it-IT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940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Arial</vt:lpstr>
      <vt:lpstr>Calisto MT</vt:lpstr>
      <vt:lpstr>Times New Roman</vt:lpstr>
      <vt:lpstr>Univers Condensed</vt:lpstr>
      <vt:lpstr>ChronicleVTI</vt:lpstr>
      <vt:lpstr>Data Science and Management Project</vt:lpstr>
      <vt:lpstr>DataFrameS: </vt:lpstr>
      <vt:lpstr>merging the dataframeS</vt:lpstr>
      <vt:lpstr>Working attributes</vt:lpstr>
      <vt:lpstr>Time attributes</vt:lpstr>
      <vt:lpstr>Correlation matrix</vt:lpstr>
      <vt:lpstr>Correlation matrix</vt:lpstr>
      <vt:lpstr>Predictive Model</vt:lpstr>
      <vt:lpstr>Predictive Model</vt:lpstr>
      <vt:lpstr>Predictive Model</vt:lpstr>
      <vt:lpstr>Predictive Model</vt:lpstr>
      <vt:lpstr>Results</vt:lpstr>
      <vt:lpstr>Results</vt:lpstr>
      <vt:lpstr>Results</vt:lpstr>
      <vt:lpstr>Results</vt:lpstr>
      <vt:lpstr>Possible Improvements and Refinements: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CAPPALONGA</dc:creator>
  <cp:lastModifiedBy>VINCENZO CAPPALONGA</cp:lastModifiedBy>
  <cp:revision>8</cp:revision>
  <dcterms:created xsi:type="dcterms:W3CDTF">2025-02-17T09:45:22Z</dcterms:created>
  <dcterms:modified xsi:type="dcterms:W3CDTF">2025-02-19T19:17:38Z</dcterms:modified>
</cp:coreProperties>
</file>