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3076"/>
    <a:srgbClr val="062162"/>
    <a:srgbClr val="033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1000" y="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FDAF8-2AF4-A941-9A5E-A86682F77D9C}" type="datetimeFigureOut">
              <a:rPr lang="en-US" smtClean="0"/>
              <a:t>18/05/15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CB599-2A82-B54A-993B-EC44BEB0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0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6F11-FF3A-614A-9538-C844D43F02DA}" type="datetimeFigureOut">
              <a:rPr lang="en-US" smtClean="0"/>
              <a:t>18/05/15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8994-84DF-E346-9B61-92FDA460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1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6F11-FF3A-614A-9538-C844D43F02DA}" type="datetimeFigureOut">
              <a:rPr lang="en-US" smtClean="0"/>
              <a:t>18/05/15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8994-84DF-E346-9B61-92FDA460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1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6F11-FF3A-614A-9538-C844D43F02DA}" type="datetimeFigureOut">
              <a:rPr lang="en-US" smtClean="0"/>
              <a:t>18/05/15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8994-84DF-E346-9B61-92FDA460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1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6F11-FF3A-614A-9538-C844D43F02DA}" type="datetimeFigureOut">
              <a:rPr lang="en-US" smtClean="0"/>
              <a:t>18/05/15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8994-84DF-E346-9B61-92FDA460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6F11-FF3A-614A-9538-C844D43F02DA}" type="datetimeFigureOut">
              <a:rPr lang="en-US" smtClean="0"/>
              <a:t>18/05/15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8994-84DF-E346-9B61-92FDA460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2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6F11-FF3A-614A-9538-C844D43F02DA}" type="datetimeFigureOut">
              <a:rPr lang="en-US" smtClean="0"/>
              <a:t>18/05/15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8994-84DF-E346-9B61-92FDA460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7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6F11-FF3A-614A-9538-C844D43F02DA}" type="datetimeFigureOut">
              <a:rPr lang="en-US" smtClean="0"/>
              <a:t>18/05/15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8994-84DF-E346-9B61-92FDA460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0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6F11-FF3A-614A-9538-C844D43F02DA}" type="datetimeFigureOut">
              <a:rPr lang="en-US" smtClean="0"/>
              <a:t>18/05/15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8994-84DF-E346-9B61-92FDA460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4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6F11-FF3A-614A-9538-C844D43F02DA}" type="datetimeFigureOut">
              <a:rPr lang="en-US" smtClean="0"/>
              <a:t>18/05/15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8994-84DF-E346-9B61-92FDA460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8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6F11-FF3A-614A-9538-C844D43F02DA}" type="datetimeFigureOut">
              <a:rPr lang="en-US" smtClean="0"/>
              <a:t>18/05/15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8994-84DF-E346-9B61-92FDA460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2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6F11-FF3A-614A-9538-C844D43F02DA}" type="datetimeFigureOut">
              <a:rPr lang="en-US" smtClean="0"/>
              <a:t>18/05/15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8994-84DF-E346-9B61-92FDA460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1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96F11-FF3A-614A-9538-C844D43F02DA}" type="datetimeFigureOut">
              <a:rPr lang="en-US" smtClean="0"/>
              <a:t>18/05/15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78994-84DF-E346-9B61-92FDA460B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0889" y="2342445"/>
            <a:ext cx="6166554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 smtClean="0">
                <a:solidFill>
                  <a:srgbClr val="053076"/>
                </a:solidFill>
                <a:latin typeface="Avenir Heavy"/>
                <a:cs typeface="Avenir Heavy"/>
              </a:rPr>
              <a:t>Use case </a:t>
            </a:r>
            <a:r>
              <a:rPr lang="de-DE" sz="4800" i="1" dirty="0" smtClean="0">
                <a:solidFill>
                  <a:srgbClr val="053076"/>
                </a:solidFill>
                <a:latin typeface="Avenir Heavy"/>
                <a:cs typeface="Avenir Heavy"/>
              </a:rPr>
              <a:t>Anagnosis</a:t>
            </a:r>
          </a:p>
          <a:p>
            <a:pPr algn="ctr"/>
            <a:r>
              <a:rPr lang="de-DE" sz="3500" dirty="0" smtClean="0">
                <a:solidFill>
                  <a:srgbClr val="053076"/>
                </a:solidFill>
                <a:latin typeface="Avenir Light"/>
                <a:cs typeface="Avenir Light"/>
              </a:rPr>
              <a:t>Stand der Arbeiten</a:t>
            </a:r>
            <a:endParaRPr lang="de-DE" sz="3500" dirty="0">
              <a:solidFill>
                <a:srgbClr val="053076"/>
              </a:solidFill>
              <a:latin typeface="Avenir Light"/>
              <a:cs typeface="Avenir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7554" y="6361667"/>
            <a:ext cx="5180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rgbClr val="033076"/>
                </a:solidFill>
                <a:latin typeface="Avenir Light"/>
                <a:cs typeface="Avenir Light"/>
              </a:rPr>
              <a:t>Vincenzo Damiani – Institut für Klassische Philologie</a:t>
            </a:r>
            <a:endParaRPr lang="de-DE" sz="1600" dirty="0">
              <a:solidFill>
                <a:srgbClr val="033076"/>
              </a:solidFill>
              <a:latin typeface="Avenir Light"/>
              <a:cs typeface="Avenir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8159" y="4064000"/>
            <a:ext cx="485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33076"/>
                </a:solidFill>
                <a:latin typeface="Avenir Light"/>
                <a:cs typeface="Avenir Light"/>
              </a:rPr>
              <a:t>Universitätsbibliothek Würzburg, 21. Mai 2015 </a:t>
            </a:r>
            <a:endParaRPr lang="de-DE" dirty="0">
              <a:solidFill>
                <a:srgbClr val="033076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343273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554" y="6361667"/>
            <a:ext cx="5180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rgbClr val="033076"/>
                </a:solidFill>
                <a:latin typeface="Avenir Light"/>
                <a:cs typeface="Avenir Light"/>
              </a:rPr>
              <a:t>Vincenzo Damiani – Institut für Klassische Philologie</a:t>
            </a:r>
            <a:endParaRPr lang="de-DE" sz="1600" dirty="0">
              <a:solidFill>
                <a:srgbClr val="033076"/>
              </a:solidFill>
              <a:latin typeface="Avenir Light"/>
              <a:cs typeface="Avenir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5882" y="134135"/>
            <a:ext cx="7978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  <a:latin typeface="Avenir Heavy"/>
                <a:cs typeface="Avenir Heavy"/>
              </a:rPr>
              <a:t>Workflow</a:t>
            </a:r>
            <a:r>
              <a:rPr lang="de-DE" sz="4000" dirty="0" smtClean="0">
                <a:solidFill>
                  <a:schemeClr val="bg1"/>
                </a:solidFill>
                <a:latin typeface="Avenir Light"/>
                <a:cs typeface="Avenir Light"/>
              </a:rPr>
              <a:t> – Der </a:t>
            </a:r>
            <a:r>
              <a:rPr lang="de-DE" sz="3500" dirty="0" smtClean="0">
                <a:solidFill>
                  <a:schemeClr val="bg1"/>
                </a:solidFill>
                <a:latin typeface="Avenir Light"/>
                <a:cs typeface="Avenir Light"/>
              </a:rPr>
              <a:t>Editor</a:t>
            </a:r>
            <a:endParaRPr lang="de-DE" sz="3500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132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554" y="6361667"/>
            <a:ext cx="5180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rgbClr val="033076"/>
                </a:solidFill>
                <a:latin typeface="Avenir Light"/>
                <a:cs typeface="Avenir Light"/>
              </a:rPr>
              <a:t>Vincenzo Damiani – Institut für Klassische Philologie</a:t>
            </a:r>
            <a:endParaRPr lang="de-DE" sz="1600" dirty="0">
              <a:solidFill>
                <a:srgbClr val="033076"/>
              </a:solidFill>
              <a:latin typeface="Avenir Light"/>
              <a:cs typeface="Avenir Light"/>
            </a:endParaRPr>
          </a:p>
        </p:txBody>
      </p:sp>
      <p:pic>
        <p:nvPicPr>
          <p:cNvPr id="5" name="Picture 4" descr="Edi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080"/>
            <a:ext cx="9144000" cy="52936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5882" y="134135"/>
            <a:ext cx="7978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  <a:latin typeface="Avenir Heavy"/>
                <a:cs typeface="Avenir Heavy"/>
              </a:rPr>
              <a:t>Workflow</a:t>
            </a:r>
            <a:r>
              <a:rPr lang="de-DE" sz="4000" dirty="0" smtClean="0">
                <a:solidFill>
                  <a:schemeClr val="bg1"/>
                </a:solidFill>
                <a:latin typeface="Avenir Light"/>
                <a:cs typeface="Avenir Light"/>
              </a:rPr>
              <a:t> – Der </a:t>
            </a:r>
            <a:r>
              <a:rPr lang="de-DE" sz="3500" dirty="0" smtClean="0">
                <a:solidFill>
                  <a:schemeClr val="bg1"/>
                </a:solidFill>
                <a:latin typeface="Avenir Light"/>
                <a:cs typeface="Avenir Light"/>
              </a:rPr>
              <a:t>Editor</a:t>
            </a:r>
            <a:endParaRPr lang="de-DE" sz="3500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451473" y="1905158"/>
            <a:ext cx="782435" cy="317526"/>
          </a:xfrm>
          <a:prstGeom prst="ellipse">
            <a:avLst/>
          </a:prstGeom>
          <a:noFill/>
          <a:ln w="1905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/>
          <p:cNvSpPr/>
          <p:nvPr/>
        </p:nvSpPr>
        <p:spPr>
          <a:xfrm>
            <a:off x="5300595" y="2851373"/>
            <a:ext cx="1367112" cy="550694"/>
          </a:xfrm>
          <a:prstGeom prst="ellipse">
            <a:avLst/>
          </a:prstGeom>
          <a:noFill/>
          <a:ln w="1905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04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7554" y="6361667"/>
            <a:ext cx="5180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rgbClr val="033076"/>
                </a:solidFill>
                <a:latin typeface="Avenir Light"/>
                <a:cs typeface="Avenir Light"/>
              </a:rPr>
              <a:t>Vincenzo Damiani – Institut für Klassische Philologie</a:t>
            </a:r>
            <a:endParaRPr lang="de-DE" sz="1600" dirty="0">
              <a:solidFill>
                <a:srgbClr val="033076"/>
              </a:solidFill>
              <a:latin typeface="Avenir Light"/>
              <a:cs typeface="Avenir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2215" y="1492269"/>
            <a:ext cx="66338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dirty="0" smtClean="0">
                <a:solidFill>
                  <a:srgbClr val="053076"/>
                </a:solidFill>
                <a:latin typeface="Avenir Light"/>
                <a:cs typeface="Avenir Light"/>
              </a:rPr>
              <a:t>Onlinebasierte Software für </a:t>
            </a:r>
          </a:p>
          <a:p>
            <a:r>
              <a:rPr lang="de-DE" sz="3500" dirty="0">
                <a:solidFill>
                  <a:srgbClr val="053076"/>
                </a:solidFill>
                <a:latin typeface="Avenir Light"/>
                <a:cs typeface="Avenir Light"/>
              </a:rPr>
              <a:t>a</a:t>
            </a:r>
            <a:r>
              <a:rPr lang="de-DE" sz="3500" dirty="0" smtClean="0">
                <a:solidFill>
                  <a:srgbClr val="053076"/>
                </a:solidFill>
                <a:latin typeface="Avenir Light"/>
                <a:cs typeface="Avenir Light"/>
              </a:rPr>
              <a:t>ntike Texte auf Papyrus</a:t>
            </a:r>
            <a:endParaRPr lang="de-DE" dirty="0" smtClean="0">
              <a:solidFill>
                <a:srgbClr val="053076"/>
              </a:solidFill>
              <a:latin typeface="Avenir Light"/>
              <a:cs typeface="Avenir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5883" y="158981"/>
            <a:ext cx="3959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  <a:latin typeface="Avenir Heavy"/>
                <a:cs typeface="Avenir Heavy"/>
              </a:rPr>
              <a:t>Zielsetzung </a:t>
            </a:r>
            <a:endParaRPr lang="de-DE" sz="4000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118" y="3129902"/>
            <a:ext cx="704645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de-DE" sz="2500" dirty="0">
                <a:solidFill>
                  <a:srgbClr val="053076"/>
                </a:solidFill>
                <a:latin typeface="Avenir Light"/>
                <a:cs typeface="Avenir Light"/>
              </a:rPr>
              <a:t>Automatisierte Buchstabenzuordnung zwischen Text und Bild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endParaRPr lang="de-DE" sz="2500" dirty="0">
              <a:solidFill>
                <a:srgbClr val="053076"/>
              </a:solidFill>
              <a:latin typeface="Avenir Light"/>
              <a:cs typeface="Avenir Light"/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de-DE" sz="2500" dirty="0">
                <a:solidFill>
                  <a:srgbClr val="053076"/>
                </a:solidFill>
                <a:latin typeface="Avenir Light"/>
                <a:cs typeface="Avenir Light"/>
              </a:rPr>
              <a:t>Parallelanzeige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endParaRPr lang="de-DE" sz="2500" dirty="0">
              <a:solidFill>
                <a:srgbClr val="053076"/>
              </a:solidFill>
              <a:latin typeface="Avenir Light"/>
              <a:cs typeface="Avenir Light"/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de-DE" sz="2500" dirty="0">
                <a:solidFill>
                  <a:srgbClr val="053076"/>
                </a:solidFill>
                <a:latin typeface="Avenir Light"/>
                <a:cs typeface="Avenir Light"/>
              </a:rPr>
              <a:t>Herausziehen von Alphabeten</a:t>
            </a:r>
          </a:p>
          <a:p>
            <a:pPr>
              <a:buClr>
                <a:schemeClr val="bg1"/>
              </a:buClr>
            </a:pPr>
            <a:endParaRPr lang="de-DE" sz="2500" dirty="0"/>
          </a:p>
        </p:txBody>
      </p:sp>
    </p:spTree>
    <p:extLst>
      <p:ext uri="{BB962C8B-B14F-4D97-AF65-F5344CB8AC3E}">
        <p14:creationId xmlns:p14="http://schemas.microsoft.com/office/powerpoint/2010/main" val="246854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7554" y="6361667"/>
            <a:ext cx="5180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rgbClr val="033076"/>
                </a:solidFill>
                <a:latin typeface="Avenir Light"/>
                <a:cs typeface="Avenir Light"/>
              </a:rPr>
              <a:t>Vincenzo Damiani – Institut für Klassische Philologie</a:t>
            </a:r>
            <a:endParaRPr lang="de-DE" sz="1600" dirty="0">
              <a:solidFill>
                <a:srgbClr val="033076"/>
              </a:solidFill>
              <a:latin typeface="Avenir Light"/>
              <a:cs typeface="Avenir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825" y="2533755"/>
            <a:ext cx="66338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/>
              <a:buChar char="•"/>
            </a:pPr>
            <a:r>
              <a:rPr lang="de-DE" sz="2500" dirty="0" smtClean="0">
                <a:solidFill>
                  <a:srgbClr val="053076"/>
                </a:solidFill>
                <a:latin typeface="Avenir Light"/>
                <a:cs typeface="Avenir Light"/>
              </a:rPr>
              <a:t>Der Editor stützt sich auf eine bereits vorhandene Standardtextdatenbank, das </a:t>
            </a:r>
            <a:r>
              <a:rPr lang="de-DE" sz="2500" i="1" dirty="0" smtClean="0">
                <a:solidFill>
                  <a:srgbClr val="053076"/>
                </a:solidFill>
                <a:latin typeface="Avenir Light"/>
                <a:cs typeface="Avenir Light"/>
              </a:rPr>
              <a:t>Digital Corpus of Literary Papyri</a:t>
            </a:r>
            <a:r>
              <a:rPr lang="de-DE" sz="2500" dirty="0" smtClean="0">
                <a:solidFill>
                  <a:srgbClr val="053076"/>
                </a:solidFill>
                <a:latin typeface="Avenir Light"/>
                <a:cs typeface="Avenir Light"/>
              </a:rPr>
              <a:t> (DCLP)</a:t>
            </a:r>
          </a:p>
          <a:p>
            <a:pPr marL="342900" indent="-342900">
              <a:buClr>
                <a:schemeClr val="bg1"/>
              </a:buClr>
              <a:buFont typeface="Arial"/>
              <a:buChar char="•"/>
            </a:pPr>
            <a:endParaRPr lang="de-DE" sz="2500" dirty="0" smtClean="0">
              <a:solidFill>
                <a:srgbClr val="053076"/>
              </a:solidFill>
              <a:latin typeface="Avenir Light"/>
              <a:cs typeface="Avenir Light"/>
            </a:endParaRPr>
          </a:p>
          <a:p>
            <a:pPr marL="342900" indent="-342900">
              <a:buClr>
                <a:schemeClr val="bg1"/>
              </a:buClr>
              <a:buFont typeface="Arial"/>
              <a:buChar char="•"/>
            </a:pPr>
            <a:endParaRPr lang="de-DE" sz="2500" dirty="0">
              <a:solidFill>
                <a:srgbClr val="053076"/>
              </a:solidFill>
              <a:latin typeface="Avenir Light"/>
              <a:cs typeface="Avenir Light"/>
            </a:endParaRPr>
          </a:p>
          <a:p>
            <a:pPr marL="342900" indent="-342900">
              <a:buClr>
                <a:schemeClr val="bg1"/>
              </a:buClr>
              <a:buFont typeface="Arial"/>
              <a:buChar char="•"/>
            </a:pPr>
            <a:r>
              <a:rPr lang="de-DE" sz="2500" dirty="0" smtClean="0">
                <a:solidFill>
                  <a:srgbClr val="053076"/>
                </a:solidFill>
                <a:latin typeface="Avenir Light"/>
                <a:cs typeface="Avenir Light"/>
              </a:rPr>
              <a:t>TEI-compliant Codierungsschema (EpiDoc)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5882" y="158981"/>
            <a:ext cx="78889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  <a:latin typeface="Avenir Heavy"/>
                <a:cs typeface="Avenir Heavy"/>
              </a:rPr>
              <a:t>Workflow</a:t>
            </a:r>
            <a:r>
              <a:rPr lang="de-DE" sz="4000" dirty="0" smtClean="0">
                <a:solidFill>
                  <a:schemeClr val="bg1"/>
                </a:solidFill>
                <a:latin typeface="Avenir Light"/>
                <a:cs typeface="Avenir Light"/>
              </a:rPr>
              <a:t> – </a:t>
            </a:r>
            <a:r>
              <a:rPr lang="de-DE" sz="3500" dirty="0" smtClean="0">
                <a:solidFill>
                  <a:schemeClr val="bg1"/>
                </a:solidFill>
                <a:latin typeface="Avenir Light"/>
                <a:cs typeface="Avenir Light"/>
              </a:rPr>
              <a:t>Textbestand</a:t>
            </a:r>
          </a:p>
          <a:p>
            <a:endParaRPr lang="de-DE" sz="4000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055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7554" y="6361667"/>
            <a:ext cx="5180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rgbClr val="033076"/>
                </a:solidFill>
                <a:latin typeface="Avenir Light"/>
                <a:cs typeface="Avenir Light"/>
              </a:rPr>
              <a:t>Vincenzo Damiani – Institut für Klassische Philologie</a:t>
            </a:r>
            <a:endParaRPr lang="de-DE" sz="1600" dirty="0">
              <a:solidFill>
                <a:srgbClr val="033076"/>
              </a:solidFill>
              <a:latin typeface="Avenir Light"/>
              <a:cs typeface="Avenir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490" y="1482420"/>
            <a:ext cx="7119558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/>
              <a:buChar char="•"/>
            </a:pPr>
            <a:r>
              <a:rPr lang="de-DE" sz="2500" dirty="0" smtClean="0">
                <a:solidFill>
                  <a:srgbClr val="053076"/>
                </a:solidFill>
                <a:latin typeface="Avenir Light"/>
                <a:cs typeface="Avenir Light"/>
              </a:rPr>
              <a:t>URL der Abbildung wird von den DCLP-Metadaten herausgezogen</a:t>
            </a:r>
          </a:p>
          <a:p>
            <a:pPr marL="342900" indent="-342900">
              <a:buClr>
                <a:schemeClr val="bg1"/>
              </a:buClr>
              <a:buFont typeface="Arial"/>
              <a:buChar char="•"/>
            </a:pPr>
            <a:endParaRPr lang="de-DE" sz="2500" dirty="0" smtClean="0">
              <a:solidFill>
                <a:srgbClr val="053076"/>
              </a:solidFill>
              <a:latin typeface="Avenir Light"/>
              <a:cs typeface="Avenir Light"/>
            </a:endParaRPr>
          </a:p>
          <a:p>
            <a:pPr marL="342900" indent="-342900">
              <a:buClr>
                <a:schemeClr val="bg1"/>
              </a:buClr>
              <a:buFont typeface="Arial"/>
              <a:buChar char="•"/>
            </a:pPr>
            <a:r>
              <a:rPr lang="de-DE" sz="2500" dirty="0" smtClean="0">
                <a:solidFill>
                  <a:srgbClr val="053076"/>
                </a:solidFill>
                <a:latin typeface="Avenir Light"/>
                <a:cs typeface="Avenir Light"/>
              </a:rPr>
              <a:t>Eindeutige Identifikatoren ermöglichen Verknüpfung zwischen Text und entsprechender Abbildung</a:t>
            </a:r>
          </a:p>
          <a:p>
            <a:pPr marL="342900" indent="-342900">
              <a:buClr>
                <a:schemeClr val="bg1"/>
              </a:buClr>
              <a:buFont typeface="Arial"/>
              <a:buChar char="•"/>
            </a:pPr>
            <a:endParaRPr lang="de-DE" sz="2500" dirty="0">
              <a:solidFill>
                <a:srgbClr val="053076"/>
              </a:solidFill>
              <a:latin typeface="Avenir Light"/>
              <a:cs typeface="Avenir Light"/>
            </a:endParaRPr>
          </a:p>
          <a:p>
            <a:pPr marL="342900" indent="-342900">
              <a:buClr>
                <a:schemeClr val="bg1"/>
              </a:buClr>
              <a:buFont typeface="Arial"/>
              <a:buChar char="•"/>
            </a:pPr>
            <a:r>
              <a:rPr lang="de-DE" sz="2500" smtClean="0">
                <a:solidFill>
                  <a:srgbClr val="053076"/>
                </a:solidFill>
                <a:latin typeface="Avenir Light"/>
                <a:cs typeface="Avenir Light"/>
              </a:rPr>
              <a:t>Eine </a:t>
            </a:r>
            <a:r>
              <a:rPr lang="de-DE" sz="2500" smtClean="0">
                <a:solidFill>
                  <a:srgbClr val="053076"/>
                </a:solidFill>
                <a:latin typeface="Avenir Light"/>
                <a:cs typeface="Avenir Light"/>
              </a:rPr>
              <a:t>Normbox wird </a:t>
            </a:r>
            <a:r>
              <a:rPr lang="de-DE" sz="2500" dirty="0" smtClean="0">
                <a:solidFill>
                  <a:srgbClr val="053076"/>
                </a:solidFill>
                <a:latin typeface="Avenir Light"/>
                <a:cs typeface="Avenir Light"/>
              </a:rPr>
              <a:t>um den Textbereich manuell aufgezogen und ggf. rotiert: </a:t>
            </a:r>
            <a:r>
              <a:rPr lang="de-DE" sz="2500" dirty="0" smtClean="0">
                <a:solidFill>
                  <a:srgbClr val="053076"/>
                </a:solidFill>
                <a:latin typeface="Avenir Heavy"/>
                <a:cs typeface="Avenir Heavy"/>
              </a:rPr>
              <a:t>Normkoordinaten</a:t>
            </a:r>
            <a:r>
              <a:rPr lang="de-DE" sz="2500" dirty="0" smtClean="0">
                <a:solidFill>
                  <a:srgbClr val="053076"/>
                </a:solidFill>
                <a:latin typeface="Avenir Light"/>
                <a:cs typeface="Avenir Light"/>
              </a:rPr>
              <a:t> werden dadurch erzeugt</a:t>
            </a:r>
          </a:p>
          <a:p>
            <a:pPr marL="342900" indent="-342900">
              <a:buClr>
                <a:schemeClr val="bg1"/>
              </a:buClr>
              <a:buFont typeface="Arial"/>
              <a:buChar char="•"/>
            </a:pPr>
            <a:endParaRPr lang="de-DE" sz="2500" dirty="0" smtClean="0">
              <a:solidFill>
                <a:srgbClr val="053076"/>
              </a:solidFill>
              <a:latin typeface="Avenir Light"/>
              <a:cs typeface="Avenir Light"/>
            </a:endParaRPr>
          </a:p>
          <a:p>
            <a:pPr marL="342900" indent="-342900" algn="just">
              <a:buClr>
                <a:schemeClr val="bg1"/>
              </a:buClr>
              <a:buFont typeface="Arial"/>
              <a:buChar char="•"/>
            </a:pPr>
            <a:endParaRPr lang="de-DE" sz="2500" dirty="0" smtClean="0">
              <a:solidFill>
                <a:srgbClr val="053076"/>
              </a:solidFill>
              <a:latin typeface="Avenir Light"/>
              <a:cs typeface="Avenir Light"/>
            </a:endParaRPr>
          </a:p>
          <a:p>
            <a:pPr marL="342900" indent="-342900" algn="just">
              <a:buClr>
                <a:schemeClr val="bg1"/>
              </a:buClr>
              <a:buFont typeface="Arial"/>
              <a:buChar char="•"/>
            </a:pPr>
            <a:endParaRPr lang="de-DE" sz="2500" dirty="0" smtClean="0">
              <a:solidFill>
                <a:srgbClr val="053076"/>
              </a:solidFill>
              <a:latin typeface="Avenir Light"/>
              <a:cs typeface="Avenir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5882" y="158981"/>
            <a:ext cx="78889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  <a:latin typeface="Avenir Heavy"/>
                <a:cs typeface="Avenir Heavy"/>
              </a:rPr>
              <a:t>Workflow</a:t>
            </a:r>
            <a:r>
              <a:rPr lang="de-DE" sz="4000" dirty="0" smtClean="0">
                <a:solidFill>
                  <a:schemeClr val="bg1"/>
                </a:solidFill>
                <a:latin typeface="Avenir Light"/>
                <a:cs typeface="Avenir Light"/>
              </a:rPr>
              <a:t> –</a:t>
            </a:r>
            <a:r>
              <a:rPr lang="de-DE" sz="3500" dirty="0" smtClean="0">
                <a:solidFill>
                  <a:schemeClr val="bg1"/>
                </a:solidFill>
                <a:latin typeface="Avenir Light"/>
                <a:cs typeface="Avenir Light"/>
              </a:rPr>
              <a:t> Text-Bild Verknüpfung</a:t>
            </a:r>
          </a:p>
          <a:p>
            <a:endParaRPr lang="de-DE" sz="4000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1036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7554" y="6361667"/>
            <a:ext cx="5180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rgbClr val="033076"/>
                </a:solidFill>
                <a:latin typeface="Avenir Light"/>
                <a:cs typeface="Avenir Light"/>
              </a:rPr>
              <a:t>Vincenzo Damiani – Institut für Klassische Philologie</a:t>
            </a:r>
            <a:endParaRPr lang="de-DE" sz="1600" dirty="0">
              <a:solidFill>
                <a:srgbClr val="033076"/>
              </a:solidFill>
              <a:latin typeface="Avenir Light"/>
              <a:cs typeface="Avenir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7183" y="2183702"/>
            <a:ext cx="7101185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/>
              <a:buChar char="•"/>
            </a:pPr>
            <a:r>
              <a:rPr lang="de-DE" sz="2500" dirty="0" smtClean="0">
                <a:solidFill>
                  <a:srgbClr val="053076"/>
                </a:solidFill>
                <a:latin typeface="Avenir Light"/>
                <a:cs typeface="Avenir Light"/>
              </a:rPr>
              <a:t>OCR Texterkennung ergibt Glyphenboxen auf dem Bild</a:t>
            </a:r>
          </a:p>
          <a:p>
            <a:pPr marL="342900" indent="-342900">
              <a:buClr>
                <a:schemeClr val="bg1"/>
              </a:buClr>
              <a:buFont typeface="Arial"/>
              <a:buChar char="•"/>
            </a:pPr>
            <a:endParaRPr lang="de-DE" sz="2500" dirty="0" smtClean="0">
              <a:solidFill>
                <a:srgbClr val="053076"/>
              </a:solidFill>
              <a:latin typeface="Avenir Light"/>
              <a:cs typeface="Avenir Light"/>
            </a:endParaRPr>
          </a:p>
          <a:p>
            <a:pPr marL="342900" indent="-342900">
              <a:buClr>
                <a:schemeClr val="bg1"/>
              </a:buClr>
              <a:buFont typeface="Arial"/>
              <a:buChar char="•"/>
            </a:pPr>
            <a:endParaRPr lang="de-DE" sz="2500" dirty="0">
              <a:solidFill>
                <a:srgbClr val="053076"/>
              </a:solidFill>
              <a:latin typeface="Avenir Light"/>
              <a:cs typeface="Avenir Light"/>
            </a:endParaRPr>
          </a:p>
          <a:p>
            <a:pPr marL="342900" indent="-342900">
              <a:buClr>
                <a:schemeClr val="bg1"/>
              </a:buClr>
              <a:buFont typeface="Arial"/>
              <a:buChar char="•"/>
            </a:pPr>
            <a:r>
              <a:rPr lang="de-DE" sz="2500" dirty="0" smtClean="0">
                <a:solidFill>
                  <a:srgbClr val="053076"/>
                </a:solidFill>
                <a:latin typeface="Avenir Heavy"/>
                <a:cs typeface="Avenir Heavy"/>
              </a:rPr>
              <a:t>Boxkoordinaten </a:t>
            </a:r>
            <a:r>
              <a:rPr lang="de-DE" sz="2500" dirty="0" smtClean="0">
                <a:solidFill>
                  <a:srgbClr val="053076"/>
                </a:solidFill>
                <a:latin typeface="Avenir Light"/>
                <a:cs typeface="Avenir Light"/>
              </a:rPr>
              <a:t>werden erzeugt, basierend auf den Normkoordinaten</a:t>
            </a:r>
          </a:p>
          <a:p>
            <a:pPr marL="342900" indent="-342900" algn="just">
              <a:buClr>
                <a:schemeClr val="bg1"/>
              </a:buClr>
              <a:buFont typeface="Arial"/>
              <a:buChar char="•"/>
            </a:pPr>
            <a:endParaRPr lang="de-DE" sz="2500" dirty="0" smtClean="0">
              <a:solidFill>
                <a:srgbClr val="053076"/>
              </a:solidFill>
              <a:latin typeface="Avenir Light"/>
              <a:cs typeface="Avenir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5882" y="158981"/>
            <a:ext cx="7978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  <a:latin typeface="Avenir Heavy"/>
                <a:cs typeface="Avenir Heavy"/>
              </a:rPr>
              <a:t>Workflow</a:t>
            </a:r>
            <a:r>
              <a:rPr lang="de-DE" sz="4000" dirty="0" smtClean="0">
                <a:solidFill>
                  <a:schemeClr val="bg1"/>
                </a:solidFill>
                <a:latin typeface="Avenir Light"/>
                <a:cs typeface="Avenir Light"/>
              </a:rPr>
              <a:t> – </a:t>
            </a:r>
            <a:r>
              <a:rPr lang="de-DE" sz="3500" dirty="0" smtClean="0">
                <a:solidFill>
                  <a:schemeClr val="bg1"/>
                </a:solidFill>
                <a:latin typeface="Avenir Light"/>
                <a:cs typeface="Avenir Light"/>
              </a:rPr>
              <a:t>OCR </a:t>
            </a:r>
            <a:endParaRPr lang="de-DE" sz="3500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538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7554" y="6361667"/>
            <a:ext cx="5180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rgbClr val="033076"/>
                </a:solidFill>
                <a:latin typeface="Avenir Light"/>
                <a:cs typeface="Avenir Light"/>
              </a:rPr>
              <a:t>Vincenzo Damiani – Institut für Klassische Philologie</a:t>
            </a:r>
            <a:endParaRPr lang="de-DE" sz="1600" dirty="0">
              <a:solidFill>
                <a:srgbClr val="033076"/>
              </a:solidFill>
              <a:latin typeface="Avenir Light"/>
              <a:cs typeface="Avenir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553" y="1238633"/>
            <a:ext cx="75075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dirty="0" smtClean="0">
                <a:solidFill>
                  <a:srgbClr val="053076"/>
                </a:solidFill>
                <a:latin typeface="Avenir Light"/>
                <a:cs typeface="Avenir Light"/>
              </a:rPr>
              <a:t>Kupferstiche herkulanensischer Papyri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5882" y="158981"/>
            <a:ext cx="7978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  <a:latin typeface="Avenir Heavy"/>
                <a:cs typeface="Avenir Heavy"/>
              </a:rPr>
              <a:t>Workflow</a:t>
            </a:r>
            <a:r>
              <a:rPr lang="de-DE" sz="4000" dirty="0" smtClean="0">
                <a:solidFill>
                  <a:schemeClr val="bg1"/>
                </a:solidFill>
                <a:latin typeface="Avenir Light"/>
                <a:cs typeface="Avenir Light"/>
              </a:rPr>
              <a:t> – </a:t>
            </a:r>
            <a:r>
              <a:rPr lang="de-DE" sz="3500" dirty="0" smtClean="0">
                <a:solidFill>
                  <a:schemeClr val="bg1"/>
                </a:solidFill>
                <a:latin typeface="Avenir Light"/>
                <a:cs typeface="Avenir Light"/>
              </a:rPr>
              <a:t>OCR (Boxenzuordnung)</a:t>
            </a:r>
          </a:p>
        </p:txBody>
      </p:sp>
      <p:pic>
        <p:nvPicPr>
          <p:cNvPr id="2" name="Picture 1" descr="Schermata 2015-05-15 alle 15.46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54" y="1962523"/>
            <a:ext cx="6200588" cy="37659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05059" y="2196353"/>
            <a:ext cx="1269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53076"/>
                </a:solidFill>
                <a:latin typeface="Avenir Light"/>
                <a:cs typeface="Avenir Light"/>
              </a:rPr>
              <a:t>PHerc.</a:t>
            </a:r>
          </a:p>
          <a:p>
            <a:pPr algn="just"/>
            <a:r>
              <a:rPr lang="de-DE" sz="1400" dirty="0" smtClean="0">
                <a:solidFill>
                  <a:srgbClr val="053076"/>
                </a:solidFill>
                <a:latin typeface="Avenir Light"/>
                <a:cs typeface="Avenir Light"/>
              </a:rPr>
              <a:t>1026, VH</a:t>
            </a:r>
            <a:r>
              <a:rPr lang="de-DE" sz="1400" baseline="30000" dirty="0" smtClean="0">
                <a:solidFill>
                  <a:srgbClr val="053076"/>
                </a:solidFill>
                <a:latin typeface="Avenir Light"/>
                <a:cs typeface="Avenir Light"/>
              </a:rPr>
              <a:t>2 </a:t>
            </a:r>
            <a:r>
              <a:rPr lang="de-DE" sz="1400" dirty="0" smtClean="0">
                <a:solidFill>
                  <a:srgbClr val="053076"/>
                </a:solidFill>
                <a:latin typeface="Avenir Light"/>
                <a:cs typeface="Avenir Light"/>
              </a:rPr>
              <a:t>vol. 10 S. 138 </a:t>
            </a:r>
            <a:endParaRPr lang="de-DE" sz="1400" baseline="30000" dirty="0">
              <a:solidFill>
                <a:srgbClr val="053076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3008441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7554" y="6361667"/>
            <a:ext cx="5180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rgbClr val="033076"/>
                </a:solidFill>
                <a:latin typeface="Avenir Light"/>
                <a:cs typeface="Avenir Light"/>
              </a:rPr>
              <a:t>Vincenzo Damiani – Institut für Klassische Philologie</a:t>
            </a:r>
            <a:endParaRPr lang="de-DE" sz="1600" dirty="0">
              <a:solidFill>
                <a:srgbClr val="033076"/>
              </a:solidFill>
              <a:latin typeface="Avenir Light"/>
              <a:cs typeface="Avenir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553" y="1238633"/>
            <a:ext cx="75075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dirty="0" smtClean="0">
                <a:solidFill>
                  <a:srgbClr val="053076"/>
                </a:solidFill>
                <a:latin typeface="Avenir Light"/>
                <a:cs typeface="Avenir Light"/>
              </a:rPr>
              <a:t>Binarisierte Aufnahme eines ägyptischen Papyrus </a:t>
            </a:r>
          </a:p>
        </p:txBody>
      </p:sp>
      <p:pic>
        <p:nvPicPr>
          <p:cNvPr id="3" name="Picture 2" descr="Schermata 2015-05-15 alle 15.58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098" y="3914588"/>
            <a:ext cx="3803548" cy="1819088"/>
          </a:xfrm>
          <a:prstGeom prst="rect">
            <a:avLst/>
          </a:prstGeom>
        </p:spPr>
      </p:pic>
      <p:pic>
        <p:nvPicPr>
          <p:cNvPr id="4" name="Picture 3" descr="Schermata 2015-05-15 alle 16.17.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46" y="2148981"/>
            <a:ext cx="3680903" cy="15564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55059" y="524435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53076"/>
                </a:solidFill>
                <a:latin typeface="Avenir Light"/>
                <a:cs typeface="Avenir Light"/>
              </a:rPr>
              <a:t>PWürzb. Inv. 1 </a:t>
            </a:r>
            <a:endParaRPr lang="de-DE" sz="1400" baseline="30000" dirty="0">
              <a:solidFill>
                <a:srgbClr val="053076"/>
              </a:solidFill>
              <a:latin typeface="Avenir Light"/>
              <a:cs typeface="Avenir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80118" y="1509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1045882" y="158981"/>
            <a:ext cx="7978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  <a:latin typeface="Avenir Heavy"/>
                <a:cs typeface="Avenir Heavy"/>
              </a:rPr>
              <a:t>Workflow</a:t>
            </a:r>
            <a:r>
              <a:rPr lang="de-DE" sz="4000" dirty="0" smtClean="0">
                <a:solidFill>
                  <a:schemeClr val="bg1"/>
                </a:solidFill>
                <a:latin typeface="Avenir Light"/>
                <a:cs typeface="Avenir Light"/>
              </a:rPr>
              <a:t> – </a:t>
            </a:r>
            <a:r>
              <a:rPr lang="de-DE" sz="3500" dirty="0" smtClean="0">
                <a:solidFill>
                  <a:schemeClr val="bg1"/>
                </a:solidFill>
                <a:latin typeface="Avenir Light"/>
                <a:cs typeface="Avenir Light"/>
              </a:rPr>
              <a:t>OCR (Boxenzuordnung)</a:t>
            </a:r>
          </a:p>
        </p:txBody>
      </p:sp>
    </p:spTree>
    <p:extLst>
      <p:ext uri="{BB962C8B-B14F-4D97-AF65-F5344CB8AC3E}">
        <p14:creationId xmlns:p14="http://schemas.microsoft.com/office/powerpoint/2010/main" val="4020266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7554" y="6361667"/>
            <a:ext cx="5180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rgbClr val="033076"/>
                </a:solidFill>
                <a:latin typeface="Avenir Light"/>
                <a:cs typeface="Avenir Light"/>
              </a:rPr>
              <a:t>Vincenzo Damiani – Institut für Klassische Philologie</a:t>
            </a:r>
            <a:endParaRPr lang="de-DE" sz="1600" dirty="0">
              <a:solidFill>
                <a:srgbClr val="033076"/>
              </a:solidFill>
              <a:latin typeface="Avenir Light"/>
              <a:cs typeface="Avenir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553" y="1238633"/>
            <a:ext cx="33538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dirty="0" smtClean="0">
                <a:solidFill>
                  <a:srgbClr val="053076"/>
                </a:solidFill>
                <a:latin typeface="Avenir Heavy"/>
                <a:cs typeface="Avenir Heavy"/>
              </a:rPr>
              <a:t>Text/Metadaten-xml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5882" y="158981"/>
            <a:ext cx="7978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  <a:latin typeface="Avenir Heavy"/>
                <a:cs typeface="Avenir Heavy"/>
              </a:rPr>
              <a:t>Workflow</a:t>
            </a:r>
            <a:r>
              <a:rPr lang="de-DE" sz="4000" dirty="0" smtClean="0">
                <a:solidFill>
                  <a:schemeClr val="bg1"/>
                </a:solidFill>
                <a:latin typeface="Avenir Light"/>
                <a:cs typeface="Avenir Light"/>
              </a:rPr>
              <a:t> – </a:t>
            </a:r>
            <a:r>
              <a:rPr lang="de-DE" sz="3500" dirty="0" smtClean="0">
                <a:solidFill>
                  <a:schemeClr val="bg1"/>
                </a:solidFill>
                <a:latin typeface="Avenir Light"/>
                <a:cs typeface="Avenir Light"/>
              </a:rPr>
              <a:t>xml-Schema</a:t>
            </a:r>
            <a:endParaRPr lang="de-DE" sz="3500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1288" y="1968490"/>
            <a:ext cx="7507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/>
              <a:buChar char="•"/>
            </a:pPr>
            <a:r>
              <a:rPr lang="de-DE" sz="2000" dirty="0" smtClean="0">
                <a:solidFill>
                  <a:srgbClr val="053076"/>
                </a:solidFill>
                <a:latin typeface="Avenir Light"/>
                <a:cs typeface="Avenir Light"/>
              </a:rPr>
              <a:t>Dokumentierungsmaßnahmen (Abbildungen)</a:t>
            </a:r>
          </a:p>
        </p:txBody>
      </p:sp>
      <p:pic>
        <p:nvPicPr>
          <p:cNvPr id="3" name="Picture 2" descr="CustEv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47" y="2530289"/>
            <a:ext cx="7664824" cy="8207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1288" y="3603343"/>
            <a:ext cx="7507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/>
              <a:buChar char="•"/>
            </a:pPr>
            <a:r>
              <a:rPr lang="de-DE" sz="2000" dirty="0" smtClean="0">
                <a:solidFill>
                  <a:srgbClr val="053076"/>
                </a:solidFill>
                <a:latin typeface="Avenir Light"/>
                <a:cs typeface="Avenir Light"/>
              </a:rPr>
              <a:t>Textgliederung</a:t>
            </a:r>
          </a:p>
        </p:txBody>
      </p:sp>
      <p:pic>
        <p:nvPicPr>
          <p:cNvPr id="4" name="Picture 3" descr="Tex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941" y="4039460"/>
            <a:ext cx="7664824" cy="183012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512336" y="2966681"/>
            <a:ext cx="1002655" cy="233580"/>
          </a:xfrm>
          <a:prstGeom prst="ellipse">
            <a:avLst/>
          </a:prstGeom>
          <a:noFill/>
          <a:ln w="19050" cmpd="sng">
            <a:solidFill>
              <a:srgbClr val="05307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Straight Arrow Connector 13"/>
          <p:cNvCxnSpPr>
            <a:stCxn id="12" idx="5"/>
          </p:cNvCxnSpPr>
          <p:nvPr/>
        </p:nvCxnSpPr>
        <p:spPr>
          <a:xfrm>
            <a:off x="2368156" y="3166054"/>
            <a:ext cx="1291533" cy="251457"/>
          </a:xfrm>
          <a:prstGeom prst="straightConnector1">
            <a:avLst/>
          </a:prstGeom>
          <a:ln>
            <a:solidFill>
              <a:srgbClr val="05307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59689" y="3285650"/>
            <a:ext cx="1680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53076"/>
                </a:solidFill>
                <a:latin typeface="Avenir Light"/>
                <a:cs typeface="Avenir Light"/>
              </a:rPr>
              <a:t>Link zur Abbildung</a:t>
            </a:r>
            <a:endParaRPr lang="de-DE" sz="1400" dirty="0">
              <a:solidFill>
                <a:srgbClr val="053076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61079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7554" y="6361667"/>
            <a:ext cx="5180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rgbClr val="033076"/>
                </a:solidFill>
                <a:latin typeface="Avenir Light"/>
                <a:cs typeface="Avenir Light"/>
              </a:rPr>
              <a:t>Vincenzo Damiani – Institut für Klassische Philologie</a:t>
            </a:r>
            <a:endParaRPr lang="de-DE" sz="1600" dirty="0">
              <a:solidFill>
                <a:srgbClr val="033076"/>
              </a:solidFill>
              <a:latin typeface="Avenir Light"/>
              <a:cs typeface="Avenir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553" y="1238633"/>
            <a:ext cx="33538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dirty="0" smtClean="0">
                <a:solidFill>
                  <a:srgbClr val="053076"/>
                </a:solidFill>
                <a:latin typeface="Avenir Heavy"/>
                <a:cs typeface="Avenir Heavy"/>
              </a:rPr>
              <a:t>Koordinaten-xml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5882" y="158981"/>
            <a:ext cx="7978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  <a:latin typeface="Avenir Heavy"/>
                <a:cs typeface="Avenir Heavy"/>
              </a:rPr>
              <a:t>Workflow</a:t>
            </a:r>
            <a:r>
              <a:rPr lang="de-DE" sz="4000" dirty="0" smtClean="0">
                <a:solidFill>
                  <a:schemeClr val="bg1"/>
                </a:solidFill>
                <a:latin typeface="Avenir Light"/>
                <a:cs typeface="Avenir Light"/>
              </a:rPr>
              <a:t> – </a:t>
            </a:r>
            <a:r>
              <a:rPr lang="de-DE" sz="3500" dirty="0" smtClean="0">
                <a:solidFill>
                  <a:schemeClr val="bg1"/>
                </a:solidFill>
                <a:latin typeface="Avenir Light"/>
                <a:cs typeface="Avenir Light"/>
              </a:rPr>
              <a:t>xml-Schema</a:t>
            </a:r>
            <a:endParaRPr lang="de-DE" sz="3500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pic>
        <p:nvPicPr>
          <p:cNvPr id="6" name="Picture 5" descr="Coordinat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99" y="1192604"/>
            <a:ext cx="4586941" cy="492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2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4189</TotalTime>
  <Words>267</Words>
  <Application>Microsoft Macintosh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Vincenzo Damiani</dc:creator>
  <cp:lastModifiedBy>Vincenzo Damiani</cp:lastModifiedBy>
  <cp:revision>58</cp:revision>
  <dcterms:created xsi:type="dcterms:W3CDTF">2015-05-13T21:15:48Z</dcterms:created>
  <dcterms:modified xsi:type="dcterms:W3CDTF">2015-05-18T17:17:28Z</dcterms:modified>
</cp:coreProperties>
</file>