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59" r:id="rId4"/>
    <p:sldId id="260" r:id="rId5"/>
    <p:sldId id="263" r:id="rId6"/>
    <p:sldId id="265" r:id="rId7"/>
    <p:sldId id="266" r:id="rId8"/>
    <p:sldId id="267" r:id="rId9"/>
    <p:sldId id="269" r:id="rId10"/>
    <p:sldId id="268" r:id="rId11"/>
    <p:sldId id="270" r:id="rId12"/>
    <p:sldId id="272" r:id="rId13"/>
    <p:sldId id="285" r:id="rId14"/>
    <p:sldId id="273" r:id="rId15"/>
    <p:sldId id="274" r:id="rId16"/>
    <p:sldId id="275" r:id="rId17"/>
    <p:sldId id="276" r:id="rId18"/>
    <p:sldId id="277" r:id="rId19"/>
    <p:sldId id="278" r:id="rId20"/>
    <p:sldId id="280" r:id="rId21"/>
    <p:sldId id="281" r:id="rId22"/>
    <p:sldId id="282" r:id="rId23"/>
    <p:sldId id="283" r:id="rId24"/>
    <p:sldId id="28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22803-C52F-4776-9E86-618703397085}"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260625FB-ED1A-42E9-8C98-81828E1F0812}">
      <dgm:prSet/>
      <dgm:spPr/>
      <dgm:t>
        <a:bodyPr/>
        <a:lstStyle/>
        <a:p>
          <a:r>
            <a:rPr lang="it-IT" dirty="0"/>
            <a:t>Domain </a:t>
          </a:r>
          <a:r>
            <a:rPr lang="it-IT" dirty="0" err="1"/>
            <a:t>Overview</a:t>
          </a:r>
          <a:endParaRPr lang="en-US" dirty="0"/>
        </a:p>
      </dgm:t>
    </dgm:pt>
    <dgm:pt modelId="{79F2D6C4-53B0-4C05-9759-801196B256E7}" type="parTrans" cxnId="{581E0B52-D62F-4054-B209-73CE177712E1}">
      <dgm:prSet/>
      <dgm:spPr/>
      <dgm:t>
        <a:bodyPr/>
        <a:lstStyle/>
        <a:p>
          <a:endParaRPr lang="en-US"/>
        </a:p>
      </dgm:t>
    </dgm:pt>
    <dgm:pt modelId="{4FED7E9F-919F-41FC-80BF-B3A4BB4F9480}" type="sibTrans" cxnId="{581E0B52-D62F-4054-B209-73CE177712E1}">
      <dgm:prSet/>
      <dgm:spPr/>
      <dgm:t>
        <a:bodyPr/>
        <a:lstStyle/>
        <a:p>
          <a:endParaRPr lang="en-US"/>
        </a:p>
      </dgm:t>
    </dgm:pt>
    <dgm:pt modelId="{86462E50-9788-4AD8-BE53-508396055AA8}">
      <dgm:prSet/>
      <dgm:spPr/>
      <dgm:t>
        <a:bodyPr/>
        <a:lstStyle/>
        <a:p>
          <a:r>
            <a:rPr lang="en-US" dirty="0"/>
            <a:t>Data Collection</a:t>
          </a:r>
        </a:p>
      </dgm:t>
    </dgm:pt>
    <dgm:pt modelId="{5B919E78-73F5-4E75-95C1-4B57ED55336F}" type="parTrans" cxnId="{FA64CB73-6F6A-41BA-8864-A38EF9BD1238}">
      <dgm:prSet/>
      <dgm:spPr/>
      <dgm:t>
        <a:bodyPr/>
        <a:lstStyle/>
        <a:p>
          <a:endParaRPr lang="en-US"/>
        </a:p>
      </dgm:t>
    </dgm:pt>
    <dgm:pt modelId="{C5C82FC5-CE0F-4553-B9F2-A11D68F1A69A}" type="sibTrans" cxnId="{FA64CB73-6F6A-41BA-8864-A38EF9BD1238}">
      <dgm:prSet/>
      <dgm:spPr/>
      <dgm:t>
        <a:bodyPr/>
        <a:lstStyle/>
        <a:p>
          <a:endParaRPr lang="en-US"/>
        </a:p>
      </dgm:t>
    </dgm:pt>
    <dgm:pt modelId="{2524A846-9AC3-46C6-ADE1-453FB6E909EF}">
      <dgm:prSet/>
      <dgm:spPr/>
      <dgm:t>
        <a:bodyPr/>
        <a:lstStyle/>
        <a:p>
          <a:r>
            <a:rPr lang="en-US" dirty="0"/>
            <a:t>Data Processing</a:t>
          </a:r>
        </a:p>
      </dgm:t>
    </dgm:pt>
    <dgm:pt modelId="{E76A2CC9-0B69-429B-A43C-394A13AC31CE}" type="parTrans" cxnId="{B9DD0DA0-9F68-4510-847B-FB3397E4E072}">
      <dgm:prSet/>
      <dgm:spPr/>
      <dgm:t>
        <a:bodyPr/>
        <a:lstStyle/>
        <a:p>
          <a:endParaRPr lang="en-US"/>
        </a:p>
      </dgm:t>
    </dgm:pt>
    <dgm:pt modelId="{8BCBB0B1-1BBF-4028-B6C4-9E4E34622FDA}" type="sibTrans" cxnId="{B9DD0DA0-9F68-4510-847B-FB3397E4E072}">
      <dgm:prSet/>
      <dgm:spPr/>
      <dgm:t>
        <a:bodyPr/>
        <a:lstStyle/>
        <a:p>
          <a:endParaRPr lang="en-US"/>
        </a:p>
      </dgm:t>
    </dgm:pt>
    <dgm:pt modelId="{0712E120-69F7-418C-9DC0-51095C5D5E6D}">
      <dgm:prSet/>
      <dgm:spPr/>
      <dgm:t>
        <a:bodyPr/>
        <a:lstStyle/>
        <a:p>
          <a:r>
            <a:rPr lang="en-US" dirty="0"/>
            <a:t>Graph Analysis</a:t>
          </a:r>
        </a:p>
      </dgm:t>
    </dgm:pt>
    <dgm:pt modelId="{D13587DF-DAF0-4C19-B416-DC7EDCF75965}" type="parTrans" cxnId="{827F38FA-3F57-419A-BD7F-32E2E6042741}">
      <dgm:prSet/>
      <dgm:spPr/>
      <dgm:t>
        <a:bodyPr/>
        <a:lstStyle/>
        <a:p>
          <a:endParaRPr lang="en-US"/>
        </a:p>
      </dgm:t>
    </dgm:pt>
    <dgm:pt modelId="{62205ECF-E2DE-4775-81B4-5086DDE31623}" type="sibTrans" cxnId="{827F38FA-3F57-419A-BD7F-32E2E6042741}">
      <dgm:prSet/>
      <dgm:spPr/>
      <dgm:t>
        <a:bodyPr/>
        <a:lstStyle/>
        <a:p>
          <a:endParaRPr lang="en-US"/>
        </a:p>
      </dgm:t>
    </dgm:pt>
    <dgm:pt modelId="{449E6F52-AFE3-40B8-81CB-5B1D0601D1D9}">
      <dgm:prSet/>
      <dgm:spPr/>
      <dgm:t>
        <a:bodyPr/>
        <a:lstStyle/>
        <a:p>
          <a:r>
            <a:rPr lang="en-US" dirty="0"/>
            <a:t>Heuristics</a:t>
          </a:r>
        </a:p>
      </dgm:t>
    </dgm:pt>
    <dgm:pt modelId="{57F0690B-F924-4E70-A4C6-1B1410232125}" type="parTrans" cxnId="{B1B406A5-694B-47C5-B31F-32D0A545282F}">
      <dgm:prSet/>
      <dgm:spPr/>
      <dgm:t>
        <a:bodyPr/>
        <a:lstStyle/>
        <a:p>
          <a:endParaRPr lang="en-US"/>
        </a:p>
      </dgm:t>
    </dgm:pt>
    <dgm:pt modelId="{8D05EC39-C027-4A17-9BD2-C4F91D48CCCB}" type="sibTrans" cxnId="{B1B406A5-694B-47C5-B31F-32D0A545282F}">
      <dgm:prSet/>
      <dgm:spPr/>
      <dgm:t>
        <a:bodyPr/>
        <a:lstStyle/>
        <a:p>
          <a:endParaRPr lang="en-US"/>
        </a:p>
      </dgm:t>
    </dgm:pt>
    <dgm:pt modelId="{18967839-0ED4-4DEA-AD6C-4AE9F45D30A9}">
      <dgm:prSet/>
      <dgm:spPr/>
      <dgm:t>
        <a:bodyPr/>
        <a:lstStyle/>
        <a:p>
          <a:r>
            <a:rPr lang="it-IT" dirty="0"/>
            <a:t>Clustering </a:t>
          </a:r>
          <a:r>
            <a:rPr lang="it-IT" dirty="0" err="1"/>
            <a:t>Algorithm</a:t>
          </a:r>
          <a:r>
            <a:rPr lang="it-IT" dirty="0"/>
            <a:t> </a:t>
          </a:r>
          <a:r>
            <a:rPr lang="it-IT" dirty="0" err="1"/>
            <a:t>Results</a:t>
          </a:r>
          <a:endParaRPr lang="en-US" dirty="0"/>
        </a:p>
      </dgm:t>
    </dgm:pt>
    <dgm:pt modelId="{7B66BE18-9A62-4942-90D2-6D59B608F00C}" type="parTrans" cxnId="{E076EED6-6193-4BA7-90B7-5503D211CB1F}">
      <dgm:prSet/>
      <dgm:spPr/>
      <dgm:t>
        <a:bodyPr/>
        <a:lstStyle/>
        <a:p>
          <a:endParaRPr lang="en-US"/>
        </a:p>
      </dgm:t>
    </dgm:pt>
    <dgm:pt modelId="{682F07D4-FCB8-4848-B53F-714D969FEE68}" type="sibTrans" cxnId="{E076EED6-6193-4BA7-90B7-5503D211CB1F}">
      <dgm:prSet/>
      <dgm:spPr/>
      <dgm:t>
        <a:bodyPr/>
        <a:lstStyle/>
        <a:p>
          <a:endParaRPr lang="en-US"/>
        </a:p>
      </dgm:t>
    </dgm:pt>
    <dgm:pt modelId="{0CDE904D-D269-414E-BD6C-E9658C94FE27}">
      <dgm:prSet/>
      <dgm:spPr/>
      <dgm:t>
        <a:bodyPr/>
        <a:lstStyle/>
        <a:p>
          <a:r>
            <a:rPr lang="it-IT" dirty="0"/>
            <a:t>Use Cases</a:t>
          </a:r>
          <a:endParaRPr lang="en-US" dirty="0"/>
        </a:p>
      </dgm:t>
    </dgm:pt>
    <dgm:pt modelId="{82E192BA-AA15-4E54-B1B9-F12D55CF8A6E}" type="parTrans" cxnId="{97848249-ED97-4191-B590-4EEAB27F4B0D}">
      <dgm:prSet/>
      <dgm:spPr/>
      <dgm:t>
        <a:bodyPr/>
        <a:lstStyle/>
        <a:p>
          <a:endParaRPr lang="en-US"/>
        </a:p>
      </dgm:t>
    </dgm:pt>
    <dgm:pt modelId="{3AE013D9-9F61-4512-803B-FF2CDBBAAC1A}" type="sibTrans" cxnId="{97848249-ED97-4191-B590-4EEAB27F4B0D}">
      <dgm:prSet/>
      <dgm:spPr/>
      <dgm:t>
        <a:bodyPr/>
        <a:lstStyle/>
        <a:p>
          <a:endParaRPr lang="en-US"/>
        </a:p>
      </dgm:t>
    </dgm:pt>
    <dgm:pt modelId="{F84F0461-8112-49A4-BC22-443494EBF813}" type="pres">
      <dgm:prSet presAssocID="{1C122803-C52F-4776-9E86-618703397085}" presName="vert0" presStyleCnt="0">
        <dgm:presLayoutVars>
          <dgm:dir/>
          <dgm:animOne val="branch"/>
          <dgm:animLvl val="lvl"/>
        </dgm:presLayoutVars>
      </dgm:prSet>
      <dgm:spPr/>
    </dgm:pt>
    <dgm:pt modelId="{CA88DBAB-D989-49BE-8062-BFE4A8FF654E}" type="pres">
      <dgm:prSet presAssocID="{260625FB-ED1A-42E9-8C98-81828E1F0812}" presName="thickLine" presStyleLbl="alignNode1" presStyleIdx="0" presStyleCnt="7"/>
      <dgm:spPr/>
    </dgm:pt>
    <dgm:pt modelId="{A138DF20-F314-4D89-AEDE-D25D782E5262}" type="pres">
      <dgm:prSet presAssocID="{260625FB-ED1A-42E9-8C98-81828E1F0812}" presName="horz1" presStyleCnt="0"/>
      <dgm:spPr/>
    </dgm:pt>
    <dgm:pt modelId="{2C76A03A-EB5D-4043-A93F-D55175BE30BA}" type="pres">
      <dgm:prSet presAssocID="{260625FB-ED1A-42E9-8C98-81828E1F0812}" presName="tx1" presStyleLbl="revTx" presStyleIdx="0" presStyleCnt="7"/>
      <dgm:spPr/>
    </dgm:pt>
    <dgm:pt modelId="{9BA6159D-7C2D-4B33-A87D-D19F25FE8818}" type="pres">
      <dgm:prSet presAssocID="{260625FB-ED1A-42E9-8C98-81828E1F0812}" presName="vert1" presStyleCnt="0"/>
      <dgm:spPr/>
    </dgm:pt>
    <dgm:pt modelId="{1AE47F4A-CBC1-4CC7-9E8D-A890013CF090}" type="pres">
      <dgm:prSet presAssocID="{86462E50-9788-4AD8-BE53-508396055AA8}" presName="thickLine" presStyleLbl="alignNode1" presStyleIdx="1" presStyleCnt="7"/>
      <dgm:spPr/>
    </dgm:pt>
    <dgm:pt modelId="{1A48129F-B237-4E16-A7A8-9D5C662595EF}" type="pres">
      <dgm:prSet presAssocID="{86462E50-9788-4AD8-BE53-508396055AA8}" presName="horz1" presStyleCnt="0"/>
      <dgm:spPr/>
    </dgm:pt>
    <dgm:pt modelId="{38826409-5A6D-4DE2-B519-52DF0AD5365A}" type="pres">
      <dgm:prSet presAssocID="{86462E50-9788-4AD8-BE53-508396055AA8}" presName="tx1" presStyleLbl="revTx" presStyleIdx="1" presStyleCnt="7"/>
      <dgm:spPr/>
    </dgm:pt>
    <dgm:pt modelId="{99239834-41AD-40B5-BE7C-0E5600CC8ABC}" type="pres">
      <dgm:prSet presAssocID="{86462E50-9788-4AD8-BE53-508396055AA8}" presName="vert1" presStyleCnt="0"/>
      <dgm:spPr/>
    </dgm:pt>
    <dgm:pt modelId="{F11220CE-10CE-4441-9571-B85F2BB7BF68}" type="pres">
      <dgm:prSet presAssocID="{2524A846-9AC3-46C6-ADE1-453FB6E909EF}" presName="thickLine" presStyleLbl="alignNode1" presStyleIdx="2" presStyleCnt="7"/>
      <dgm:spPr/>
    </dgm:pt>
    <dgm:pt modelId="{1D932A32-58B4-49EB-B086-0B95605E07F2}" type="pres">
      <dgm:prSet presAssocID="{2524A846-9AC3-46C6-ADE1-453FB6E909EF}" presName="horz1" presStyleCnt="0"/>
      <dgm:spPr/>
    </dgm:pt>
    <dgm:pt modelId="{194E75F0-1A1A-4541-8DFC-3AFD1CA5237B}" type="pres">
      <dgm:prSet presAssocID="{2524A846-9AC3-46C6-ADE1-453FB6E909EF}" presName="tx1" presStyleLbl="revTx" presStyleIdx="2" presStyleCnt="7"/>
      <dgm:spPr/>
    </dgm:pt>
    <dgm:pt modelId="{A25FFF67-B325-44AC-BE6D-8F1250D70AF9}" type="pres">
      <dgm:prSet presAssocID="{2524A846-9AC3-46C6-ADE1-453FB6E909EF}" presName="vert1" presStyleCnt="0"/>
      <dgm:spPr/>
    </dgm:pt>
    <dgm:pt modelId="{0A430652-A972-4096-BE9D-C7434E2E5253}" type="pres">
      <dgm:prSet presAssocID="{0712E120-69F7-418C-9DC0-51095C5D5E6D}" presName="thickLine" presStyleLbl="alignNode1" presStyleIdx="3" presStyleCnt="7"/>
      <dgm:spPr/>
    </dgm:pt>
    <dgm:pt modelId="{F33E8E59-C422-423B-8954-DB2C79BD48C1}" type="pres">
      <dgm:prSet presAssocID="{0712E120-69F7-418C-9DC0-51095C5D5E6D}" presName="horz1" presStyleCnt="0"/>
      <dgm:spPr/>
    </dgm:pt>
    <dgm:pt modelId="{046E4640-7E38-4031-AE37-318323CDBF17}" type="pres">
      <dgm:prSet presAssocID="{0712E120-69F7-418C-9DC0-51095C5D5E6D}" presName="tx1" presStyleLbl="revTx" presStyleIdx="3" presStyleCnt="7"/>
      <dgm:spPr/>
    </dgm:pt>
    <dgm:pt modelId="{65E9D7A8-1B4E-41F1-B554-DAEFCA5C801B}" type="pres">
      <dgm:prSet presAssocID="{0712E120-69F7-418C-9DC0-51095C5D5E6D}" presName="vert1" presStyleCnt="0"/>
      <dgm:spPr/>
    </dgm:pt>
    <dgm:pt modelId="{FD890C1F-10C5-4EDD-8882-69A952349FF0}" type="pres">
      <dgm:prSet presAssocID="{449E6F52-AFE3-40B8-81CB-5B1D0601D1D9}" presName="thickLine" presStyleLbl="alignNode1" presStyleIdx="4" presStyleCnt="7"/>
      <dgm:spPr/>
    </dgm:pt>
    <dgm:pt modelId="{062499AF-86DB-4134-83C2-8AF13C16330B}" type="pres">
      <dgm:prSet presAssocID="{449E6F52-AFE3-40B8-81CB-5B1D0601D1D9}" presName="horz1" presStyleCnt="0"/>
      <dgm:spPr/>
    </dgm:pt>
    <dgm:pt modelId="{3A0C21AB-8D81-409D-9AF0-96B5848C34EC}" type="pres">
      <dgm:prSet presAssocID="{449E6F52-AFE3-40B8-81CB-5B1D0601D1D9}" presName="tx1" presStyleLbl="revTx" presStyleIdx="4" presStyleCnt="7"/>
      <dgm:spPr/>
    </dgm:pt>
    <dgm:pt modelId="{A4C07585-E90F-40FC-AF98-5E08E4CC29F6}" type="pres">
      <dgm:prSet presAssocID="{449E6F52-AFE3-40B8-81CB-5B1D0601D1D9}" presName="vert1" presStyleCnt="0"/>
      <dgm:spPr/>
    </dgm:pt>
    <dgm:pt modelId="{4A327EBF-D52E-48DC-B755-381919AF03B9}" type="pres">
      <dgm:prSet presAssocID="{18967839-0ED4-4DEA-AD6C-4AE9F45D30A9}" presName="thickLine" presStyleLbl="alignNode1" presStyleIdx="5" presStyleCnt="7"/>
      <dgm:spPr/>
    </dgm:pt>
    <dgm:pt modelId="{80362430-A71C-44DD-91D6-45C10C7B1CA3}" type="pres">
      <dgm:prSet presAssocID="{18967839-0ED4-4DEA-AD6C-4AE9F45D30A9}" presName="horz1" presStyleCnt="0"/>
      <dgm:spPr/>
    </dgm:pt>
    <dgm:pt modelId="{6CABF901-AE72-4DE0-8DF8-DFABCEB01098}" type="pres">
      <dgm:prSet presAssocID="{18967839-0ED4-4DEA-AD6C-4AE9F45D30A9}" presName="tx1" presStyleLbl="revTx" presStyleIdx="5" presStyleCnt="7"/>
      <dgm:spPr/>
    </dgm:pt>
    <dgm:pt modelId="{D5ED673F-7835-4663-B2DE-C8FD64CC2568}" type="pres">
      <dgm:prSet presAssocID="{18967839-0ED4-4DEA-AD6C-4AE9F45D30A9}" presName="vert1" presStyleCnt="0"/>
      <dgm:spPr/>
    </dgm:pt>
    <dgm:pt modelId="{4010D0BF-4F28-4181-B881-CB520CD45958}" type="pres">
      <dgm:prSet presAssocID="{0CDE904D-D269-414E-BD6C-E9658C94FE27}" presName="thickLine" presStyleLbl="alignNode1" presStyleIdx="6" presStyleCnt="7"/>
      <dgm:spPr/>
    </dgm:pt>
    <dgm:pt modelId="{18C61F93-C21D-4D5A-9F34-71518A5C68F8}" type="pres">
      <dgm:prSet presAssocID="{0CDE904D-D269-414E-BD6C-E9658C94FE27}" presName="horz1" presStyleCnt="0"/>
      <dgm:spPr/>
    </dgm:pt>
    <dgm:pt modelId="{EF382B47-F5E4-4747-9288-57FD3DE9F35E}" type="pres">
      <dgm:prSet presAssocID="{0CDE904D-D269-414E-BD6C-E9658C94FE27}" presName="tx1" presStyleLbl="revTx" presStyleIdx="6" presStyleCnt="7"/>
      <dgm:spPr/>
    </dgm:pt>
    <dgm:pt modelId="{470A092C-4EA8-4B09-BA1D-7FBE6D3E6D78}" type="pres">
      <dgm:prSet presAssocID="{0CDE904D-D269-414E-BD6C-E9658C94FE27}" presName="vert1" presStyleCnt="0"/>
      <dgm:spPr/>
    </dgm:pt>
  </dgm:ptLst>
  <dgm:cxnLst>
    <dgm:cxn modelId="{6027E705-5C59-4F18-9461-D8DC2526C764}" type="presOf" srcId="{86462E50-9788-4AD8-BE53-508396055AA8}" destId="{38826409-5A6D-4DE2-B519-52DF0AD5365A}" srcOrd="0" destOrd="0" presId="urn:microsoft.com/office/officeart/2008/layout/LinedList"/>
    <dgm:cxn modelId="{D595EA5D-03F4-4F08-8A0B-823CB7EF2FE3}" type="presOf" srcId="{1C122803-C52F-4776-9E86-618703397085}" destId="{F84F0461-8112-49A4-BC22-443494EBF813}" srcOrd="0" destOrd="0" presId="urn:microsoft.com/office/officeart/2008/layout/LinedList"/>
    <dgm:cxn modelId="{97848249-ED97-4191-B590-4EEAB27F4B0D}" srcId="{1C122803-C52F-4776-9E86-618703397085}" destId="{0CDE904D-D269-414E-BD6C-E9658C94FE27}" srcOrd="6" destOrd="0" parTransId="{82E192BA-AA15-4E54-B1B9-F12D55CF8A6E}" sibTransId="{3AE013D9-9F61-4512-803B-FF2CDBBAAC1A}"/>
    <dgm:cxn modelId="{3734DE6B-8021-4461-A21A-C8A0A2A6A921}" type="presOf" srcId="{18967839-0ED4-4DEA-AD6C-4AE9F45D30A9}" destId="{6CABF901-AE72-4DE0-8DF8-DFABCEB01098}" srcOrd="0" destOrd="0" presId="urn:microsoft.com/office/officeart/2008/layout/LinedList"/>
    <dgm:cxn modelId="{E9F61E4D-0158-4060-8905-169CC5964BBA}" type="presOf" srcId="{0CDE904D-D269-414E-BD6C-E9658C94FE27}" destId="{EF382B47-F5E4-4747-9288-57FD3DE9F35E}" srcOrd="0" destOrd="0" presId="urn:microsoft.com/office/officeart/2008/layout/LinedList"/>
    <dgm:cxn modelId="{581E0B52-D62F-4054-B209-73CE177712E1}" srcId="{1C122803-C52F-4776-9E86-618703397085}" destId="{260625FB-ED1A-42E9-8C98-81828E1F0812}" srcOrd="0" destOrd="0" parTransId="{79F2D6C4-53B0-4C05-9759-801196B256E7}" sibTransId="{4FED7E9F-919F-41FC-80BF-B3A4BB4F9480}"/>
    <dgm:cxn modelId="{FA64CB73-6F6A-41BA-8864-A38EF9BD1238}" srcId="{1C122803-C52F-4776-9E86-618703397085}" destId="{86462E50-9788-4AD8-BE53-508396055AA8}" srcOrd="1" destOrd="0" parTransId="{5B919E78-73F5-4E75-95C1-4B57ED55336F}" sibTransId="{C5C82FC5-CE0F-4553-B9F2-A11D68F1A69A}"/>
    <dgm:cxn modelId="{B9DD0DA0-9F68-4510-847B-FB3397E4E072}" srcId="{1C122803-C52F-4776-9E86-618703397085}" destId="{2524A846-9AC3-46C6-ADE1-453FB6E909EF}" srcOrd="2" destOrd="0" parTransId="{E76A2CC9-0B69-429B-A43C-394A13AC31CE}" sibTransId="{8BCBB0B1-1BBF-4028-B6C4-9E4E34622FDA}"/>
    <dgm:cxn modelId="{B1B406A5-694B-47C5-B31F-32D0A545282F}" srcId="{1C122803-C52F-4776-9E86-618703397085}" destId="{449E6F52-AFE3-40B8-81CB-5B1D0601D1D9}" srcOrd="4" destOrd="0" parTransId="{57F0690B-F924-4E70-A4C6-1B1410232125}" sibTransId="{8D05EC39-C027-4A17-9BD2-C4F91D48CCCB}"/>
    <dgm:cxn modelId="{87298BA5-FDF2-446B-982F-7BB182F6193D}" type="presOf" srcId="{2524A846-9AC3-46C6-ADE1-453FB6E909EF}" destId="{194E75F0-1A1A-4541-8DFC-3AFD1CA5237B}" srcOrd="0" destOrd="0" presId="urn:microsoft.com/office/officeart/2008/layout/LinedList"/>
    <dgm:cxn modelId="{5E18A2AC-9974-4EBF-8B86-AB2EAEEC07CD}" type="presOf" srcId="{260625FB-ED1A-42E9-8C98-81828E1F0812}" destId="{2C76A03A-EB5D-4043-A93F-D55175BE30BA}" srcOrd="0" destOrd="0" presId="urn:microsoft.com/office/officeart/2008/layout/LinedList"/>
    <dgm:cxn modelId="{E076EED6-6193-4BA7-90B7-5503D211CB1F}" srcId="{1C122803-C52F-4776-9E86-618703397085}" destId="{18967839-0ED4-4DEA-AD6C-4AE9F45D30A9}" srcOrd="5" destOrd="0" parTransId="{7B66BE18-9A62-4942-90D2-6D59B608F00C}" sibTransId="{682F07D4-FCB8-4848-B53F-714D969FEE68}"/>
    <dgm:cxn modelId="{2154D0E5-9940-40D3-86ED-52279E79D97C}" type="presOf" srcId="{449E6F52-AFE3-40B8-81CB-5B1D0601D1D9}" destId="{3A0C21AB-8D81-409D-9AF0-96B5848C34EC}" srcOrd="0" destOrd="0" presId="urn:microsoft.com/office/officeart/2008/layout/LinedList"/>
    <dgm:cxn modelId="{827F38FA-3F57-419A-BD7F-32E2E6042741}" srcId="{1C122803-C52F-4776-9E86-618703397085}" destId="{0712E120-69F7-418C-9DC0-51095C5D5E6D}" srcOrd="3" destOrd="0" parTransId="{D13587DF-DAF0-4C19-B416-DC7EDCF75965}" sibTransId="{62205ECF-E2DE-4775-81B4-5086DDE31623}"/>
    <dgm:cxn modelId="{9B4C0EFE-775A-4DF9-811E-6012BB9BF341}" type="presOf" srcId="{0712E120-69F7-418C-9DC0-51095C5D5E6D}" destId="{046E4640-7E38-4031-AE37-318323CDBF17}" srcOrd="0" destOrd="0" presId="urn:microsoft.com/office/officeart/2008/layout/LinedList"/>
    <dgm:cxn modelId="{AADF341E-5522-4798-B2CA-B3BF46739DD7}" type="presParOf" srcId="{F84F0461-8112-49A4-BC22-443494EBF813}" destId="{CA88DBAB-D989-49BE-8062-BFE4A8FF654E}" srcOrd="0" destOrd="0" presId="urn:microsoft.com/office/officeart/2008/layout/LinedList"/>
    <dgm:cxn modelId="{DC4FF4E4-EA0D-4A03-AF88-6A3E589F6AB4}" type="presParOf" srcId="{F84F0461-8112-49A4-BC22-443494EBF813}" destId="{A138DF20-F314-4D89-AEDE-D25D782E5262}" srcOrd="1" destOrd="0" presId="urn:microsoft.com/office/officeart/2008/layout/LinedList"/>
    <dgm:cxn modelId="{3675CC59-8FAF-41B8-ACDA-23646C6C2259}" type="presParOf" srcId="{A138DF20-F314-4D89-AEDE-D25D782E5262}" destId="{2C76A03A-EB5D-4043-A93F-D55175BE30BA}" srcOrd="0" destOrd="0" presId="urn:microsoft.com/office/officeart/2008/layout/LinedList"/>
    <dgm:cxn modelId="{83DAA10A-B1C7-4E29-B93B-C13275C2508D}" type="presParOf" srcId="{A138DF20-F314-4D89-AEDE-D25D782E5262}" destId="{9BA6159D-7C2D-4B33-A87D-D19F25FE8818}" srcOrd="1" destOrd="0" presId="urn:microsoft.com/office/officeart/2008/layout/LinedList"/>
    <dgm:cxn modelId="{469CE155-E57D-4790-884E-87C3AC2EC18D}" type="presParOf" srcId="{F84F0461-8112-49A4-BC22-443494EBF813}" destId="{1AE47F4A-CBC1-4CC7-9E8D-A890013CF090}" srcOrd="2" destOrd="0" presId="urn:microsoft.com/office/officeart/2008/layout/LinedList"/>
    <dgm:cxn modelId="{93E12032-2084-46ED-9FAF-065D0DE6E294}" type="presParOf" srcId="{F84F0461-8112-49A4-BC22-443494EBF813}" destId="{1A48129F-B237-4E16-A7A8-9D5C662595EF}" srcOrd="3" destOrd="0" presId="urn:microsoft.com/office/officeart/2008/layout/LinedList"/>
    <dgm:cxn modelId="{C1151153-3DDB-4DB1-8F64-09E34A3FA50C}" type="presParOf" srcId="{1A48129F-B237-4E16-A7A8-9D5C662595EF}" destId="{38826409-5A6D-4DE2-B519-52DF0AD5365A}" srcOrd="0" destOrd="0" presId="urn:microsoft.com/office/officeart/2008/layout/LinedList"/>
    <dgm:cxn modelId="{1CEC5BEC-C560-484F-B09E-F55C075E3D21}" type="presParOf" srcId="{1A48129F-B237-4E16-A7A8-9D5C662595EF}" destId="{99239834-41AD-40B5-BE7C-0E5600CC8ABC}" srcOrd="1" destOrd="0" presId="urn:microsoft.com/office/officeart/2008/layout/LinedList"/>
    <dgm:cxn modelId="{C9EDDE8B-025F-4019-A3B6-888E772ACD37}" type="presParOf" srcId="{F84F0461-8112-49A4-BC22-443494EBF813}" destId="{F11220CE-10CE-4441-9571-B85F2BB7BF68}" srcOrd="4" destOrd="0" presId="urn:microsoft.com/office/officeart/2008/layout/LinedList"/>
    <dgm:cxn modelId="{4A18379B-48F1-407F-B280-3589B5C085F4}" type="presParOf" srcId="{F84F0461-8112-49A4-BC22-443494EBF813}" destId="{1D932A32-58B4-49EB-B086-0B95605E07F2}" srcOrd="5" destOrd="0" presId="urn:microsoft.com/office/officeart/2008/layout/LinedList"/>
    <dgm:cxn modelId="{86200FF4-FDC2-42AC-BD63-80B6E9460721}" type="presParOf" srcId="{1D932A32-58B4-49EB-B086-0B95605E07F2}" destId="{194E75F0-1A1A-4541-8DFC-3AFD1CA5237B}" srcOrd="0" destOrd="0" presId="urn:microsoft.com/office/officeart/2008/layout/LinedList"/>
    <dgm:cxn modelId="{9A611E0F-167D-47DA-8DD5-254A6F4723AD}" type="presParOf" srcId="{1D932A32-58B4-49EB-B086-0B95605E07F2}" destId="{A25FFF67-B325-44AC-BE6D-8F1250D70AF9}" srcOrd="1" destOrd="0" presId="urn:microsoft.com/office/officeart/2008/layout/LinedList"/>
    <dgm:cxn modelId="{A30817A7-2DE6-4F97-B10B-A5B2A4B2FF46}" type="presParOf" srcId="{F84F0461-8112-49A4-BC22-443494EBF813}" destId="{0A430652-A972-4096-BE9D-C7434E2E5253}" srcOrd="6" destOrd="0" presId="urn:microsoft.com/office/officeart/2008/layout/LinedList"/>
    <dgm:cxn modelId="{9B64B4FB-09D5-484A-A3A8-02792340A4A1}" type="presParOf" srcId="{F84F0461-8112-49A4-BC22-443494EBF813}" destId="{F33E8E59-C422-423B-8954-DB2C79BD48C1}" srcOrd="7" destOrd="0" presId="urn:microsoft.com/office/officeart/2008/layout/LinedList"/>
    <dgm:cxn modelId="{2E70374D-4C87-426D-A128-1EB3E8CC0311}" type="presParOf" srcId="{F33E8E59-C422-423B-8954-DB2C79BD48C1}" destId="{046E4640-7E38-4031-AE37-318323CDBF17}" srcOrd="0" destOrd="0" presId="urn:microsoft.com/office/officeart/2008/layout/LinedList"/>
    <dgm:cxn modelId="{007E546C-E0DB-4A25-ADC9-FCD113BA1B2E}" type="presParOf" srcId="{F33E8E59-C422-423B-8954-DB2C79BD48C1}" destId="{65E9D7A8-1B4E-41F1-B554-DAEFCA5C801B}" srcOrd="1" destOrd="0" presId="urn:microsoft.com/office/officeart/2008/layout/LinedList"/>
    <dgm:cxn modelId="{B10953F9-0E5F-4AED-88AF-AC8B3F2BCCF0}" type="presParOf" srcId="{F84F0461-8112-49A4-BC22-443494EBF813}" destId="{FD890C1F-10C5-4EDD-8882-69A952349FF0}" srcOrd="8" destOrd="0" presId="urn:microsoft.com/office/officeart/2008/layout/LinedList"/>
    <dgm:cxn modelId="{CA7D52A9-FD7A-407D-BC92-2B2C17DC81D9}" type="presParOf" srcId="{F84F0461-8112-49A4-BC22-443494EBF813}" destId="{062499AF-86DB-4134-83C2-8AF13C16330B}" srcOrd="9" destOrd="0" presId="urn:microsoft.com/office/officeart/2008/layout/LinedList"/>
    <dgm:cxn modelId="{8B87E559-D2CB-4765-B820-E59BA1AC0495}" type="presParOf" srcId="{062499AF-86DB-4134-83C2-8AF13C16330B}" destId="{3A0C21AB-8D81-409D-9AF0-96B5848C34EC}" srcOrd="0" destOrd="0" presId="urn:microsoft.com/office/officeart/2008/layout/LinedList"/>
    <dgm:cxn modelId="{D5F6032A-3795-41BE-BFF9-9D1030F85EE6}" type="presParOf" srcId="{062499AF-86DB-4134-83C2-8AF13C16330B}" destId="{A4C07585-E90F-40FC-AF98-5E08E4CC29F6}" srcOrd="1" destOrd="0" presId="urn:microsoft.com/office/officeart/2008/layout/LinedList"/>
    <dgm:cxn modelId="{454DDF8C-1948-425C-8250-74FD2A433C29}" type="presParOf" srcId="{F84F0461-8112-49A4-BC22-443494EBF813}" destId="{4A327EBF-D52E-48DC-B755-381919AF03B9}" srcOrd="10" destOrd="0" presId="urn:microsoft.com/office/officeart/2008/layout/LinedList"/>
    <dgm:cxn modelId="{E8268536-321E-4BCB-ACF4-A9F0A1CE40A1}" type="presParOf" srcId="{F84F0461-8112-49A4-BC22-443494EBF813}" destId="{80362430-A71C-44DD-91D6-45C10C7B1CA3}" srcOrd="11" destOrd="0" presId="urn:microsoft.com/office/officeart/2008/layout/LinedList"/>
    <dgm:cxn modelId="{C001A5CF-DE2D-4330-BF24-DF24A23594D1}" type="presParOf" srcId="{80362430-A71C-44DD-91D6-45C10C7B1CA3}" destId="{6CABF901-AE72-4DE0-8DF8-DFABCEB01098}" srcOrd="0" destOrd="0" presId="urn:microsoft.com/office/officeart/2008/layout/LinedList"/>
    <dgm:cxn modelId="{1D23C15D-550F-4464-8064-5339774CA7F9}" type="presParOf" srcId="{80362430-A71C-44DD-91D6-45C10C7B1CA3}" destId="{D5ED673F-7835-4663-B2DE-C8FD64CC2568}" srcOrd="1" destOrd="0" presId="urn:microsoft.com/office/officeart/2008/layout/LinedList"/>
    <dgm:cxn modelId="{B1D8C9E4-4AE5-4F95-8874-3BD5D882ED41}" type="presParOf" srcId="{F84F0461-8112-49A4-BC22-443494EBF813}" destId="{4010D0BF-4F28-4181-B881-CB520CD45958}" srcOrd="12" destOrd="0" presId="urn:microsoft.com/office/officeart/2008/layout/LinedList"/>
    <dgm:cxn modelId="{CBD4AA05-B840-4B2A-90C1-98358B0301B6}" type="presParOf" srcId="{F84F0461-8112-49A4-BC22-443494EBF813}" destId="{18C61F93-C21D-4D5A-9F34-71518A5C68F8}" srcOrd="13" destOrd="0" presId="urn:microsoft.com/office/officeart/2008/layout/LinedList"/>
    <dgm:cxn modelId="{5854407E-8B46-431E-92C2-3C39EB826053}" type="presParOf" srcId="{18C61F93-C21D-4D5A-9F34-71518A5C68F8}" destId="{EF382B47-F5E4-4747-9288-57FD3DE9F35E}" srcOrd="0" destOrd="0" presId="urn:microsoft.com/office/officeart/2008/layout/LinedList"/>
    <dgm:cxn modelId="{AD215EF9-977B-4726-98D6-85D1A23F1318}" type="presParOf" srcId="{18C61F93-C21D-4D5A-9F34-71518A5C68F8}" destId="{470A092C-4EA8-4B09-BA1D-7FBE6D3E6D7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8DBAB-D989-49BE-8062-BFE4A8FF654E}">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C76A03A-EB5D-4043-A93F-D55175BE30BA}">
      <dsp:nvSpPr>
        <dsp:cNvPr id="0" name=""/>
        <dsp:cNvSpPr/>
      </dsp:nvSpPr>
      <dsp:spPr>
        <a:xfrm>
          <a:off x="0" y="665"/>
          <a:ext cx="6666833" cy="77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dirty="0"/>
            <a:t>Domain </a:t>
          </a:r>
          <a:r>
            <a:rPr lang="it-IT" sz="3600" kern="1200" dirty="0" err="1"/>
            <a:t>Overview</a:t>
          </a:r>
          <a:endParaRPr lang="en-US" sz="3600" kern="1200" dirty="0"/>
        </a:p>
      </dsp:txBody>
      <dsp:txXfrm>
        <a:off x="0" y="665"/>
        <a:ext cx="6666833" cy="778941"/>
      </dsp:txXfrm>
    </dsp:sp>
    <dsp:sp modelId="{1AE47F4A-CBC1-4CC7-9E8D-A890013CF090}">
      <dsp:nvSpPr>
        <dsp:cNvPr id="0" name=""/>
        <dsp:cNvSpPr/>
      </dsp:nvSpPr>
      <dsp:spPr>
        <a:xfrm>
          <a:off x="0" y="779606"/>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826409-5A6D-4DE2-B519-52DF0AD5365A}">
      <dsp:nvSpPr>
        <dsp:cNvPr id="0" name=""/>
        <dsp:cNvSpPr/>
      </dsp:nvSpPr>
      <dsp:spPr>
        <a:xfrm>
          <a:off x="0" y="779606"/>
          <a:ext cx="6666833" cy="77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Data Collection</a:t>
          </a:r>
        </a:p>
      </dsp:txBody>
      <dsp:txXfrm>
        <a:off x="0" y="779606"/>
        <a:ext cx="6666833" cy="778941"/>
      </dsp:txXfrm>
    </dsp:sp>
    <dsp:sp modelId="{F11220CE-10CE-4441-9571-B85F2BB7BF68}">
      <dsp:nvSpPr>
        <dsp:cNvPr id="0" name=""/>
        <dsp:cNvSpPr/>
      </dsp:nvSpPr>
      <dsp:spPr>
        <a:xfrm>
          <a:off x="0" y="155854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4E75F0-1A1A-4541-8DFC-3AFD1CA5237B}">
      <dsp:nvSpPr>
        <dsp:cNvPr id="0" name=""/>
        <dsp:cNvSpPr/>
      </dsp:nvSpPr>
      <dsp:spPr>
        <a:xfrm>
          <a:off x="0" y="1558548"/>
          <a:ext cx="6666833" cy="77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Data Processing</a:t>
          </a:r>
        </a:p>
      </dsp:txBody>
      <dsp:txXfrm>
        <a:off x="0" y="1558548"/>
        <a:ext cx="6666833" cy="778941"/>
      </dsp:txXfrm>
    </dsp:sp>
    <dsp:sp modelId="{0A430652-A972-4096-BE9D-C7434E2E5253}">
      <dsp:nvSpPr>
        <dsp:cNvPr id="0" name=""/>
        <dsp:cNvSpPr/>
      </dsp:nvSpPr>
      <dsp:spPr>
        <a:xfrm>
          <a:off x="0" y="2337489"/>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46E4640-7E38-4031-AE37-318323CDBF17}">
      <dsp:nvSpPr>
        <dsp:cNvPr id="0" name=""/>
        <dsp:cNvSpPr/>
      </dsp:nvSpPr>
      <dsp:spPr>
        <a:xfrm>
          <a:off x="0" y="2337489"/>
          <a:ext cx="6666833" cy="77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Graph Analysis</a:t>
          </a:r>
        </a:p>
      </dsp:txBody>
      <dsp:txXfrm>
        <a:off x="0" y="2337489"/>
        <a:ext cx="6666833" cy="778941"/>
      </dsp:txXfrm>
    </dsp:sp>
    <dsp:sp modelId="{FD890C1F-10C5-4EDD-8882-69A952349FF0}">
      <dsp:nvSpPr>
        <dsp:cNvPr id="0" name=""/>
        <dsp:cNvSpPr/>
      </dsp:nvSpPr>
      <dsp:spPr>
        <a:xfrm>
          <a:off x="0" y="3116430"/>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A0C21AB-8D81-409D-9AF0-96B5848C34EC}">
      <dsp:nvSpPr>
        <dsp:cNvPr id="0" name=""/>
        <dsp:cNvSpPr/>
      </dsp:nvSpPr>
      <dsp:spPr>
        <a:xfrm>
          <a:off x="0" y="3116430"/>
          <a:ext cx="6666833" cy="77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Heuristics</a:t>
          </a:r>
        </a:p>
      </dsp:txBody>
      <dsp:txXfrm>
        <a:off x="0" y="3116430"/>
        <a:ext cx="6666833" cy="778941"/>
      </dsp:txXfrm>
    </dsp:sp>
    <dsp:sp modelId="{4A327EBF-D52E-48DC-B755-381919AF03B9}">
      <dsp:nvSpPr>
        <dsp:cNvPr id="0" name=""/>
        <dsp:cNvSpPr/>
      </dsp:nvSpPr>
      <dsp:spPr>
        <a:xfrm>
          <a:off x="0" y="389537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ABF901-AE72-4DE0-8DF8-DFABCEB01098}">
      <dsp:nvSpPr>
        <dsp:cNvPr id="0" name=""/>
        <dsp:cNvSpPr/>
      </dsp:nvSpPr>
      <dsp:spPr>
        <a:xfrm>
          <a:off x="0" y="3895371"/>
          <a:ext cx="6666833" cy="77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dirty="0"/>
            <a:t>Clustering </a:t>
          </a:r>
          <a:r>
            <a:rPr lang="it-IT" sz="3600" kern="1200" dirty="0" err="1"/>
            <a:t>Algorithm</a:t>
          </a:r>
          <a:r>
            <a:rPr lang="it-IT" sz="3600" kern="1200" dirty="0"/>
            <a:t> </a:t>
          </a:r>
          <a:r>
            <a:rPr lang="it-IT" sz="3600" kern="1200" dirty="0" err="1"/>
            <a:t>Results</a:t>
          </a:r>
          <a:endParaRPr lang="en-US" sz="3600" kern="1200" dirty="0"/>
        </a:p>
      </dsp:txBody>
      <dsp:txXfrm>
        <a:off x="0" y="3895371"/>
        <a:ext cx="6666833" cy="778941"/>
      </dsp:txXfrm>
    </dsp:sp>
    <dsp:sp modelId="{4010D0BF-4F28-4181-B881-CB520CD45958}">
      <dsp:nvSpPr>
        <dsp:cNvPr id="0" name=""/>
        <dsp:cNvSpPr/>
      </dsp:nvSpPr>
      <dsp:spPr>
        <a:xfrm>
          <a:off x="0" y="4674313"/>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382B47-F5E4-4747-9288-57FD3DE9F35E}">
      <dsp:nvSpPr>
        <dsp:cNvPr id="0" name=""/>
        <dsp:cNvSpPr/>
      </dsp:nvSpPr>
      <dsp:spPr>
        <a:xfrm>
          <a:off x="0" y="4674313"/>
          <a:ext cx="6666833" cy="77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it-IT" sz="3600" kern="1200" dirty="0"/>
            <a:t>Use Cases</a:t>
          </a:r>
          <a:endParaRPr lang="en-US" sz="3600" kern="1200" dirty="0"/>
        </a:p>
      </dsp:txBody>
      <dsp:txXfrm>
        <a:off x="0" y="4674313"/>
        <a:ext cx="6666833" cy="7789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1B6D33-E78A-7693-0D5C-69453B9CE3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FAE383E-9632-F68D-0CF3-5ADA698A1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B502FA8-62D5-6492-29BE-C721535AB574}"/>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5" name="Segnaposto piè di pagina 4">
            <a:extLst>
              <a:ext uri="{FF2B5EF4-FFF2-40B4-BE49-F238E27FC236}">
                <a16:creationId xmlns:a16="http://schemas.microsoft.com/office/drawing/2014/main" id="{B384994D-275D-E574-FD39-DF91CA8E53A1}"/>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E1179A98-2A58-FBAA-E1F5-A4041E5747A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8092814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1E7CF2-DCFA-1929-702F-3C93F61C8F7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362AE70-50B0-19D5-746A-2096EA83FA2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75A12E-B0CD-8245-5355-B3F2A0BFF8DB}"/>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5" name="Segnaposto piè di pagina 4">
            <a:extLst>
              <a:ext uri="{FF2B5EF4-FFF2-40B4-BE49-F238E27FC236}">
                <a16:creationId xmlns:a16="http://schemas.microsoft.com/office/drawing/2014/main" id="{07C8D1CB-8172-AEF9-15FD-D98BE0CD93A1}"/>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A674DEC0-0E07-5807-91B5-1029AC79A020}"/>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8449889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E558D42-6BCD-74EF-816A-9AE2F924E78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4DD459-C830-7D30-9C55-5B781FD187E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20D437F-B6EB-0A28-2123-8ADD56E3DC76}"/>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5" name="Segnaposto piè di pagina 4">
            <a:extLst>
              <a:ext uri="{FF2B5EF4-FFF2-40B4-BE49-F238E27FC236}">
                <a16:creationId xmlns:a16="http://schemas.microsoft.com/office/drawing/2014/main" id="{CAFB059D-430A-37AA-D148-0648BEFB54A6}"/>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0454E6CA-22BD-7039-F448-02A62332A67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4168904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560DA-B6F3-35C3-A985-B0B2E1B48B1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DDDFCB-AE90-70DA-9B46-794CDCDFF37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D058FA-28CE-6DEF-4FBE-6C73E810F817}"/>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5" name="Segnaposto piè di pagina 4">
            <a:extLst>
              <a:ext uri="{FF2B5EF4-FFF2-40B4-BE49-F238E27FC236}">
                <a16:creationId xmlns:a16="http://schemas.microsoft.com/office/drawing/2014/main" id="{C1992E35-6F03-1844-9AE5-53420BE9A84F}"/>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545B0670-8920-904B-87A9-A808DBC3DA8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0865681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74097-9C91-0621-16E8-D124A7734B4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BEBA751-8E12-9E8F-E002-301765484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37A043E-8F6D-912C-597A-6CC5BF57A4FA}"/>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5" name="Segnaposto piè di pagina 4">
            <a:extLst>
              <a:ext uri="{FF2B5EF4-FFF2-40B4-BE49-F238E27FC236}">
                <a16:creationId xmlns:a16="http://schemas.microsoft.com/office/drawing/2014/main" id="{1EAE99C4-7318-AB56-A0C1-29F96B8E7495}"/>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D241CDFB-3D76-3FA5-DE16-1795DD911067}"/>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0490581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4C495-FA92-79F5-9B09-B324699E595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892E4D-8A21-A98D-C405-063C489D03F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852FC53-7754-88E2-BC20-80A6ED5167D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0205076-BEA7-8772-8209-248F649CA902}"/>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6" name="Segnaposto piè di pagina 5">
            <a:extLst>
              <a:ext uri="{FF2B5EF4-FFF2-40B4-BE49-F238E27FC236}">
                <a16:creationId xmlns:a16="http://schemas.microsoft.com/office/drawing/2014/main" id="{DB88347D-7933-94B9-1055-F8450A14F2D5}"/>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9A3D490D-4FEC-A5D2-2F7C-49FED0CD533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603680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C5B71-B028-1F31-FE6D-822CCA11AF0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F47E9A5-3B85-FA18-2280-1C175498C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9D1D51F-270F-8B09-B5B3-699D5A1BF67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7E28F67-A445-0D18-610C-AEA1D78E3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C558E83-6A61-B432-7C4E-A16ABAC2CB7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6BCFCF0-3C06-A776-4E9E-EA9DCFF7F6F6}"/>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8" name="Segnaposto piè di pagina 7">
            <a:extLst>
              <a:ext uri="{FF2B5EF4-FFF2-40B4-BE49-F238E27FC236}">
                <a16:creationId xmlns:a16="http://schemas.microsoft.com/office/drawing/2014/main" id="{1DC8830B-DF67-1161-8DA6-BE15D9B50383}"/>
              </a:ext>
            </a:extLst>
          </p:cNvPr>
          <p:cNvSpPr>
            <a:spLocks noGrp="1"/>
          </p:cNvSpPr>
          <p:nvPr>
            <p:ph type="ftr" sz="quarter" idx="11"/>
          </p:nvPr>
        </p:nvSpPr>
        <p:spPr/>
        <p:txBody>
          <a:bodyPr/>
          <a:lstStyle/>
          <a:p>
            <a:r>
              <a:rPr lang="en-US"/>
              <a:t>Sample Footer</a:t>
            </a:r>
            <a:endParaRPr lang="en-US" dirty="0"/>
          </a:p>
        </p:txBody>
      </p:sp>
      <p:sp>
        <p:nvSpPr>
          <p:cNvPr id="9" name="Segnaposto numero diapositiva 8">
            <a:extLst>
              <a:ext uri="{FF2B5EF4-FFF2-40B4-BE49-F238E27FC236}">
                <a16:creationId xmlns:a16="http://schemas.microsoft.com/office/drawing/2014/main" id="{63D286C3-2F3C-6F0F-BB08-001B2DDC79DE}"/>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6388457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032049-62C0-8AAB-8562-90BF9D0D7A9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CB5EF61-D235-4A83-26A0-1085F9F9C46F}"/>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4" name="Segnaposto piè di pagina 3">
            <a:extLst>
              <a:ext uri="{FF2B5EF4-FFF2-40B4-BE49-F238E27FC236}">
                <a16:creationId xmlns:a16="http://schemas.microsoft.com/office/drawing/2014/main" id="{96C967EC-26CF-FB24-EDC8-E67CF1F112D1}"/>
              </a:ext>
            </a:extLst>
          </p:cNvPr>
          <p:cNvSpPr>
            <a:spLocks noGrp="1"/>
          </p:cNvSpPr>
          <p:nvPr>
            <p:ph type="ftr" sz="quarter" idx="11"/>
          </p:nvPr>
        </p:nvSpPr>
        <p:spPr/>
        <p:txBody>
          <a:bodyPr/>
          <a:lstStyle/>
          <a:p>
            <a:r>
              <a:rPr lang="en-US"/>
              <a:t>Sample Footer</a:t>
            </a:r>
            <a:endParaRPr lang="en-US" dirty="0"/>
          </a:p>
        </p:txBody>
      </p:sp>
      <p:sp>
        <p:nvSpPr>
          <p:cNvPr id="5" name="Segnaposto numero diapositiva 4">
            <a:extLst>
              <a:ext uri="{FF2B5EF4-FFF2-40B4-BE49-F238E27FC236}">
                <a16:creationId xmlns:a16="http://schemas.microsoft.com/office/drawing/2014/main" id="{5DC1A2CF-1DF6-C6F8-B2C3-60657695A799}"/>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6088051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E32EA2-F14E-019F-2500-1D2CBA7CEED3}"/>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3" name="Segnaposto piè di pagina 2">
            <a:extLst>
              <a:ext uri="{FF2B5EF4-FFF2-40B4-BE49-F238E27FC236}">
                <a16:creationId xmlns:a16="http://schemas.microsoft.com/office/drawing/2014/main" id="{00BA3A7D-EEB6-26AE-A725-15DF529C4280}"/>
              </a:ext>
            </a:extLst>
          </p:cNvPr>
          <p:cNvSpPr>
            <a:spLocks noGrp="1"/>
          </p:cNvSpPr>
          <p:nvPr>
            <p:ph type="ftr" sz="quarter" idx="11"/>
          </p:nvPr>
        </p:nvSpPr>
        <p:spPr/>
        <p:txBody>
          <a:bodyPr/>
          <a:lstStyle/>
          <a:p>
            <a:r>
              <a:rPr lang="en-US"/>
              <a:t>Sample Footer</a:t>
            </a:r>
            <a:endParaRPr lang="en-US" dirty="0"/>
          </a:p>
        </p:txBody>
      </p:sp>
      <p:sp>
        <p:nvSpPr>
          <p:cNvPr id="4" name="Segnaposto numero diapositiva 3">
            <a:extLst>
              <a:ext uri="{FF2B5EF4-FFF2-40B4-BE49-F238E27FC236}">
                <a16:creationId xmlns:a16="http://schemas.microsoft.com/office/drawing/2014/main" id="{A87B02F9-7479-1032-113A-D48C29F2C93D}"/>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42298003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0310C7-004A-9969-E541-FE180BCB84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2AE7A8-8F8F-20FA-94B7-5704C0164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AC08B10-90FB-DCB6-23FC-3CAC9EB88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455666-7889-38E0-88C8-0456D9FD8A7F}"/>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6" name="Segnaposto piè di pagina 5">
            <a:extLst>
              <a:ext uri="{FF2B5EF4-FFF2-40B4-BE49-F238E27FC236}">
                <a16:creationId xmlns:a16="http://schemas.microsoft.com/office/drawing/2014/main" id="{D1FA3454-6A92-DDE9-31FA-AE94F454B9D3}"/>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AB4F11D3-A38F-981F-9A3F-8298EF9FC989}"/>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5394649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C877ED-ABCA-7777-5E7C-59BFC6B191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FA936F3-31A4-9604-A5E8-9A029DC22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0515B11-BDCB-DEDB-95BD-05BB286D9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12F609A-582A-2285-55AF-B7A189C7A52C}"/>
              </a:ext>
            </a:extLst>
          </p:cNvPr>
          <p:cNvSpPr>
            <a:spLocks noGrp="1"/>
          </p:cNvSpPr>
          <p:nvPr>
            <p:ph type="dt" sz="half" idx="10"/>
          </p:nvPr>
        </p:nvSpPr>
        <p:spPr/>
        <p:txBody>
          <a:bodyPr/>
          <a:lstStyle/>
          <a:p>
            <a:fld id="{246CB39B-5F4C-4A7E-9BE3-AAFD45576D16}" type="datetime2">
              <a:rPr lang="en-US" smtClean="0"/>
              <a:t>Wednesday, June 29, 2022</a:t>
            </a:fld>
            <a:endParaRPr lang="en-US" dirty="0"/>
          </a:p>
        </p:txBody>
      </p:sp>
      <p:sp>
        <p:nvSpPr>
          <p:cNvPr id="6" name="Segnaposto piè di pagina 5">
            <a:extLst>
              <a:ext uri="{FF2B5EF4-FFF2-40B4-BE49-F238E27FC236}">
                <a16:creationId xmlns:a16="http://schemas.microsoft.com/office/drawing/2014/main" id="{E1EFB004-B17A-6920-AF55-C45555C4F65F}"/>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288D968C-0FBE-1CBB-92B3-DDF5745118C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0120812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E507E9-A617-D1C8-D2C5-0E46FB6AF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8029CD-9831-6AF5-EA11-A0E2101AD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80A9FA-9C21-B677-EA3E-20874629B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Wednesday, June 29, 2022</a:t>
            </a:fld>
            <a:endParaRPr lang="en-US" dirty="0"/>
          </a:p>
        </p:txBody>
      </p:sp>
      <p:sp>
        <p:nvSpPr>
          <p:cNvPr id="5" name="Segnaposto piè di pagina 4">
            <a:extLst>
              <a:ext uri="{FF2B5EF4-FFF2-40B4-BE49-F238E27FC236}">
                <a16:creationId xmlns:a16="http://schemas.microsoft.com/office/drawing/2014/main" id="{DD6EDD3F-D85D-8E3E-340A-3E07DCD70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egnaposto numero diapositiva 5">
            <a:extLst>
              <a:ext uri="{FF2B5EF4-FFF2-40B4-BE49-F238E27FC236}">
                <a16:creationId xmlns:a16="http://schemas.microsoft.com/office/drawing/2014/main" id="{46C264AA-3083-3191-3831-BFD73B355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‹N›</a:t>
            </a:fld>
            <a:endParaRPr lang="en-US"/>
          </a:p>
        </p:txBody>
      </p:sp>
    </p:spTree>
    <p:extLst>
      <p:ext uri="{BB962C8B-B14F-4D97-AF65-F5344CB8AC3E}">
        <p14:creationId xmlns:p14="http://schemas.microsoft.com/office/powerpoint/2010/main" val="16073807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F80583D-EA25-A6C8-26E9-1AECC9915F7C}"/>
              </a:ext>
            </a:extLst>
          </p:cNvPr>
          <p:cNvSpPr>
            <a:spLocks noGrp="1"/>
          </p:cNvSpPr>
          <p:nvPr>
            <p:ph type="ctrTitle"/>
          </p:nvPr>
        </p:nvSpPr>
        <p:spPr>
          <a:xfrm>
            <a:off x="1127208" y="857251"/>
            <a:ext cx="4968792" cy="3098061"/>
          </a:xfrm>
        </p:spPr>
        <p:txBody>
          <a:bodyPr vert="horz" lIns="0" tIns="0" rIns="0" bIns="0" rtlCol="0" anchor="b" anchorCtr="0">
            <a:noAutofit/>
          </a:bodyPr>
          <a:lstStyle/>
          <a:p>
            <a:pPr algn="l"/>
            <a:r>
              <a:rPr lang="en-US" sz="4800" b="1" dirty="0">
                <a:solidFill>
                  <a:srgbClr val="FFFFFF"/>
                </a:solidFill>
              </a:rPr>
              <a:t>Bitcoin Address Clustering Algorithm Based on Multiple Heuristic Conditions</a:t>
            </a:r>
          </a:p>
        </p:txBody>
      </p:sp>
      <p:sp>
        <p:nvSpPr>
          <p:cNvPr id="35" name="Rectangle 3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B1FB62D3-7661-10FC-960F-B919A3F6D924}"/>
              </a:ext>
            </a:extLst>
          </p:cNvPr>
          <p:cNvSpPr>
            <a:spLocks noGrp="1"/>
          </p:cNvSpPr>
          <p:nvPr>
            <p:ph type="subTitle" idx="1"/>
          </p:nvPr>
        </p:nvSpPr>
        <p:spPr>
          <a:xfrm>
            <a:off x="1127208" y="4756265"/>
            <a:ext cx="4393278" cy="1244483"/>
          </a:xfrm>
        </p:spPr>
        <p:txBody>
          <a:bodyPr vert="horz" lIns="0" tIns="0" rIns="0" bIns="0" rtlCol="0" anchor="t">
            <a:normAutofit/>
          </a:bodyPr>
          <a:lstStyle/>
          <a:p>
            <a:pPr algn="l"/>
            <a:r>
              <a:rPr lang="en-US" dirty="0">
                <a:solidFill>
                  <a:srgbClr val="FFFFFF"/>
                </a:solidFill>
              </a:rPr>
              <a:t>Vincenzo Imperati 1834930</a:t>
            </a:r>
          </a:p>
        </p:txBody>
      </p:sp>
      <p:sp>
        <p:nvSpPr>
          <p:cNvPr id="37" name="Oval 3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lemento grafico 7">
            <a:extLst>
              <a:ext uri="{FF2B5EF4-FFF2-40B4-BE49-F238E27FC236}">
                <a16:creationId xmlns:a16="http://schemas.microsoft.com/office/drawing/2014/main" id="{44F3E294-D702-B1AA-D266-A83215ABB1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4645" y="1656372"/>
            <a:ext cx="3545256" cy="3545256"/>
          </a:xfrm>
          <a:prstGeom prst="rect">
            <a:avLst/>
          </a:prstGeom>
        </p:spPr>
      </p:pic>
    </p:spTree>
    <p:extLst>
      <p:ext uri="{BB962C8B-B14F-4D97-AF65-F5344CB8AC3E}">
        <p14:creationId xmlns:p14="http://schemas.microsoft.com/office/powerpoint/2010/main" val="10296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222862" y="1109340"/>
            <a:ext cx="3397572" cy="4272609"/>
          </a:xfrm>
        </p:spPr>
        <p:txBody>
          <a:bodyPr vert="horz" lIns="91440" tIns="45720" rIns="91440" bIns="45720" rtlCol="0" anchor="t">
            <a:normAutofit fontScale="90000"/>
          </a:bodyPr>
          <a:lstStyle/>
          <a:p>
            <a:pPr marL="0" indent="0"/>
            <a:r>
              <a:rPr lang="en-US" sz="5300" b="1" kern="1200" dirty="0">
                <a:solidFill>
                  <a:srgbClr val="FFFFFF"/>
                </a:solidFill>
                <a:latin typeface="+mj-lt"/>
                <a:ea typeface="+mj-ea"/>
                <a:cs typeface="+mj-cs"/>
              </a:rPr>
              <a:t>Graph Analysis: Connected Components</a:t>
            </a:r>
            <a:br>
              <a:rPr lang="en-US" sz="5300" b="1" kern="1200" dirty="0">
                <a:solidFill>
                  <a:srgbClr val="FFFFFF"/>
                </a:solidFill>
                <a:latin typeface="+mj-lt"/>
                <a:ea typeface="+mj-ea"/>
                <a:cs typeface="+mj-cs"/>
              </a:rPr>
            </a:br>
            <a:br>
              <a:rPr lang="en-US" sz="5300" b="1" kern="1200" dirty="0">
                <a:solidFill>
                  <a:srgbClr val="FFFFFF"/>
                </a:solidFill>
                <a:latin typeface="+mj-lt"/>
                <a:ea typeface="+mj-ea"/>
                <a:cs typeface="+mj-cs"/>
              </a:rPr>
            </a:br>
            <a:br>
              <a:rPr lang="en-US" sz="4000" b="1" kern="1200" dirty="0">
                <a:solidFill>
                  <a:srgbClr val="FFFFFF"/>
                </a:solidFill>
                <a:latin typeface="+mj-lt"/>
                <a:ea typeface="+mj-ea"/>
                <a:cs typeface="+mj-cs"/>
              </a:rPr>
            </a:br>
            <a:r>
              <a:rPr lang="en-US" sz="2400" b="1" kern="1200" dirty="0">
                <a:solidFill>
                  <a:srgbClr val="FFFFFF"/>
                </a:solidFill>
                <a:latin typeface="+mj-lt"/>
                <a:ea typeface="+mj-ea"/>
                <a:cs typeface="+mj-cs"/>
              </a:rPr>
              <a:t>39,801</a:t>
            </a:r>
          </a:p>
        </p:txBody>
      </p:sp>
      <p:pic>
        <p:nvPicPr>
          <p:cNvPr id="4" name="Segnaposto contenuto 3">
            <a:extLst>
              <a:ext uri="{FF2B5EF4-FFF2-40B4-BE49-F238E27FC236}">
                <a16:creationId xmlns:a16="http://schemas.microsoft.com/office/drawing/2014/main" id="{A04084C4-DA00-1AED-057F-FC056D87EC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00611"/>
            <a:ext cx="7225748" cy="5256777"/>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190112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228601" y="1107565"/>
            <a:ext cx="3581402" cy="3071906"/>
          </a:xfrm>
        </p:spPr>
        <p:txBody>
          <a:bodyPr vert="horz" lIns="91440" tIns="45720" rIns="91440" bIns="45720" rtlCol="0" anchor="t">
            <a:noAutofit/>
          </a:bodyPr>
          <a:lstStyle/>
          <a:p>
            <a:pPr marL="0" indent="0"/>
            <a:r>
              <a:rPr lang="en-US" sz="4800" b="1" kern="1200" dirty="0">
                <a:solidFill>
                  <a:srgbClr val="FFFFFF"/>
                </a:solidFill>
                <a:latin typeface="+mj-lt"/>
                <a:ea typeface="+mj-ea"/>
                <a:cs typeface="+mj-cs"/>
              </a:rPr>
              <a:t>Graph Analysis: Indegree and Outdegree of Nodes</a:t>
            </a:r>
          </a:p>
        </p:txBody>
      </p:sp>
      <p:pic>
        <p:nvPicPr>
          <p:cNvPr id="8" name="Segnaposto contenuto 7">
            <a:extLst>
              <a:ext uri="{FF2B5EF4-FFF2-40B4-BE49-F238E27FC236}">
                <a16:creationId xmlns:a16="http://schemas.microsoft.com/office/drawing/2014/main" id="{6D5FA971-8FD1-AB22-00E9-73EEF87683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85608"/>
            <a:ext cx="7225748" cy="5086783"/>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238723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rmAutofit/>
          </a:bodyPr>
          <a:lstStyle/>
          <a:p>
            <a:r>
              <a:rPr lang="en-US" sz="4800" b="1" dirty="0">
                <a:solidFill>
                  <a:schemeClr val="bg1"/>
                </a:solidFill>
              </a:rPr>
              <a:t>Heuristics: </a:t>
            </a:r>
            <a:r>
              <a:rPr lang="it-IT" sz="4800" b="1" dirty="0">
                <a:solidFill>
                  <a:schemeClr val="bg1"/>
                </a:solidFill>
              </a:rPr>
              <a:t>Multiple </a:t>
            </a:r>
            <a:r>
              <a:rPr lang="it-IT" sz="4800" b="1" dirty="0" err="1">
                <a:solidFill>
                  <a:schemeClr val="bg1"/>
                </a:solidFill>
              </a:rPr>
              <a:t>interpretations</a:t>
            </a:r>
            <a:endParaRPr lang="it-IT" sz="4800" b="1" dirty="0">
              <a:solidFill>
                <a:schemeClr val="bg1"/>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772617" y="2318197"/>
            <a:ext cx="8107961" cy="3683358"/>
          </a:xfrm>
        </p:spPr>
        <p:txBody>
          <a:bodyPr anchor="ctr">
            <a:normAutofit fontScale="62500" lnSpcReduction="20000"/>
          </a:bodyPr>
          <a:lstStyle/>
          <a:p>
            <a:pPr marL="0" indent="0">
              <a:buNone/>
            </a:pPr>
            <a:r>
              <a:rPr lang="en-US" sz="2400" dirty="0"/>
              <a:t>There are at least nine possible interpretations:</a:t>
            </a:r>
          </a:p>
          <a:p>
            <a:pPr>
              <a:buFont typeface="+mj-lt"/>
              <a:buAutoNum type="arabicPeriod"/>
            </a:pPr>
            <a:r>
              <a:rPr lang="en-US" sz="2400" dirty="0"/>
              <a:t>Alice provides both inputs and pays 3 </a:t>
            </a:r>
            <a:r>
              <a:rPr lang="en-US" sz="2400" dirty="0" err="1"/>
              <a:t>btc</a:t>
            </a:r>
            <a:r>
              <a:rPr lang="en-US" sz="2400" dirty="0"/>
              <a:t> to Bob. Alice owns the 1 </a:t>
            </a:r>
            <a:r>
              <a:rPr lang="en-US" sz="2400" dirty="0" err="1"/>
              <a:t>btc</a:t>
            </a:r>
            <a:r>
              <a:rPr lang="en-US" sz="2400" dirty="0"/>
              <a:t> output (i.e. it is a change output).</a:t>
            </a:r>
          </a:p>
          <a:p>
            <a:pPr>
              <a:buFont typeface="+mj-lt"/>
              <a:buAutoNum type="arabicPeriod"/>
            </a:pPr>
            <a:r>
              <a:rPr lang="en-US" sz="2400" dirty="0"/>
              <a:t>Alice provides both inputs and pays 1 </a:t>
            </a:r>
            <a:r>
              <a:rPr lang="en-US" sz="2400" dirty="0" err="1"/>
              <a:t>btc</a:t>
            </a:r>
            <a:r>
              <a:rPr lang="en-US" sz="2400" dirty="0"/>
              <a:t> to Bob, with 3 </a:t>
            </a:r>
            <a:r>
              <a:rPr lang="en-US" sz="2400" dirty="0" err="1"/>
              <a:t>btc</a:t>
            </a:r>
            <a:r>
              <a:rPr lang="en-US" sz="2400" dirty="0"/>
              <a:t> paid back to Alice as the change.</a:t>
            </a:r>
          </a:p>
          <a:p>
            <a:pPr>
              <a:buFont typeface="+mj-lt"/>
              <a:buAutoNum type="arabicPeriod"/>
            </a:pPr>
            <a:r>
              <a:rPr lang="en-US" sz="2400" dirty="0"/>
              <a:t>Alice provides 1 </a:t>
            </a:r>
            <a:r>
              <a:rPr lang="en-US" sz="2400" dirty="0" err="1"/>
              <a:t>btc</a:t>
            </a:r>
            <a:r>
              <a:rPr lang="en-US" sz="2400" dirty="0"/>
              <a:t> input and Bob provides 3 </a:t>
            </a:r>
            <a:r>
              <a:rPr lang="en-US" sz="2400" dirty="0" err="1"/>
              <a:t>btc</a:t>
            </a:r>
            <a:r>
              <a:rPr lang="en-US" sz="2400" dirty="0"/>
              <a:t> input, Alice gets 1 </a:t>
            </a:r>
            <a:r>
              <a:rPr lang="en-US" sz="2400" dirty="0" err="1"/>
              <a:t>btc</a:t>
            </a:r>
            <a:r>
              <a:rPr lang="en-US" sz="2400" dirty="0"/>
              <a:t> output and Bob gets 3 </a:t>
            </a:r>
            <a:r>
              <a:rPr lang="en-US" sz="2400" dirty="0" err="1"/>
              <a:t>btc</a:t>
            </a:r>
            <a:r>
              <a:rPr lang="en-US" sz="2400" dirty="0"/>
              <a:t> output. This is a kind of </a:t>
            </a:r>
            <a:r>
              <a:rPr lang="en-US" sz="2400" dirty="0" err="1"/>
              <a:t>CoinJoin</a:t>
            </a:r>
            <a:r>
              <a:rPr lang="en-US" sz="2400" dirty="0"/>
              <a:t> transaction.</a:t>
            </a:r>
          </a:p>
          <a:p>
            <a:pPr>
              <a:buFont typeface="+mj-lt"/>
              <a:buAutoNum type="arabicPeriod"/>
            </a:pPr>
            <a:r>
              <a:rPr lang="en-US" sz="2400" dirty="0"/>
              <a:t>Alice pays 2 </a:t>
            </a:r>
            <a:r>
              <a:rPr lang="en-US" sz="2400" dirty="0" err="1"/>
              <a:t>btc</a:t>
            </a:r>
            <a:r>
              <a:rPr lang="en-US" sz="2400" dirty="0"/>
              <a:t> to Bob. Alice provides 3 </a:t>
            </a:r>
            <a:r>
              <a:rPr lang="en-US" sz="2400" dirty="0" err="1"/>
              <a:t>btc</a:t>
            </a:r>
            <a:r>
              <a:rPr lang="en-US" sz="2400" dirty="0"/>
              <a:t> input, gets the 1 </a:t>
            </a:r>
            <a:r>
              <a:rPr lang="en-US" sz="2400" dirty="0" err="1"/>
              <a:t>btc</a:t>
            </a:r>
            <a:r>
              <a:rPr lang="en-US" sz="2400" dirty="0"/>
              <a:t> output; Bob provides 1 </a:t>
            </a:r>
            <a:r>
              <a:rPr lang="en-US" sz="2400" dirty="0" err="1"/>
              <a:t>btc</a:t>
            </a:r>
            <a:r>
              <a:rPr lang="en-US" sz="2400" dirty="0"/>
              <a:t> input and gets 3 </a:t>
            </a:r>
            <a:r>
              <a:rPr lang="en-US" sz="2400" dirty="0" err="1"/>
              <a:t>btc</a:t>
            </a:r>
            <a:r>
              <a:rPr lang="en-US" sz="2400" dirty="0"/>
              <a:t>. This would be a </a:t>
            </a:r>
            <a:r>
              <a:rPr lang="en-US" sz="2400" dirty="0" err="1"/>
              <a:t>PayJoin</a:t>
            </a:r>
            <a:r>
              <a:rPr lang="en-US" sz="2400" dirty="0"/>
              <a:t> transaction type.</a:t>
            </a:r>
          </a:p>
          <a:p>
            <a:pPr>
              <a:buFont typeface="+mj-lt"/>
              <a:buAutoNum type="arabicPeriod"/>
            </a:pPr>
            <a:r>
              <a:rPr lang="en-US" sz="2400" dirty="0"/>
              <a:t>Alice pays 4 </a:t>
            </a:r>
            <a:r>
              <a:rPr lang="en-US" sz="2400" dirty="0" err="1"/>
              <a:t>btc</a:t>
            </a:r>
            <a:r>
              <a:rPr lang="en-US" sz="2400" dirty="0"/>
              <a:t> to Bob (but using two outputs for some reason).</a:t>
            </a:r>
          </a:p>
          <a:p>
            <a:pPr>
              <a:buFont typeface="+mj-lt"/>
              <a:buAutoNum type="arabicPeriod"/>
            </a:pPr>
            <a:r>
              <a:rPr lang="en-US" sz="2400" dirty="0"/>
              <a:t>Alice owns all inputs and outputs, and is simply moving coins between her own addresses (fake transaction)</a:t>
            </a:r>
          </a:p>
          <a:p>
            <a:pPr>
              <a:buFont typeface="+mj-lt"/>
              <a:buAutoNum type="arabicPeriod"/>
            </a:pPr>
            <a:r>
              <a:rPr lang="en-US" sz="2400" dirty="0"/>
              <a:t>Alice pays Bob 3 </a:t>
            </a:r>
            <a:r>
              <a:rPr lang="en-US" sz="2400" dirty="0" err="1"/>
              <a:t>btc</a:t>
            </a:r>
            <a:r>
              <a:rPr lang="en-US" sz="2400" dirty="0"/>
              <a:t> and Carol 1 </a:t>
            </a:r>
            <a:r>
              <a:rPr lang="en-US" sz="2400" dirty="0" err="1"/>
              <a:t>btc</a:t>
            </a:r>
            <a:r>
              <a:rPr lang="en-US" sz="2400" dirty="0"/>
              <a:t>. This is a batched payment with no change address.</a:t>
            </a:r>
          </a:p>
          <a:p>
            <a:pPr>
              <a:buFont typeface="+mj-lt"/>
              <a:buAutoNum type="arabicPeriod"/>
            </a:pPr>
            <a:r>
              <a:rPr lang="en-US" sz="2400" dirty="0"/>
              <a:t>Alice pays 3, Bob pays 1; Carol gets 3 </a:t>
            </a:r>
            <a:r>
              <a:rPr lang="en-US" sz="2400" dirty="0" err="1"/>
              <a:t>btc</a:t>
            </a:r>
            <a:r>
              <a:rPr lang="en-US" sz="2400" dirty="0"/>
              <a:t> and David gets 1 </a:t>
            </a:r>
            <a:r>
              <a:rPr lang="en-US" sz="2400" dirty="0" err="1"/>
              <a:t>btc</a:t>
            </a:r>
            <a:r>
              <a:rPr lang="en-US" sz="2400" dirty="0"/>
              <a:t>. This is some kind of </a:t>
            </a:r>
            <a:r>
              <a:rPr lang="en-US" sz="2400" dirty="0" err="1"/>
              <a:t>CoinJoined</a:t>
            </a:r>
            <a:r>
              <a:rPr lang="en-US" sz="2400" dirty="0"/>
              <a:t> batched payment with no change address.</a:t>
            </a:r>
          </a:p>
          <a:p>
            <a:pPr>
              <a:buFont typeface="+mj-lt"/>
              <a:buAutoNum type="arabicPeriod"/>
            </a:pPr>
            <a:r>
              <a:rPr lang="en-US" sz="2400" dirty="0"/>
              <a:t>Alice and Bob pay 4 </a:t>
            </a:r>
            <a:r>
              <a:rPr lang="en-US" sz="2400" dirty="0" err="1"/>
              <a:t>btc</a:t>
            </a:r>
            <a:r>
              <a:rPr lang="en-US" sz="2400" dirty="0"/>
              <a:t> to Carol (but using two outputs).</a:t>
            </a:r>
          </a:p>
        </p:txBody>
      </p:sp>
      <p:pic>
        <p:nvPicPr>
          <p:cNvPr id="9" name="Immagine 8">
            <a:extLst>
              <a:ext uri="{FF2B5EF4-FFF2-40B4-BE49-F238E27FC236}">
                <a16:creationId xmlns:a16="http://schemas.microsoft.com/office/drawing/2014/main" id="{356DD2E9-EA79-48E4-A86E-7BDF469B3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728" y="3828994"/>
            <a:ext cx="2275655" cy="661763"/>
          </a:xfrm>
          <a:prstGeom prst="rect">
            <a:avLst/>
          </a:prstGeom>
        </p:spPr>
      </p:pic>
    </p:spTree>
    <p:extLst>
      <p:ext uri="{BB962C8B-B14F-4D97-AF65-F5344CB8AC3E}">
        <p14:creationId xmlns:p14="http://schemas.microsoft.com/office/powerpoint/2010/main" val="95947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Heuristics: </a:t>
            </a:r>
            <a:r>
              <a:rPr lang="it-IT" sz="4800" b="1" dirty="0" err="1">
                <a:solidFill>
                  <a:srgbClr val="FFFFFF"/>
                </a:solidFill>
              </a:rPr>
              <a:t>Satoshi</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2318197"/>
            <a:ext cx="9724031" cy="3683358"/>
          </a:xfrm>
        </p:spPr>
        <p:txBody>
          <a:bodyPr anchor="ctr">
            <a:normAutofit/>
          </a:bodyPr>
          <a:lstStyle/>
          <a:p>
            <a:r>
              <a:rPr lang="en-US" sz="2400" dirty="0"/>
              <a:t>It is estimated that Satoshi, in the first months of 2009, mined about 1,000,000 BTC. </a:t>
            </a:r>
          </a:p>
          <a:p>
            <a:r>
              <a:rPr lang="en-US" sz="2400" dirty="0"/>
              <a:t>So we can assume that, the owner of output addresses of a </a:t>
            </a:r>
            <a:r>
              <a:rPr lang="en-US" sz="2400" dirty="0" err="1"/>
              <a:t>coinbase</a:t>
            </a:r>
            <a:r>
              <a:rPr lang="en-US" sz="2400" dirty="0"/>
              <a:t> transaction is Satoshi with reasonable certainty, only if it is a </a:t>
            </a:r>
            <a:r>
              <a:rPr lang="en-US" sz="2400" dirty="0" err="1"/>
              <a:t>coinbase</a:t>
            </a:r>
            <a:r>
              <a:rPr lang="en-US" sz="2400" dirty="0"/>
              <a:t> transaction with </a:t>
            </a:r>
            <a:r>
              <a:rPr lang="en-US" sz="2400" b="1" dirty="0" err="1"/>
              <a:t>block_height</a:t>
            </a:r>
            <a:r>
              <a:rPr lang="en-US" sz="2400" b="1" dirty="0"/>
              <a:t> &lt; 19500</a:t>
            </a:r>
            <a:r>
              <a:rPr lang="en-US" sz="2400" dirty="0"/>
              <a:t>.</a:t>
            </a:r>
          </a:p>
          <a:p>
            <a:r>
              <a:rPr lang="en-US" sz="2400" dirty="0"/>
              <a:t> (19500 </a:t>
            </a:r>
            <a:r>
              <a:rPr lang="en-US" sz="2400" dirty="0" err="1"/>
              <a:t>block_height</a:t>
            </a:r>
            <a:r>
              <a:rPr lang="en-US" sz="2400" dirty="0"/>
              <a:t> = July 14th 2009).</a:t>
            </a:r>
          </a:p>
        </p:txBody>
      </p:sp>
    </p:spTree>
    <p:extLst>
      <p:ext uri="{BB962C8B-B14F-4D97-AF65-F5344CB8AC3E}">
        <p14:creationId xmlns:p14="http://schemas.microsoft.com/office/powerpoint/2010/main" val="171948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180729" y="294538"/>
            <a:ext cx="10626571" cy="1033669"/>
          </a:xfrm>
        </p:spPr>
        <p:txBody>
          <a:bodyPr>
            <a:noAutofit/>
          </a:bodyPr>
          <a:lstStyle/>
          <a:p>
            <a:r>
              <a:rPr lang="en-US" sz="4800" b="1" dirty="0">
                <a:solidFill>
                  <a:srgbClr val="FFFFFF"/>
                </a:solidFill>
              </a:rPr>
              <a:t>Heuristics: </a:t>
            </a:r>
            <a:br>
              <a:rPr lang="en-US" sz="4800" b="1" dirty="0">
                <a:solidFill>
                  <a:srgbClr val="FFFFFF"/>
                </a:solidFill>
              </a:rPr>
            </a:br>
            <a:r>
              <a:rPr lang="en-US" sz="4800" b="1" dirty="0">
                <a:solidFill>
                  <a:srgbClr val="FFFFFF"/>
                </a:solidFill>
              </a:rPr>
              <a:t>Coinbase transaction mining address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2318197"/>
            <a:ext cx="9724031" cy="3683358"/>
          </a:xfrm>
        </p:spPr>
        <p:txBody>
          <a:bodyPr anchor="ctr">
            <a:normAutofit/>
          </a:bodyPr>
          <a:lstStyle/>
          <a:p>
            <a:r>
              <a:rPr lang="en-US" sz="2400" dirty="0"/>
              <a:t>We can assume that the output address of a Coinbase transaction is controlled by the same entity (the miner that mined the block). </a:t>
            </a:r>
          </a:p>
          <a:p>
            <a:r>
              <a:rPr lang="en-US" sz="2400" dirty="0"/>
              <a:t>There is </a:t>
            </a:r>
            <a:r>
              <a:rPr lang="en-US" sz="2400" b="1" dirty="0"/>
              <a:t>no reason </a:t>
            </a:r>
            <a:r>
              <a:rPr lang="en-US" sz="2400" dirty="0"/>
              <a:t>to send the block reward to non-proper addresses.</a:t>
            </a:r>
          </a:p>
        </p:txBody>
      </p:sp>
    </p:spTree>
    <p:extLst>
      <p:ext uri="{BB962C8B-B14F-4D97-AF65-F5344CB8AC3E}">
        <p14:creationId xmlns:p14="http://schemas.microsoft.com/office/powerpoint/2010/main" val="303919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Autofit/>
          </a:bodyPr>
          <a:lstStyle/>
          <a:p>
            <a:r>
              <a:rPr lang="en-US" sz="4800" b="1" dirty="0">
                <a:solidFill>
                  <a:srgbClr val="FFFFFF"/>
                </a:solidFill>
              </a:rPr>
              <a:t>Heuristics: </a:t>
            </a:r>
            <a:r>
              <a:rPr lang="it-IT" sz="4800" b="1" dirty="0">
                <a:solidFill>
                  <a:srgbClr val="FFFFFF"/>
                </a:solidFill>
              </a:rPr>
              <a:t>Common-input-ownership</a:t>
            </a: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1989625"/>
            <a:ext cx="9724031" cy="4671492"/>
          </a:xfrm>
        </p:spPr>
        <p:txBody>
          <a:bodyPr anchor="ctr">
            <a:normAutofit/>
          </a:bodyPr>
          <a:lstStyle/>
          <a:p>
            <a:pPr eaLnBrk="0" fontAlgn="base" hangingPunct="0">
              <a:lnSpc>
                <a:spcPct val="100000"/>
              </a:lnSpc>
              <a:spcBef>
                <a:spcPct val="0"/>
              </a:spcBef>
              <a:spcAft>
                <a:spcPct val="0"/>
              </a:spcAft>
            </a:pPr>
            <a:r>
              <a:rPr lang="it-IT" altLang="it-IT" sz="2400" dirty="0" err="1"/>
              <a:t>If</a:t>
            </a:r>
            <a:r>
              <a:rPr lang="it-IT" altLang="it-IT" sz="2400" dirty="0"/>
              <a:t> a </a:t>
            </a:r>
            <a:r>
              <a:rPr lang="it-IT" altLang="it-IT" sz="2400" dirty="0" err="1"/>
              <a:t>transaction</a:t>
            </a:r>
            <a:r>
              <a:rPr lang="it-IT" altLang="it-IT" sz="2400" dirty="0"/>
              <a:t> </a:t>
            </a:r>
            <a:r>
              <a:rPr lang="it-IT" altLang="it-IT" sz="2400" dirty="0" err="1"/>
              <a:t>has</a:t>
            </a:r>
            <a:r>
              <a:rPr lang="it-IT" altLang="it-IT" sz="2400" dirty="0"/>
              <a:t> more </a:t>
            </a:r>
            <a:r>
              <a:rPr lang="it-IT" altLang="it-IT" sz="2400" dirty="0" err="1"/>
              <a:t>than</a:t>
            </a:r>
            <a:r>
              <a:rPr lang="it-IT" altLang="it-IT" sz="2400" dirty="0"/>
              <a:t> one input </a:t>
            </a:r>
            <a:r>
              <a:rPr lang="it-IT" altLang="it-IT" sz="2400" dirty="0" err="1"/>
              <a:t>then</a:t>
            </a:r>
            <a:r>
              <a:rPr lang="it-IT" altLang="it-IT" sz="2400" dirty="0"/>
              <a:t> </a:t>
            </a:r>
            <a:r>
              <a:rPr lang="it-IT" altLang="it-IT" sz="2400" b="1" dirty="0" err="1"/>
              <a:t>all</a:t>
            </a:r>
            <a:r>
              <a:rPr lang="it-IT" altLang="it-IT" sz="2400" b="1" dirty="0"/>
              <a:t> </a:t>
            </a:r>
            <a:r>
              <a:rPr lang="it-IT" altLang="it-IT" sz="2400" b="1" dirty="0" err="1"/>
              <a:t>those</a:t>
            </a:r>
            <a:r>
              <a:rPr lang="it-IT" altLang="it-IT" sz="2400" b="1" dirty="0"/>
              <a:t> inputs </a:t>
            </a:r>
            <a:r>
              <a:rPr lang="it-IT" altLang="it-IT" sz="2400" dirty="0"/>
              <a:t>are </a:t>
            </a:r>
            <a:r>
              <a:rPr lang="it-IT" altLang="it-IT" sz="2400" dirty="0" err="1"/>
              <a:t>owned</a:t>
            </a:r>
            <a:r>
              <a:rPr lang="it-IT" altLang="it-IT" sz="2400" dirty="0"/>
              <a:t> by the </a:t>
            </a:r>
            <a:r>
              <a:rPr lang="it-IT" altLang="it-IT" sz="2400" b="1" dirty="0" err="1"/>
              <a:t>same</a:t>
            </a:r>
            <a:r>
              <a:rPr lang="it-IT" altLang="it-IT" sz="2400" b="1" dirty="0"/>
              <a:t> </a:t>
            </a:r>
            <a:r>
              <a:rPr lang="it-IT" altLang="it-IT" sz="2400" b="1" dirty="0" err="1"/>
              <a:t>entity</a:t>
            </a:r>
            <a:r>
              <a:rPr lang="it-IT" altLang="it-IT" sz="2400" dirty="0"/>
              <a:t>. </a:t>
            </a:r>
          </a:p>
          <a:p>
            <a:pPr eaLnBrk="0" fontAlgn="base" hangingPunct="0">
              <a:lnSpc>
                <a:spcPct val="100000"/>
              </a:lnSpc>
              <a:spcBef>
                <a:spcPct val="0"/>
              </a:spcBef>
              <a:spcAft>
                <a:spcPct val="0"/>
              </a:spcAft>
            </a:pPr>
            <a:endParaRPr lang="it-IT" altLang="it-IT" sz="2400"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A (1 </a:t>
            </a:r>
            <a:r>
              <a:rPr lang="it-IT" altLang="it-IT" sz="2400" dirty="0" err="1"/>
              <a:t>btc</a:t>
            </a:r>
            <a:r>
              <a:rPr lang="it-IT" altLang="it-IT" sz="2400" dirty="0"/>
              <a:t>) 	--&gt; 	X (4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B (2 </a:t>
            </a:r>
            <a:r>
              <a:rPr lang="it-IT" altLang="it-IT" sz="2400" dirty="0" err="1"/>
              <a:t>btc</a:t>
            </a:r>
            <a:r>
              <a:rPr lang="it-IT" altLang="it-IT" sz="2400" dirty="0"/>
              <a:t>) 		Y (2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C (3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p>
          <a:p>
            <a:pPr eaLnBrk="0" fontAlgn="base" hangingPunct="0">
              <a:lnSpc>
                <a:spcPct val="100000"/>
              </a:lnSpc>
              <a:spcBef>
                <a:spcPct val="0"/>
              </a:spcBef>
              <a:spcAft>
                <a:spcPct val="0"/>
              </a:spcAft>
            </a:pPr>
            <a:r>
              <a:rPr lang="it-IT" altLang="it-IT" sz="2400" dirty="0" err="1"/>
              <a:t>This</a:t>
            </a:r>
            <a:r>
              <a:rPr lang="it-IT" altLang="it-IT" sz="2400" dirty="0"/>
              <a:t> </a:t>
            </a:r>
            <a:r>
              <a:rPr lang="it-IT" altLang="it-IT" sz="2400" dirty="0" err="1"/>
              <a:t>transaction</a:t>
            </a:r>
            <a:r>
              <a:rPr lang="it-IT" altLang="it-IT" sz="2400" dirty="0"/>
              <a:t> </a:t>
            </a:r>
            <a:r>
              <a:rPr lang="it-IT" altLang="it-IT" sz="2400" dirty="0" err="1"/>
              <a:t>would</a:t>
            </a:r>
            <a:r>
              <a:rPr lang="it-IT" altLang="it-IT" sz="2400" dirty="0"/>
              <a:t> be an </a:t>
            </a:r>
            <a:r>
              <a:rPr lang="it-IT" altLang="it-IT" sz="2400" dirty="0" err="1"/>
              <a:t>indication</a:t>
            </a:r>
            <a:r>
              <a:rPr lang="it-IT" altLang="it-IT" sz="2400" dirty="0"/>
              <a:t> </a:t>
            </a:r>
            <a:r>
              <a:rPr lang="it-IT" altLang="it-IT" sz="2400" dirty="0" err="1"/>
              <a:t>that</a:t>
            </a:r>
            <a:r>
              <a:rPr lang="it-IT" altLang="it-IT" sz="2400" dirty="0"/>
              <a:t> </a:t>
            </a:r>
            <a:r>
              <a:rPr lang="it-IT" altLang="it-IT" sz="2400" dirty="0" err="1"/>
              <a:t>addresses</a:t>
            </a:r>
            <a:r>
              <a:rPr lang="it-IT" altLang="it-IT" sz="2400" dirty="0"/>
              <a:t> B and C are </a:t>
            </a:r>
            <a:r>
              <a:rPr lang="it-IT" altLang="it-IT" sz="2400" dirty="0" err="1"/>
              <a:t>owned</a:t>
            </a:r>
            <a:r>
              <a:rPr lang="it-IT" altLang="it-IT" sz="2400" dirty="0"/>
              <a:t> by the </a:t>
            </a:r>
            <a:r>
              <a:rPr lang="it-IT" altLang="it-IT" sz="2400" dirty="0" err="1"/>
              <a:t>same</a:t>
            </a:r>
            <a:r>
              <a:rPr lang="it-IT" altLang="it-IT" sz="2400" dirty="0"/>
              <a:t> </a:t>
            </a:r>
            <a:r>
              <a:rPr lang="it-IT" altLang="it-IT" sz="2400" dirty="0" err="1"/>
              <a:t>person</a:t>
            </a:r>
            <a:r>
              <a:rPr lang="it-IT" altLang="it-IT" sz="2400" dirty="0"/>
              <a:t> </a:t>
            </a:r>
            <a:r>
              <a:rPr lang="it-IT" altLang="it-IT" sz="2400" dirty="0" err="1"/>
              <a:t>who</a:t>
            </a:r>
            <a:r>
              <a:rPr lang="it-IT" altLang="it-IT" sz="2400" dirty="0"/>
              <a:t> </a:t>
            </a:r>
            <a:r>
              <a:rPr lang="it-IT" altLang="it-IT" sz="2400" dirty="0" err="1"/>
              <a:t>owns</a:t>
            </a:r>
            <a:r>
              <a:rPr lang="it-IT" altLang="it-IT" sz="2400" dirty="0"/>
              <a:t> </a:t>
            </a:r>
            <a:r>
              <a:rPr lang="it-IT" altLang="it-IT" sz="2400" dirty="0" err="1"/>
              <a:t>address</a:t>
            </a:r>
            <a:r>
              <a:rPr lang="it-IT" altLang="it-IT" sz="2400" dirty="0"/>
              <a:t> A. </a:t>
            </a:r>
          </a:p>
          <a:p>
            <a:pPr eaLnBrk="0" fontAlgn="base" hangingPunct="0">
              <a:lnSpc>
                <a:spcPct val="100000"/>
              </a:lnSpc>
              <a:spcBef>
                <a:spcPct val="0"/>
              </a:spcBef>
              <a:spcAft>
                <a:spcPct val="0"/>
              </a:spcAft>
            </a:pPr>
            <a:r>
              <a:rPr lang="it-IT" altLang="it-IT" sz="2400" dirty="0"/>
              <a:t>One of the </a:t>
            </a:r>
            <a:r>
              <a:rPr lang="it-IT" altLang="it-IT" sz="2400" dirty="0" err="1"/>
              <a:t>purposes</a:t>
            </a:r>
            <a:r>
              <a:rPr lang="it-IT" altLang="it-IT" sz="2400" dirty="0"/>
              <a:t> of </a:t>
            </a:r>
            <a:r>
              <a:rPr lang="it-IT" altLang="it-IT" sz="2400" b="1" dirty="0" err="1"/>
              <a:t>CoinJoin</a:t>
            </a:r>
            <a:r>
              <a:rPr lang="it-IT" altLang="it-IT" sz="2400" dirty="0"/>
              <a:t> </a:t>
            </a:r>
            <a:r>
              <a:rPr lang="it-IT" altLang="it-IT" sz="2400" dirty="0" err="1"/>
              <a:t>is</a:t>
            </a:r>
            <a:r>
              <a:rPr lang="it-IT" altLang="it-IT" sz="2400" dirty="0"/>
              <a:t> to </a:t>
            </a:r>
            <a:r>
              <a:rPr lang="it-IT" altLang="it-IT" sz="2400" b="1" dirty="0"/>
              <a:t>break</a:t>
            </a:r>
            <a:r>
              <a:rPr lang="it-IT" altLang="it-IT" sz="2400" dirty="0"/>
              <a:t> </a:t>
            </a:r>
            <a:r>
              <a:rPr lang="it-IT" altLang="it-IT" sz="2400" dirty="0" err="1"/>
              <a:t>this</a:t>
            </a:r>
            <a:r>
              <a:rPr lang="it-IT" altLang="it-IT" sz="2400" dirty="0"/>
              <a:t> </a:t>
            </a:r>
            <a:r>
              <a:rPr lang="it-IT" altLang="it-IT" sz="2400" dirty="0" err="1"/>
              <a:t>heuristic</a:t>
            </a:r>
            <a:r>
              <a:rPr lang="it-IT" altLang="it-IT" sz="2400" dirty="0"/>
              <a:t>.</a:t>
            </a:r>
          </a:p>
        </p:txBody>
      </p:sp>
    </p:spTree>
    <p:extLst>
      <p:ext uri="{BB962C8B-B14F-4D97-AF65-F5344CB8AC3E}">
        <p14:creationId xmlns:p14="http://schemas.microsoft.com/office/powerpoint/2010/main" val="166672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999334" y="278535"/>
            <a:ext cx="10468560" cy="1033669"/>
          </a:xfrm>
        </p:spPr>
        <p:txBody>
          <a:bodyPr>
            <a:noAutofit/>
          </a:bodyPr>
          <a:lstStyle/>
          <a:p>
            <a:r>
              <a:rPr lang="en-US" sz="4800" b="1" dirty="0">
                <a:solidFill>
                  <a:srgbClr val="FFFFFF"/>
                </a:solidFill>
              </a:rPr>
              <a:t>Heuristics: Single input and single output</a:t>
            </a:r>
            <a:endParaRPr lang="it-IT" sz="4800" b="1" dirty="0">
              <a:solidFill>
                <a:srgbClr val="FFFFFF"/>
              </a:solidFill>
            </a:endParaRPr>
          </a:p>
        </p:txBody>
      </p:sp>
      <p:sp>
        <p:nvSpPr>
          <p:cNvPr id="4" name="Rectangle 1">
            <a:extLst>
              <a:ext uri="{FF2B5EF4-FFF2-40B4-BE49-F238E27FC236}">
                <a16:creationId xmlns:a16="http://schemas.microsoft.com/office/drawing/2014/main" id="{5F259E8B-92E1-178C-0693-51BCF42BB49E}"/>
              </a:ext>
            </a:extLst>
          </p:cNvPr>
          <p:cNvSpPr>
            <a:spLocks noGrp="1" noChangeArrowheads="1"/>
          </p:cNvSpPr>
          <p:nvPr>
            <p:ph idx="1"/>
          </p:nvPr>
        </p:nvSpPr>
        <p:spPr bwMode="auto">
          <a:xfrm>
            <a:off x="1233982" y="2291564"/>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79350" numCol="1" anchor="ctr" anchorCtr="0" compatLnSpc="1">
            <a:prstTxWarp prst="textNoShape">
              <a:avLst/>
            </a:prstTxWarp>
            <a:normAutofit lnSpcReduction="10000"/>
          </a:bodyPr>
          <a:lstStyle/>
          <a:p>
            <a:pPr eaLnBrk="0" fontAlgn="base" hangingPunct="0">
              <a:spcBef>
                <a:spcPct val="0"/>
              </a:spcBef>
              <a:spcAft>
                <a:spcPts val="600"/>
              </a:spcAft>
            </a:pPr>
            <a:r>
              <a:rPr lang="it-IT" altLang="it-IT" sz="2400" dirty="0" err="1"/>
              <a:t>Transactions</a:t>
            </a:r>
            <a:r>
              <a:rPr lang="it-IT" altLang="it-IT" sz="2400" dirty="0"/>
              <a:t> with a single input and a single output are </a:t>
            </a:r>
            <a:r>
              <a:rPr lang="it-IT" altLang="it-IT" sz="2400" dirty="0" err="1"/>
              <a:t>interpreted</a:t>
            </a:r>
            <a:r>
              <a:rPr lang="it-IT" altLang="it-IT" sz="2400" dirty="0"/>
              <a:t> </a:t>
            </a:r>
            <a:r>
              <a:rPr lang="it-IT" altLang="it-IT" sz="2400" dirty="0" err="1"/>
              <a:t>as</a:t>
            </a:r>
            <a:r>
              <a:rPr lang="it-IT" altLang="it-IT" sz="2400" dirty="0"/>
              <a:t> a </a:t>
            </a:r>
            <a:r>
              <a:rPr lang="it-IT" altLang="it-IT" sz="2400" b="1" dirty="0" err="1"/>
              <a:t>movement</a:t>
            </a:r>
            <a:r>
              <a:rPr lang="it-IT" altLang="it-IT" sz="2400" b="1" dirty="0"/>
              <a:t> of funds </a:t>
            </a:r>
            <a:r>
              <a:rPr lang="it-IT" altLang="it-IT" sz="2400" dirty="0"/>
              <a:t>from one </a:t>
            </a:r>
            <a:r>
              <a:rPr lang="it-IT" altLang="it-IT" sz="2400" dirty="0" err="1"/>
              <a:t>wallet</a:t>
            </a:r>
            <a:r>
              <a:rPr lang="it-IT" altLang="it-IT" sz="2400" dirty="0"/>
              <a:t> to </a:t>
            </a:r>
            <a:r>
              <a:rPr lang="it-IT" altLang="it-IT" sz="2400" dirty="0" err="1"/>
              <a:t>another</a:t>
            </a:r>
            <a:r>
              <a:rPr lang="it-IT" altLang="it-IT" sz="2400" dirty="0"/>
              <a:t> under the control of the </a:t>
            </a:r>
            <a:r>
              <a:rPr lang="it-IT" altLang="it-IT" sz="2400" dirty="0" err="1"/>
              <a:t>same</a:t>
            </a:r>
            <a:r>
              <a:rPr lang="it-IT" altLang="it-IT" sz="2400" dirty="0"/>
              <a:t> </a:t>
            </a:r>
            <a:r>
              <a:rPr lang="it-IT" altLang="it-IT" sz="2400" dirty="0" err="1"/>
              <a:t>owner</a:t>
            </a:r>
            <a:r>
              <a:rPr lang="it-IT" altLang="it-IT" sz="2400" dirty="0"/>
              <a:t>. </a:t>
            </a:r>
          </a:p>
          <a:p>
            <a:pPr eaLnBrk="0" fontAlgn="base" hangingPunct="0">
              <a:spcBef>
                <a:spcPct val="0"/>
              </a:spcBef>
              <a:spcAft>
                <a:spcPts val="600"/>
              </a:spcAft>
            </a:pPr>
            <a:endParaRPr lang="it-IT" altLang="it-IT" sz="2400" dirty="0"/>
          </a:p>
          <a:p>
            <a:pPr marL="0" indent="0" eaLnBrk="0" fontAlgn="base" hangingPunct="0">
              <a:spcBef>
                <a:spcPct val="0"/>
              </a:spcBef>
              <a:spcAft>
                <a:spcPts val="600"/>
              </a:spcAft>
              <a:buNone/>
            </a:pPr>
            <a:r>
              <a:rPr lang="it-IT" altLang="it-IT" sz="2400" dirty="0"/>
              <a:t>		    	A (1 </a:t>
            </a:r>
            <a:r>
              <a:rPr lang="it-IT" altLang="it-IT" sz="2400" dirty="0" err="1"/>
              <a:t>btc</a:t>
            </a:r>
            <a:r>
              <a:rPr lang="it-IT" altLang="it-IT" sz="2400" dirty="0"/>
              <a:t>)	--&gt; 	B (1 </a:t>
            </a:r>
            <a:r>
              <a:rPr lang="it-IT" altLang="it-IT" sz="2400" dirty="0" err="1"/>
              <a:t>btc</a:t>
            </a:r>
            <a:r>
              <a:rPr lang="it-IT" altLang="it-IT" sz="2400" dirty="0"/>
              <a:t>) </a:t>
            </a:r>
          </a:p>
          <a:p>
            <a:pPr eaLnBrk="0" fontAlgn="base" hangingPunct="0">
              <a:spcBef>
                <a:spcPct val="0"/>
              </a:spcBef>
              <a:spcAft>
                <a:spcPts val="600"/>
              </a:spcAft>
            </a:pPr>
            <a:endParaRPr lang="it-IT" altLang="it-IT" sz="2400" dirty="0"/>
          </a:p>
          <a:p>
            <a:pPr eaLnBrk="0" fontAlgn="base" hangingPunct="0">
              <a:spcBef>
                <a:spcPct val="0"/>
              </a:spcBef>
              <a:spcAft>
                <a:spcPts val="600"/>
              </a:spcAft>
            </a:pPr>
            <a:r>
              <a:rPr lang="it-IT" altLang="it-IT" sz="2400" dirty="0" err="1"/>
              <a:t>This</a:t>
            </a:r>
            <a:r>
              <a:rPr lang="it-IT" altLang="it-IT" sz="2400" dirty="0"/>
              <a:t> </a:t>
            </a:r>
            <a:r>
              <a:rPr lang="it-IT" altLang="it-IT" sz="2400" dirty="0" err="1"/>
              <a:t>heuristic</a:t>
            </a:r>
            <a:r>
              <a:rPr lang="it-IT" altLang="it-IT" sz="2400" dirty="0"/>
              <a:t> </a:t>
            </a:r>
            <a:r>
              <a:rPr lang="it-IT" altLang="it-IT" sz="2400" dirty="0" err="1"/>
              <a:t>has</a:t>
            </a:r>
            <a:r>
              <a:rPr lang="it-IT" altLang="it-IT" sz="2400" dirty="0"/>
              <a:t> a </a:t>
            </a:r>
            <a:r>
              <a:rPr lang="it-IT" altLang="it-IT" sz="2400" dirty="0" err="1"/>
              <a:t>greater</a:t>
            </a:r>
            <a:r>
              <a:rPr lang="it-IT" altLang="it-IT" sz="2400" dirty="0"/>
              <a:t> </a:t>
            </a:r>
            <a:r>
              <a:rPr lang="it-IT" altLang="it-IT" sz="2400" dirty="0" err="1"/>
              <a:t>value</a:t>
            </a:r>
            <a:r>
              <a:rPr lang="it-IT" altLang="it-IT" sz="2400" dirty="0"/>
              <a:t> </a:t>
            </a:r>
            <a:r>
              <a:rPr lang="it-IT" altLang="it-IT" sz="2400" dirty="0" err="1"/>
              <a:t>when</a:t>
            </a:r>
            <a:r>
              <a:rPr lang="it-IT" altLang="it-IT" sz="2400" dirty="0"/>
              <a:t> the funds </a:t>
            </a:r>
            <a:r>
              <a:rPr lang="it-IT" altLang="it-IT" sz="2400" dirty="0" err="1"/>
              <a:t>moved</a:t>
            </a:r>
            <a:r>
              <a:rPr lang="it-IT" altLang="it-IT" sz="2400" dirty="0"/>
              <a:t> from A to B </a:t>
            </a:r>
            <a:r>
              <a:rPr lang="it-IT" altLang="it-IT" sz="2400" dirty="0" err="1"/>
              <a:t>equals</a:t>
            </a:r>
            <a:r>
              <a:rPr lang="it-IT" altLang="it-IT" sz="2400" dirty="0"/>
              <a:t> the </a:t>
            </a:r>
            <a:r>
              <a:rPr lang="it-IT" altLang="it-IT" sz="2400" b="1" dirty="0" err="1"/>
              <a:t>entire</a:t>
            </a:r>
            <a:r>
              <a:rPr lang="it-IT" altLang="it-IT" sz="2400" b="1" dirty="0"/>
              <a:t> balance </a:t>
            </a:r>
            <a:r>
              <a:rPr lang="it-IT" altLang="it-IT" sz="2400" dirty="0"/>
              <a:t>of </a:t>
            </a:r>
            <a:r>
              <a:rPr lang="it-IT" altLang="it-IT" sz="2400" dirty="0" err="1"/>
              <a:t>wallet</a:t>
            </a:r>
            <a:r>
              <a:rPr lang="it-IT" altLang="it-IT" sz="2400" dirty="0"/>
              <a:t> A.</a:t>
            </a:r>
          </a:p>
          <a:p>
            <a:pPr eaLnBrk="0" fontAlgn="base" hangingPunct="0">
              <a:spcBef>
                <a:spcPct val="0"/>
              </a:spcBef>
              <a:spcAft>
                <a:spcPts val="600"/>
              </a:spcAft>
            </a:pPr>
            <a:r>
              <a:rPr lang="it-IT" altLang="it-IT" sz="2400" dirty="0" err="1"/>
              <a:t>This</a:t>
            </a:r>
            <a:r>
              <a:rPr lang="it-IT" altLang="it-IT" sz="2400" dirty="0"/>
              <a:t> </a:t>
            </a:r>
            <a:r>
              <a:rPr lang="it-IT" altLang="it-IT" sz="2400" dirty="0" err="1"/>
              <a:t>heuristic</a:t>
            </a:r>
            <a:r>
              <a:rPr lang="it-IT" altLang="it-IT" sz="2400" dirty="0"/>
              <a:t> </a:t>
            </a:r>
            <a:r>
              <a:rPr lang="it-IT" altLang="it-IT" sz="2400" dirty="0" err="1"/>
              <a:t>fails</a:t>
            </a:r>
            <a:r>
              <a:rPr lang="it-IT" altLang="it-IT" sz="2400" dirty="0"/>
              <a:t> </a:t>
            </a:r>
            <a:r>
              <a:rPr lang="it-IT" altLang="it-IT" sz="2400" dirty="0" err="1"/>
              <a:t>if</a:t>
            </a:r>
            <a:r>
              <a:rPr lang="it-IT" altLang="it-IT" sz="2400" dirty="0"/>
              <a:t> the </a:t>
            </a:r>
            <a:r>
              <a:rPr lang="it-IT" altLang="it-IT" sz="2400" dirty="0" err="1"/>
              <a:t>transaction</a:t>
            </a:r>
            <a:r>
              <a:rPr lang="it-IT" altLang="it-IT" sz="2400" dirty="0"/>
              <a:t> </a:t>
            </a:r>
            <a:r>
              <a:rPr lang="it-IT" altLang="it-IT" sz="2400" dirty="0" err="1"/>
              <a:t>is</a:t>
            </a:r>
            <a:r>
              <a:rPr lang="it-IT" altLang="it-IT" sz="2400" dirty="0"/>
              <a:t> </a:t>
            </a:r>
            <a:r>
              <a:rPr lang="it-IT" altLang="it-IT" sz="2400" dirty="0" err="1"/>
              <a:t>actually</a:t>
            </a:r>
            <a:r>
              <a:rPr lang="it-IT" altLang="it-IT" sz="2400" dirty="0"/>
              <a:t> a </a:t>
            </a:r>
            <a:r>
              <a:rPr lang="it-IT" altLang="it-IT" sz="2400" b="1" dirty="0"/>
              <a:t>payment </a:t>
            </a:r>
            <a:r>
              <a:rPr lang="it-IT" altLang="it-IT" sz="2400" b="1" dirty="0" err="1"/>
              <a:t>without</a:t>
            </a:r>
            <a:r>
              <a:rPr lang="it-IT" altLang="it-IT" sz="2400" b="1" dirty="0"/>
              <a:t> </a:t>
            </a:r>
            <a:r>
              <a:rPr lang="it-IT" altLang="it-IT" sz="2400" b="1" dirty="0" err="1"/>
              <a:t>change</a:t>
            </a:r>
            <a:r>
              <a:rPr lang="it-IT" altLang="it-IT" sz="2400" dirty="0"/>
              <a:t>. </a:t>
            </a:r>
          </a:p>
        </p:txBody>
      </p:sp>
    </p:spTree>
    <p:extLst>
      <p:ext uri="{BB962C8B-B14F-4D97-AF65-F5344CB8AC3E}">
        <p14:creationId xmlns:p14="http://schemas.microsoft.com/office/powerpoint/2010/main" val="262564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Autofit/>
          </a:bodyPr>
          <a:lstStyle/>
          <a:p>
            <a:r>
              <a:rPr lang="en-US" sz="4800" b="1" dirty="0">
                <a:solidFill>
                  <a:srgbClr val="FFFFFF"/>
                </a:solidFill>
              </a:rPr>
              <a:t>Heuristics: </a:t>
            </a:r>
            <a:r>
              <a:rPr lang="it-IT" sz="4800" b="1" dirty="0" err="1">
                <a:solidFill>
                  <a:srgbClr val="FFFFFF"/>
                </a:solidFill>
              </a:rPr>
              <a:t>Consolidation</a:t>
            </a:r>
            <a:r>
              <a:rPr lang="it-IT" sz="4800" b="1" dirty="0">
                <a:solidFill>
                  <a:srgbClr val="FFFFFF"/>
                </a:solidFill>
              </a:rPr>
              <a:t> </a:t>
            </a:r>
            <a:r>
              <a:rPr lang="it-IT" sz="4800" b="1" dirty="0" err="1">
                <a:solidFill>
                  <a:srgbClr val="FFFFFF"/>
                </a:solidFill>
              </a:rPr>
              <a:t>transaction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it-IT" altLang="it-IT" sz="2400" dirty="0">
                <a:latin typeface="+mn-lt"/>
              </a:rPr>
              <a:t>A </a:t>
            </a:r>
            <a:r>
              <a:rPr lang="it-IT" altLang="it-IT" sz="2400" dirty="0" err="1">
                <a:latin typeface="+mn-lt"/>
              </a:rPr>
              <a:t>transaction</a:t>
            </a:r>
            <a:r>
              <a:rPr lang="it-IT" altLang="it-IT" sz="2400" dirty="0">
                <a:latin typeface="+mn-lt"/>
              </a:rPr>
              <a:t> with multiple inputs and a single output </a:t>
            </a:r>
            <a:r>
              <a:rPr lang="it-IT" altLang="it-IT" sz="2400" dirty="0" err="1">
                <a:latin typeface="+mn-lt"/>
              </a:rPr>
              <a:t>is</a:t>
            </a:r>
            <a:r>
              <a:rPr lang="it-IT" altLang="it-IT" sz="2400" dirty="0">
                <a:latin typeface="+mn-lt"/>
              </a:rPr>
              <a:t> </a:t>
            </a:r>
            <a:r>
              <a:rPr lang="it-IT" altLang="it-IT" sz="2400" dirty="0" err="1">
                <a:latin typeface="+mn-lt"/>
              </a:rPr>
              <a:t>interpreted</a:t>
            </a:r>
            <a:r>
              <a:rPr lang="it-IT" altLang="it-IT" sz="2400" dirty="0">
                <a:latin typeface="+mn-lt"/>
              </a:rPr>
              <a:t> </a:t>
            </a:r>
            <a:r>
              <a:rPr lang="it-IT" altLang="it-IT" sz="2400" dirty="0" err="1">
                <a:latin typeface="+mn-lt"/>
              </a:rPr>
              <a:t>as</a:t>
            </a:r>
            <a:r>
              <a:rPr lang="it-IT" altLang="it-IT" sz="2400" dirty="0">
                <a:latin typeface="+mn-lt"/>
              </a:rPr>
              <a:t> a </a:t>
            </a:r>
            <a:r>
              <a:rPr lang="it-IT" altLang="it-IT" sz="2400" b="1" dirty="0" err="1">
                <a:latin typeface="+mn-lt"/>
              </a:rPr>
              <a:t>consolidation</a:t>
            </a:r>
            <a:r>
              <a:rPr lang="it-IT" altLang="it-IT" sz="2400" b="1" dirty="0">
                <a:latin typeface="+mn-lt"/>
              </a:rPr>
              <a:t> </a:t>
            </a:r>
            <a:r>
              <a:rPr lang="it-IT" altLang="it-IT" sz="2400" b="1" dirty="0" err="1">
                <a:latin typeface="+mn-lt"/>
              </a:rPr>
              <a:t>transaction</a:t>
            </a:r>
            <a:r>
              <a:rPr lang="it-IT" altLang="it-IT" sz="2400" dirty="0">
                <a:latin typeface="+mn-lt"/>
              </a:rPr>
              <a:t>, </a:t>
            </a:r>
            <a:r>
              <a:rPr lang="it-IT" altLang="it-IT" sz="2400" dirty="0" err="1">
                <a:latin typeface="+mn-lt"/>
              </a:rPr>
              <a:t>where</a:t>
            </a:r>
            <a:r>
              <a:rPr lang="it-IT" altLang="it-IT" sz="2400" dirty="0">
                <a:latin typeface="+mn-lt"/>
              </a:rPr>
              <a:t> </a:t>
            </a:r>
            <a:r>
              <a:rPr lang="it-IT" altLang="it-IT" sz="2400" dirty="0" err="1">
                <a:latin typeface="+mn-lt"/>
              </a:rPr>
              <a:t>all</a:t>
            </a:r>
            <a:r>
              <a:rPr lang="it-IT" altLang="it-IT" sz="2400" dirty="0">
                <a:latin typeface="+mn-lt"/>
              </a:rPr>
              <a:t> input </a:t>
            </a:r>
            <a:r>
              <a:rPr lang="it-IT" altLang="it-IT" sz="2400" dirty="0" err="1">
                <a:latin typeface="+mn-lt"/>
              </a:rPr>
              <a:t>UTXOs</a:t>
            </a:r>
            <a:r>
              <a:rPr lang="it-IT" altLang="it-IT" sz="2400" dirty="0">
                <a:latin typeface="+mn-lt"/>
              </a:rPr>
              <a:t> generate a single output UTXO. </a:t>
            </a:r>
          </a:p>
          <a:p>
            <a:pPr marL="0" marR="0" lvl="0" indent="0" defTabSz="914400" rtl="0" eaLnBrk="0" fontAlgn="base" latinLnBrk="0" hangingPunct="0">
              <a:spcBef>
                <a:spcPct val="0"/>
              </a:spcBef>
              <a:spcAft>
                <a:spcPts val="600"/>
              </a:spcAft>
              <a:buClrTx/>
              <a:buSzTx/>
              <a:buFontTx/>
              <a:buNone/>
              <a:tabLst/>
            </a:pPr>
            <a:endParaRPr lang="it-IT" altLang="it-IT" sz="2400" dirty="0">
              <a:latin typeface="+mn-lt"/>
            </a:endParaRP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A (1 </a:t>
            </a:r>
            <a:r>
              <a:rPr lang="it-IT" altLang="it-IT" sz="2400" dirty="0" err="1">
                <a:latin typeface="+mn-lt"/>
              </a:rPr>
              <a:t>btc</a:t>
            </a:r>
            <a:r>
              <a:rPr lang="it-IT" altLang="it-IT" sz="2400" dirty="0">
                <a:latin typeface="+mn-lt"/>
              </a:rPr>
              <a:t>) 	--&gt; 	X (6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B (2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C (3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endParaRPr lang="it-IT" altLang="it-IT" sz="2400" dirty="0">
              <a:latin typeface="+mn-lt"/>
            </a:endParaRPr>
          </a:p>
          <a:p>
            <a:pPr>
              <a:spcAft>
                <a:spcPts val="600"/>
              </a:spcAft>
            </a:pPr>
            <a:r>
              <a:rPr lang="it-IT" altLang="it-IT" sz="2400" dirty="0" err="1">
                <a:latin typeface="+mn-lt"/>
              </a:rPr>
              <a:t>This</a:t>
            </a:r>
            <a:r>
              <a:rPr lang="it-IT" altLang="it-IT" sz="2400" dirty="0">
                <a:latin typeface="+mn-lt"/>
              </a:rPr>
              <a:t> </a:t>
            </a:r>
            <a:r>
              <a:rPr lang="it-IT" altLang="it-IT" sz="2400" dirty="0" err="1">
                <a:latin typeface="+mn-lt"/>
              </a:rPr>
              <a:t>operation</a:t>
            </a:r>
            <a:r>
              <a:rPr lang="it-IT" altLang="it-IT" sz="2400" dirty="0">
                <a:latin typeface="+mn-lt"/>
              </a:rPr>
              <a:t> </a:t>
            </a:r>
            <a:r>
              <a:rPr lang="it-IT" altLang="it-IT" sz="2400" dirty="0" err="1">
                <a:latin typeface="+mn-lt"/>
              </a:rPr>
              <a:t>reveals</a:t>
            </a:r>
            <a:r>
              <a:rPr lang="it-IT" altLang="it-IT" sz="2400" dirty="0">
                <a:latin typeface="+mn-lt"/>
              </a:rPr>
              <a:t> </a:t>
            </a:r>
            <a:r>
              <a:rPr lang="it-IT" altLang="it-IT" sz="2400" dirty="0" err="1">
                <a:latin typeface="+mn-lt"/>
              </a:rPr>
              <a:t>that</a:t>
            </a:r>
            <a:r>
              <a:rPr lang="it-IT" altLang="it-IT" sz="2400" dirty="0">
                <a:latin typeface="+mn-lt"/>
              </a:rPr>
              <a:t> </a:t>
            </a:r>
            <a:r>
              <a:rPr lang="it-IT" altLang="it-IT" sz="2400" dirty="0" err="1">
                <a:latin typeface="+mn-lt"/>
              </a:rPr>
              <a:t>all</a:t>
            </a:r>
            <a:r>
              <a:rPr lang="it-IT" altLang="it-IT" sz="2400" dirty="0">
                <a:latin typeface="+mn-lt"/>
              </a:rPr>
              <a:t> </a:t>
            </a:r>
            <a:r>
              <a:rPr lang="it-IT" altLang="it-IT" sz="2400" dirty="0" err="1">
                <a:latin typeface="+mn-lt"/>
              </a:rPr>
              <a:t>transaction</a:t>
            </a:r>
            <a:r>
              <a:rPr lang="it-IT" altLang="it-IT" sz="2400" dirty="0">
                <a:latin typeface="+mn-lt"/>
              </a:rPr>
              <a:t> </a:t>
            </a:r>
            <a:r>
              <a:rPr lang="it-IT" altLang="it-IT" sz="2400" dirty="0" err="1">
                <a:latin typeface="+mn-lt"/>
              </a:rPr>
              <a:t>addresses</a:t>
            </a:r>
            <a:r>
              <a:rPr lang="it-IT" altLang="it-IT" sz="2400" dirty="0">
                <a:latin typeface="+mn-lt"/>
              </a:rPr>
              <a:t> </a:t>
            </a:r>
            <a:r>
              <a:rPr lang="it-IT" altLang="it-IT" sz="2400" dirty="0" err="1">
                <a:latin typeface="+mn-lt"/>
              </a:rPr>
              <a:t>belong</a:t>
            </a:r>
            <a:r>
              <a:rPr lang="it-IT" altLang="it-IT" sz="2400" dirty="0">
                <a:latin typeface="+mn-lt"/>
              </a:rPr>
              <a:t> to the </a:t>
            </a:r>
            <a:r>
              <a:rPr lang="it-IT" altLang="it-IT" sz="2400" dirty="0" err="1">
                <a:latin typeface="+mn-lt"/>
              </a:rPr>
              <a:t>same</a:t>
            </a:r>
            <a:r>
              <a:rPr lang="it-IT" altLang="it-IT" sz="2400" dirty="0">
                <a:latin typeface="+mn-lt"/>
              </a:rPr>
              <a:t> </a:t>
            </a:r>
            <a:r>
              <a:rPr lang="it-IT" altLang="it-IT" sz="2400" dirty="0" err="1">
                <a:latin typeface="+mn-lt"/>
              </a:rPr>
              <a:t>entity</a:t>
            </a:r>
            <a:r>
              <a:rPr lang="it-IT" altLang="it-IT" sz="2400" dirty="0">
                <a:latin typeface="+mn-lt"/>
              </a:rPr>
              <a:t>. </a:t>
            </a:r>
          </a:p>
          <a:p>
            <a:pPr>
              <a:spcAft>
                <a:spcPts val="600"/>
              </a:spcAft>
            </a:pPr>
            <a:r>
              <a:rPr lang="it-IT" altLang="it-IT" sz="2400" dirty="0" err="1">
                <a:latin typeface="+mn-lt"/>
              </a:rPr>
              <a:t>This</a:t>
            </a:r>
            <a:r>
              <a:rPr lang="it-IT" altLang="it-IT" sz="2400" dirty="0">
                <a:latin typeface="+mn-lt"/>
              </a:rPr>
              <a:t> </a:t>
            </a:r>
            <a:r>
              <a:rPr lang="it-IT" altLang="it-IT" sz="2400" dirty="0" err="1">
                <a:latin typeface="+mn-lt"/>
              </a:rPr>
              <a:t>heuristic</a:t>
            </a:r>
            <a:r>
              <a:rPr lang="it-IT" altLang="it-IT" sz="2400" dirty="0">
                <a:latin typeface="+mn-lt"/>
              </a:rPr>
              <a:t> </a:t>
            </a:r>
            <a:r>
              <a:rPr lang="it-IT" altLang="it-IT" sz="2400" dirty="0" err="1">
                <a:latin typeface="+mn-lt"/>
              </a:rPr>
              <a:t>fails</a:t>
            </a:r>
            <a:r>
              <a:rPr lang="it-IT" altLang="it-IT" sz="2400" dirty="0">
                <a:latin typeface="+mn-lt"/>
              </a:rPr>
              <a:t> </a:t>
            </a:r>
            <a:r>
              <a:rPr lang="it-IT" altLang="it-IT" sz="2400" dirty="0" err="1">
                <a:latin typeface="+mn-lt"/>
              </a:rPr>
              <a:t>if</a:t>
            </a:r>
            <a:r>
              <a:rPr lang="it-IT" altLang="it-IT" sz="2400" dirty="0">
                <a:latin typeface="+mn-lt"/>
              </a:rPr>
              <a:t> the </a:t>
            </a:r>
            <a:r>
              <a:rPr lang="it-IT" altLang="it-IT" sz="2400" dirty="0" err="1">
                <a:latin typeface="+mn-lt"/>
              </a:rPr>
              <a:t>transaction</a:t>
            </a:r>
            <a:r>
              <a:rPr lang="it-IT" altLang="it-IT" sz="2400" dirty="0">
                <a:latin typeface="+mn-lt"/>
              </a:rPr>
              <a:t> </a:t>
            </a:r>
            <a:r>
              <a:rPr lang="it-IT" altLang="it-IT" sz="2400" dirty="0" err="1">
                <a:latin typeface="+mn-lt"/>
              </a:rPr>
              <a:t>is</a:t>
            </a:r>
            <a:r>
              <a:rPr lang="it-IT" altLang="it-IT" sz="2400" dirty="0">
                <a:latin typeface="+mn-lt"/>
              </a:rPr>
              <a:t> </a:t>
            </a:r>
            <a:r>
              <a:rPr lang="it-IT" altLang="it-IT" sz="2400" dirty="0" err="1">
                <a:latin typeface="+mn-lt"/>
              </a:rPr>
              <a:t>actually</a:t>
            </a:r>
            <a:r>
              <a:rPr lang="it-IT" altLang="it-IT" sz="2400" dirty="0">
                <a:latin typeface="+mn-lt"/>
              </a:rPr>
              <a:t> a </a:t>
            </a:r>
            <a:r>
              <a:rPr lang="it-IT" altLang="it-IT" sz="2400" b="1" dirty="0">
                <a:latin typeface="+mn-lt"/>
              </a:rPr>
              <a:t>payment </a:t>
            </a:r>
            <a:r>
              <a:rPr lang="it-IT" altLang="it-IT" sz="2400" b="1" dirty="0" err="1">
                <a:latin typeface="+mn-lt"/>
              </a:rPr>
              <a:t>without</a:t>
            </a:r>
            <a:r>
              <a:rPr lang="it-IT" altLang="it-IT" sz="2400" b="1" dirty="0">
                <a:latin typeface="+mn-lt"/>
              </a:rPr>
              <a:t> </a:t>
            </a:r>
            <a:r>
              <a:rPr lang="it-IT" altLang="it-IT" sz="2400" b="1" dirty="0" err="1">
                <a:latin typeface="+mn-lt"/>
              </a:rPr>
              <a:t>change</a:t>
            </a:r>
            <a:r>
              <a:rPr lang="it-IT" altLang="it-IT" sz="2400" dirty="0">
                <a:latin typeface="+mn-lt"/>
              </a:rPr>
              <a:t>.</a:t>
            </a:r>
          </a:p>
        </p:txBody>
      </p:sp>
    </p:spTree>
    <p:extLst>
      <p:ext uri="{BB962C8B-B14F-4D97-AF65-F5344CB8AC3E}">
        <p14:creationId xmlns:p14="http://schemas.microsoft.com/office/powerpoint/2010/main" val="167286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730117" y="445489"/>
            <a:ext cx="11191111" cy="1033669"/>
          </a:xfrm>
        </p:spPr>
        <p:txBody>
          <a:bodyPr>
            <a:normAutofit fontScale="90000"/>
          </a:bodyPr>
          <a:lstStyle/>
          <a:p>
            <a:r>
              <a:rPr lang="en-US" sz="5300" b="1" dirty="0">
                <a:solidFill>
                  <a:srgbClr val="FFFFFF"/>
                </a:solidFill>
              </a:rPr>
              <a:t>Heuristics: </a:t>
            </a:r>
            <a:br>
              <a:rPr lang="en-US" sz="5300" b="1" dirty="0">
                <a:solidFill>
                  <a:srgbClr val="FFFFFF"/>
                </a:solidFill>
              </a:rPr>
            </a:br>
            <a:r>
              <a:rPr lang="en-US" sz="5300" b="1" dirty="0">
                <a:solidFill>
                  <a:srgbClr val="FFFFFF"/>
                </a:solidFill>
              </a:rPr>
              <a:t>Payment t</a:t>
            </a:r>
            <a:r>
              <a:rPr lang="it-IT" altLang="it-IT" sz="5300" b="1" dirty="0" err="1">
                <a:solidFill>
                  <a:srgbClr val="FFFFFF"/>
                </a:solidFill>
              </a:rPr>
              <a:t>ransaction</a:t>
            </a:r>
            <a:r>
              <a:rPr lang="it-IT" altLang="it-IT" sz="5300" b="1" dirty="0">
                <a:solidFill>
                  <a:srgbClr val="FFFFFF"/>
                </a:solidFill>
              </a:rPr>
              <a:t> with </a:t>
            </a:r>
            <a:r>
              <a:rPr lang="it-IT" altLang="it-IT" sz="5300" b="1" dirty="0" err="1">
                <a:solidFill>
                  <a:srgbClr val="FFFFFF"/>
                </a:solidFill>
              </a:rPr>
              <a:t>change</a:t>
            </a:r>
            <a:r>
              <a:rPr lang="it-IT" altLang="it-IT" sz="5300" b="1" dirty="0">
                <a:solidFill>
                  <a:srgbClr val="FFFFFF"/>
                </a:solidFill>
              </a:rPr>
              <a:t> </a:t>
            </a:r>
            <a:r>
              <a:rPr lang="it-IT" altLang="it-IT" sz="5300" b="1" dirty="0" err="1">
                <a:solidFill>
                  <a:srgbClr val="FFFFFF"/>
                </a:solidFill>
              </a:rPr>
              <a:t>address</a:t>
            </a:r>
            <a:br>
              <a:rPr kumimoji="0" lang="it-IT" altLang="it-IT" sz="3600" b="0" i="0" u="none" strike="noStrike" cap="none" normalizeH="0" baseline="0" dirty="0">
                <a:ln>
                  <a:noFill/>
                </a:ln>
                <a:solidFill>
                  <a:schemeClr val="tx1"/>
                </a:solidFill>
                <a:effectLst/>
                <a:latin typeface="var(--jp-code-font-family)"/>
              </a:rPr>
            </a:br>
            <a:endParaRPr lang="it-IT" sz="34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it-IT" altLang="it-IT" sz="2400" dirty="0">
                <a:latin typeface="+mn-lt"/>
              </a:rPr>
              <a:t>The </a:t>
            </a:r>
            <a:r>
              <a:rPr lang="it-IT" altLang="it-IT" sz="2400" b="1" dirty="0" err="1">
                <a:latin typeface="+mn-lt"/>
              </a:rPr>
              <a:t>most</a:t>
            </a:r>
            <a:r>
              <a:rPr lang="it-IT" altLang="it-IT" sz="2400" b="1" dirty="0">
                <a:latin typeface="+mn-lt"/>
              </a:rPr>
              <a:t> common </a:t>
            </a:r>
            <a:r>
              <a:rPr lang="it-IT" altLang="it-IT" sz="2400" dirty="0" err="1">
                <a:latin typeface="+mn-lt"/>
              </a:rPr>
              <a:t>transactions</a:t>
            </a:r>
            <a:r>
              <a:rPr lang="it-IT" altLang="it-IT" sz="2400" dirty="0">
                <a:latin typeface="+mn-lt"/>
              </a:rPr>
              <a:t> are </a:t>
            </a:r>
            <a:r>
              <a:rPr lang="it-IT" altLang="it-IT" sz="2400" dirty="0" err="1">
                <a:latin typeface="+mn-lt"/>
              </a:rPr>
              <a:t>those</a:t>
            </a:r>
            <a:r>
              <a:rPr lang="it-IT" altLang="it-IT" sz="2400" dirty="0">
                <a:latin typeface="+mn-lt"/>
              </a:rPr>
              <a:t> with one or more inputs and </a:t>
            </a:r>
            <a:r>
              <a:rPr lang="it-IT" altLang="it-IT" sz="2400" dirty="0" err="1">
                <a:latin typeface="+mn-lt"/>
              </a:rPr>
              <a:t>two</a:t>
            </a:r>
            <a:r>
              <a:rPr lang="it-IT" altLang="it-IT" sz="2400" dirty="0">
                <a:latin typeface="+mn-lt"/>
              </a:rPr>
              <a:t> outputs, </a:t>
            </a:r>
            <a:r>
              <a:rPr lang="it-IT" altLang="it-IT" sz="2400" dirty="0" err="1">
                <a:latin typeface="+mn-lt"/>
              </a:rPr>
              <a:t>where</a:t>
            </a:r>
            <a:r>
              <a:rPr lang="it-IT" altLang="it-IT" sz="2400" dirty="0">
                <a:latin typeface="+mn-lt"/>
              </a:rPr>
              <a:t> the </a:t>
            </a:r>
            <a:r>
              <a:rPr lang="it-IT" altLang="it-IT" sz="2400" dirty="0" err="1">
                <a:latin typeface="+mn-lt"/>
              </a:rPr>
              <a:t>two</a:t>
            </a:r>
            <a:r>
              <a:rPr lang="it-IT" altLang="it-IT" sz="2400" dirty="0">
                <a:latin typeface="+mn-lt"/>
              </a:rPr>
              <a:t> outputs </a:t>
            </a:r>
            <a:r>
              <a:rPr lang="it-IT" altLang="it-IT" sz="2400" dirty="0" err="1">
                <a:latin typeface="+mn-lt"/>
              </a:rPr>
              <a:t>represent</a:t>
            </a:r>
            <a:r>
              <a:rPr lang="it-IT" altLang="it-IT" sz="2400" dirty="0">
                <a:latin typeface="+mn-lt"/>
              </a:rPr>
              <a:t> the payment </a:t>
            </a:r>
            <a:r>
              <a:rPr lang="it-IT" altLang="it-IT" sz="2400" dirty="0" err="1">
                <a:latin typeface="+mn-lt"/>
              </a:rPr>
              <a:t>that</a:t>
            </a:r>
            <a:r>
              <a:rPr lang="it-IT" altLang="it-IT" sz="2400" dirty="0">
                <a:latin typeface="+mn-lt"/>
              </a:rPr>
              <a:t> A makes to B and the </a:t>
            </a:r>
            <a:r>
              <a:rPr lang="it-IT" altLang="it-IT" sz="2400" dirty="0" err="1">
                <a:latin typeface="+mn-lt"/>
              </a:rPr>
              <a:t>change</a:t>
            </a:r>
            <a:r>
              <a:rPr lang="it-IT" altLang="it-IT" sz="2400" dirty="0">
                <a:latin typeface="+mn-lt"/>
              </a:rPr>
              <a:t> of the payment </a:t>
            </a:r>
            <a:r>
              <a:rPr lang="it-IT" altLang="it-IT" sz="2400" dirty="0" err="1">
                <a:latin typeface="+mn-lt"/>
              </a:rPr>
              <a:t>that</a:t>
            </a:r>
            <a:r>
              <a:rPr lang="it-IT" altLang="it-IT" sz="2400" dirty="0">
                <a:latin typeface="+mn-lt"/>
              </a:rPr>
              <a:t> </a:t>
            </a:r>
            <a:r>
              <a:rPr lang="it-IT" altLang="it-IT" sz="2400" dirty="0" err="1">
                <a:latin typeface="+mn-lt"/>
              </a:rPr>
              <a:t>returns</a:t>
            </a:r>
            <a:r>
              <a:rPr lang="it-IT" altLang="it-IT" sz="2400" dirty="0">
                <a:latin typeface="+mn-lt"/>
              </a:rPr>
              <a:t> to A.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latin typeface="+mn-lt"/>
              </a:rPr>
              <a:t>		A (10 </a:t>
            </a:r>
            <a:r>
              <a:rPr lang="it-IT" altLang="it-IT" sz="2400" dirty="0" err="1">
                <a:latin typeface="+mn-lt"/>
              </a:rPr>
              <a:t>btc</a:t>
            </a:r>
            <a:r>
              <a:rPr lang="it-IT" altLang="it-IT" sz="2400" dirty="0">
                <a:latin typeface="+mn-lt"/>
              </a:rPr>
              <a:t>) 	--&gt; 	X (6 </a:t>
            </a:r>
            <a:r>
              <a:rPr lang="it-IT" altLang="it-IT" sz="2400" dirty="0" err="1">
                <a:latin typeface="+mn-lt"/>
              </a:rPr>
              <a:t>btc</a:t>
            </a:r>
            <a:r>
              <a:rPr lang="it-IT" altLang="it-IT" sz="24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latin typeface="+mn-lt"/>
              </a:rPr>
              <a:t>					Y (4 </a:t>
            </a:r>
            <a:r>
              <a:rPr lang="it-IT" altLang="it-IT" sz="2400" dirty="0" err="1">
                <a:latin typeface="+mn-lt"/>
              </a:rPr>
              <a:t>btc</a:t>
            </a:r>
            <a:r>
              <a:rPr lang="it-IT" altLang="it-IT" sz="24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latin typeface="+mn-lt"/>
            </a:endParaRPr>
          </a:p>
          <a:p>
            <a:pPr>
              <a:lnSpc>
                <a:spcPct val="100000"/>
              </a:lnSpc>
            </a:pPr>
            <a:r>
              <a:rPr lang="it-IT" altLang="it-IT" sz="2400" dirty="0" err="1">
                <a:latin typeface="+mn-lt"/>
              </a:rPr>
              <a:t>We</a:t>
            </a:r>
            <a:r>
              <a:rPr lang="it-IT" altLang="it-IT" sz="2400" dirty="0">
                <a:latin typeface="+mn-lt"/>
              </a:rPr>
              <a:t> </a:t>
            </a:r>
            <a:r>
              <a:rPr lang="it-IT" altLang="it-IT" sz="2400" dirty="0" err="1">
                <a:latin typeface="+mn-lt"/>
              </a:rPr>
              <a:t>need</a:t>
            </a:r>
            <a:r>
              <a:rPr lang="it-IT" altLang="it-IT" sz="2400" dirty="0">
                <a:latin typeface="+mn-lt"/>
              </a:rPr>
              <a:t> to </a:t>
            </a:r>
            <a:r>
              <a:rPr lang="it-IT" altLang="it-IT" sz="2400" b="1" dirty="0" err="1">
                <a:latin typeface="+mn-lt"/>
              </a:rPr>
              <a:t>identify</a:t>
            </a:r>
            <a:r>
              <a:rPr lang="it-IT" altLang="it-IT" sz="2400" b="1" dirty="0">
                <a:latin typeface="+mn-lt"/>
              </a:rPr>
              <a:t> the </a:t>
            </a:r>
            <a:r>
              <a:rPr lang="it-IT" altLang="it-IT" sz="2400" b="1" dirty="0" err="1">
                <a:latin typeface="+mn-lt"/>
              </a:rPr>
              <a:t>change</a:t>
            </a:r>
            <a:r>
              <a:rPr lang="it-IT" altLang="it-IT" sz="2400" b="1" dirty="0">
                <a:latin typeface="+mn-lt"/>
              </a:rPr>
              <a:t> </a:t>
            </a:r>
            <a:r>
              <a:rPr lang="it-IT" altLang="it-IT" sz="2400" dirty="0">
                <a:latin typeface="+mn-lt"/>
              </a:rPr>
              <a:t>of the </a:t>
            </a:r>
            <a:r>
              <a:rPr lang="it-IT" altLang="it-IT" sz="2400" dirty="0" err="1">
                <a:latin typeface="+mn-lt"/>
              </a:rPr>
              <a:t>transition</a:t>
            </a:r>
            <a:r>
              <a:rPr lang="it-IT" altLang="it-IT" sz="2400" dirty="0">
                <a:latin typeface="+mn-lt"/>
              </a:rPr>
              <a:t>.</a:t>
            </a:r>
          </a:p>
        </p:txBody>
      </p:sp>
    </p:spTree>
    <p:extLst>
      <p:ext uri="{BB962C8B-B14F-4D97-AF65-F5344CB8AC3E}">
        <p14:creationId xmlns:p14="http://schemas.microsoft.com/office/powerpoint/2010/main" val="136539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541539" y="445489"/>
            <a:ext cx="11191111" cy="1033669"/>
          </a:xfrm>
        </p:spPr>
        <p:txBody>
          <a:bodyPr>
            <a:normAutofit/>
          </a:bodyPr>
          <a:lstStyle/>
          <a:p>
            <a:r>
              <a:rPr lang="en-US" sz="4800" b="1" dirty="0">
                <a:solidFill>
                  <a:srgbClr val="FFFFFF"/>
                </a:solidFill>
              </a:rPr>
              <a:t>Heuristics: Change address detection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l">
              <a:buNone/>
            </a:pPr>
            <a:r>
              <a:rPr lang="en-US" sz="2400" dirty="0">
                <a:latin typeface="+mn-lt"/>
              </a:rPr>
              <a:t>This heuristic has the objective to identify the change address in the payment transactions. To do this, different heuristics are used:</a:t>
            </a:r>
          </a:p>
          <a:p>
            <a:pPr marL="0" indent="0" algn="l">
              <a:buNone/>
            </a:pPr>
            <a:endParaRPr lang="en-US" sz="2400" dirty="0">
              <a:latin typeface="+mn-lt"/>
            </a:endParaRPr>
          </a:p>
          <a:p>
            <a:pPr algn="l">
              <a:buFont typeface="Arial" panose="020B0604020202020204" pitchFamily="34" charset="0"/>
              <a:buChar char="•"/>
            </a:pPr>
            <a:r>
              <a:rPr lang="en-US" sz="2400" dirty="0">
                <a:latin typeface="+mn-lt"/>
              </a:rPr>
              <a:t>same address in input and output heuristic</a:t>
            </a:r>
          </a:p>
          <a:p>
            <a:pPr algn="l">
              <a:buFont typeface="Arial" panose="020B0604020202020204" pitchFamily="34" charset="0"/>
              <a:buChar char="•"/>
            </a:pPr>
            <a:r>
              <a:rPr lang="en-US" sz="2400" dirty="0">
                <a:latin typeface="+mn-lt"/>
              </a:rPr>
              <a:t>address reuse heuristic</a:t>
            </a:r>
          </a:p>
          <a:p>
            <a:pPr algn="l">
              <a:buFont typeface="Arial" panose="020B0604020202020204" pitchFamily="34" charset="0"/>
              <a:buChar char="•"/>
            </a:pPr>
            <a:r>
              <a:rPr lang="en-US" sz="2400" dirty="0">
                <a:latin typeface="+mn-lt"/>
              </a:rPr>
              <a:t>unnecessary input heuristic</a:t>
            </a:r>
          </a:p>
          <a:p>
            <a:pPr algn="l">
              <a:buFont typeface="Arial" panose="020B0604020202020204" pitchFamily="34" charset="0"/>
              <a:buChar char="•"/>
            </a:pPr>
            <a:r>
              <a:rPr lang="en-US" sz="2400" dirty="0">
                <a:latin typeface="+mn-lt"/>
              </a:rPr>
              <a:t>new address in output heuristic</a:t>
            </a:r>
          </a:p>
          <a:p>
            <a:pPr algn="l">
              <a:buFont typeface="Arial" panose="020B0604020202020204" pitchFamily="34" charset="0"/>
              <a:buChar char="•"/>
            </a:pPr>
            <a:r>
              <a:rPr lang="en-US" sz="2400" dirty="0">
                <a:latin typeface="+mn-lt"/>
              </a:rPr>
              <a:t>round number heuristic</a:t>
            </a:r>
          </a:p>
        </p:txBody>
      </p:sp>
    </p:spTree>
    <p:extLst>
      <p:ext uri="{BB962C8B-B14F-4D97-AF65-F5344CB8AC3E}">
        <p14:creationId xmlns:p14="http://schemas.microsoft.com/office/powerpoint/2010/main" val="192400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EF80583D-EA25-A6C8-26E9-1AECC9915F7C}"/>
              </a:ext>
            </a:extLst>
          </p:cNvPr>
          <p:cNvSpPr>
            <a:spLocks noGrp="1"/>
          </p:cNvSpPr>
          <p:nvPr>
            <p:ph type="ctrTitle"/>
          </p:nvPr>
        </p:nvSpPr>
        <p:spPr>
          <a:xfrm>
            <a:off x="2026693" y="1030406"/>
            <a:ext cx="8147713" cy="3081242"/>
          </a:xfrm>
        </p:spPr>
        <p:txBody>
          <a:bodyPr vert="horz" lIns="0" tIns="0" rIns="0" bIns="0" rtlCol="0" anchor="ctr" anchorCtr="0">
            <a:normAutofit/>
          </a:bodyPr>
          <a:lstStyle/>
          <a:p>
            <a:r>
              <a:rPr lang="en-US" sz="4800" b="1" dirty="0">
                <a:solidFill>
                  <a:srgbClr val="FFFFFF"/>
                </a:solidFill>
              </a:rPr>
              <a:t>Project Goal</a:t>
            </a:r>
          </a:p>
        </p:txBody>
      </p:sp>
      <p:sp>
        <p:nvSpPr>
          <p:cNvPr id="3" name="Sottotitolo 2">
            <a:extLst>
              <a:ext uri="{FF2B5EF4-FFF2-40B4-BE49-F238E27FC236}">
                <a16:creationId xmlns:a16="http://schemas.microsoft.com/office/drawing/2014/main" id="{B1FB62D3-7661-10FC-960F-B919A3F6D924}"/>
              </a:ext>
            </a:extLst>
          </p:cNvPr>
          <p:cNvSpPr>
            <a:spLocks noGrp="1"/>
          </p:cNvSpPr>
          <p:nvPr>
            <p:ph type="subTitle" idx="1"/>
          </p:nvPr>
        </p:nvSpPr>
        <p:spPr>
          <a:xfrm>
            <a:off x="1559943" y="2950471"/>
            <a:ext cx="9078628" cy="3081242"/>
          </a:xfrm>
        </p:spPr>
        <p:txBody>
          <a:bodyPr vert="horz" lIns="0" tIns="0" rIns="0" bIns="0" rtlCol="0" anchor="ctr">
            <a:normAutofit/>
          </a:bodyPr>
          <a:lstStyle/>
          <a:p>
            <a:r>
              <a:rPr lang="en-US" b="1" dirty="0">
                <a:solidFill>
                  <a:srgbClr val="FFFFFF"/>
                </a:solidFill>
              </a:rPr>
              <a:t>Extract </a:t>
            </a:r>
            <a:r>
              <a:rPr lang="en-US" dirty="0" err="1">
                <a:solidFill>
                  <a:srgbClr val="FFFFFF"/>
                </a:solidFill>
              </a:rPr>
              <a:t>informations</a:t>
            </a:r>
            <a:r>
              <a:rPr lang="en-US" dirty="0">
                <a:solidFill>
                  <a:srgbClr val="FFFFFF"/>
                </a:solidFill>
              </a:rPr>
              <a:t> from </a:t>
            </a:r>
            <a:r>
              <a:rPr lang="en-US" b="1" dirty="0">
                <a:solidFill>
                  <a:srgbClr val="FFFFFF"/>
                </a:solidFill>
              </a:rPr>
              <a:t>Bitcoin blockchain</a:t>
            </a:r>
          </a:p>
          <a:p>
            <a:r>
              <a:rPr lang="en-US" b="1" dirty="0">
                <a:solidFill>
                  <a:srgbClr val="FFFFFF"/>
                </a:solidFill>
              </a:rPr>
              <a:t>Manipulate </a:t>
            </a:r>
            <a:r>
              <a:rPr lang="en-US" dirty="0">
                <a:solidFill>
                  <a:srgbClr val="FFFFFF"/>
                </a:solidFill>
              </a:rPr>
              <a:t>them to build</a:t>
            </a:r>
            <a:r>
              <a:rPr lang="en-US" b="1" dirty="0">
                <a:solidFill>
                  <a:srgbClr val="FFFFFF"/>
                </a:solidFill>
              </a:rPr>
              <a:t> transaction graph</a:t>
            </a:r>
          </a:p>
          <a:p>
            <a:r>
              <a:rPr lang="en-US" b="1" dirty="0">
                <a:solidFill>
                  <a:srgbClr val="FFFFFF"/>
                </a:solidFill>
              </a:rPr>
              <a:t>Perform chain analysis tasks</a:t>
            </a:r>
            <a:endParaRPr lang="it-IT" b="1"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74671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541539" y="445489"/>
            <a:ext cx="11191111" cy="1033669"/>
          </a:xfrm>
        </p:spPr>
        <p:txBody>
          <a:bodyPr>
            <a:normAutofit/>
          </a:bodyPr>
          <a:lstStyle/>
          <a:p>
            <a:r>
              <a:rPr lang="en-US" sz="4800" b="1" dirty="0">
                <a:solidFill>
                  <a:srgbClr val="FFFFFF"/>
                </a:solidFill>
              </a:rPr>
              <a:t>Heuristics: </a:t>
            </a:r>
            <a:r>
              <a:rPr lang="it-IT" sz="4800" b="1" dirty="0">
                <a:solidFill>
                  <a:srgbClr val="FFFFFF"/>
                </a:solidFill>
              </a:rPr>
              <a:t>Mixed </a:t>
            </a:r>
            <a:r>
              <a:rPr lang="it-IT" sz="4800" b="1" dirty="0" err="1">
                <a:solidFill>
                  <a:srgbClr val="FFFFFF"/>
                </a:solidFill>
              </a:rPr>
              <a:t>transaction</a:t>
            </a:r>
            <a:r>
              <a:rPr lang="it-IT" sz="4800" b="1" dirty="0">
                <a:solidFill>
                  <a:srgbClr val="FFFFFF"/>
                </a:solidFill>
              </a:rPr>
              <a:t> </a:t>
            </a:r>
            <a:r>
              <a:rPr lang="it-IT" sz="4800" b="1" dirty="0" err="1">
                <a:solidFill>
                  <a:srgbClr val="FFFFFF"/>
                </a:solidFill>
              </a:rPr>
              <a:t>recognition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459350" y="1951107"/>
            <a:ext cx="3875104"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sz="2400" dirty="0">
                <a:latin typeface="+mn-lt"/>
              </a:rPr>
              <a:t>Mixed transactions have many inputs and many outputs.</a:t>
            </a:r>
          </a:p>
          <a:p>
            <a:pPr>
              <a:spcAft>
                <a:spcPts val="600"/>
              </a:spcAft>
            </a:pPr>
            <a:r>
              <a:rPr lang="en-US" sz="2400" dirty="0">
                <a:latin typeface="+mn-lt"/>
              </a:rPr>
              <a:t>Typically the outputs are characterized by the </a:t>
            </a:r>
            <a:r>
              <a:rPr lang="en-US" sz="2400" b="1" dirty="0">
                <a:latin typeface="+mn-lt"/>
              </a:rPr>
              <a:t>same amount </a:t>
            </a:r>
            <a:r>
              <a:rPr lang="en-US" sz="2400" dirty="0">
                <a:latin typeface="+mn-lt"/>
              </a:rPr>
              <a:t>of </a:t>
            </a:r>
            <a:r>
              <a:rPr lang="en-US" sz="2400" dirty="0" err="1">
                <a:latin typeface="+mn-lt"/>
              </a:rPr>
              <a:t>btc</a:t>
            </a:r>
            <a:r>
              <a:rPr lang="en-US" sz="2400" dirty="0">
                <a:latin typeface="+mn-lt"/>
              </a:rPr>
              <a:t>.</a:t>
            </a:r>
          </a:p>
          <a:p>
            <a:pPr>
              <a:spcAft>
                <a:spcPts val="600"/>
              </a:spcAft>
            </a:pPr>
            <a:r>
              <a:rPr lang="en-US" sz="2400" dirty="0">
                <a:latin typeface="+mn-lt"/>
              </a:rPr>
              <a:t>These transactions </a:t>
            </a:r>
            <a:r>
              <a:rPr lang="en-US" sz="2400" b="1" dirty="0">
                <a:latin typeface="+mn-lt"/>
              </a:rPr>
              <a:t>break the chain analysis</a:t>
            </a:r>
            <a:r>
              <a:rPr lang="en-US" sz="2400" dirty="0">
                <a:latin typeface="+mn-lt"/>
              </a:rPr>
              <a:t>. </a:t>
            </a:r>
          </a:p>
          <a:p>
            <a:pPr>
              <a:spcAft>
                <a:spcPts val="600"/>
              </a:spcAft>
            </a:pPr>
            <a:r>
              <a:rPr lang="en-US" sz="2400" dirty="0">
                <a:latin typeface="+mn-lt"/>
              </a:rPr>
              <a:t>On mixed transactions it is possible to apply taint analysis and </a:t>
            </a:r>
            <a:r>
              <a:rPr lang="en-US" sz="2400" b="1" dirty="0" err="1">
                <a:latin typeface="+mn-lt"/>
              </a:rPr>
              <a:t>coinjoin</a:t>
            </a:r>
            <a:r>
              <a:rPr lang="en-US" sz="2400" b="1" dirty="0">
                <a:latin typeface="+mn-lt"/>
              </a:rPr>
              <a:t> sudoku</a:t>
            </a:r>
            <a:r>
              <a:rPr lang="en-US" sz="2400" dirty="0">
                <a:latin typeface="+mn-lt"/>
              </a:rPr>
              <a:t>.</a:t>
            </a:r>
          </a:p>
        </p:txBody>
      </p:sp>
      <p:pic>
        <p:nvPicPr>
          <p:cNvPr id="9" name="Segnaposto contenuto 26">
            <a:extLst>
              <a:ext uri="{FF2B5EF4-FFF2-40B4-BE49-F238E27FC236}">
                <a16:creationId xmlns:a16="http://schemas.microsoft.com/office/drawing/2014/main" id="{027B1F24-FE4F-224D-C311-53BB510AE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188" y="2362200"/>
            <a:ext cx="7680221" cy="3515887"/>
          </a:xfrm>
          <a:prstGeom prst="rect">
            <a:avLst/>
          </a:prstGeom>
        </p:spPr>
      </p:pic>
    </p:spTree>
    <p:extLst>
      <p:ext uri="{BB962C8B-B14F-4D97-AF65-F5344CB8AC3E}">
        <p14:creationId xmlns:p14="http://schemas.microsoft.com/office/powerpoint/2010/main" val="4281836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a:bodyPr>
          <a:lstStyle/>
          <a:p>
            <a:r>
              <a:rPr lang="it-IT" sz="4800" b="1" dirty="0">
                <a:solidFill>
                  <a:srgbClr val="FFFFFF"/>
                </a:solidFill>
              </a:rPr>
              <a:t>Clustering </a:t>
            </a:r>
            <a:r>
              <a:rPr lang="it-IT" sz="4800" b="1" dirty="0" err="1">
                <a:solidFill>
                  <a:srgbClr val="FFFFFF"/>
                </a:solidFill>
              </a:rPr>
              <a:t>Algorithm</a:t>
            </a:r>
            <a:r>
              <a:rPr lang="it-IT" sz="4800" b="1" dirty="0">
                <a:solidFill>
                  <a:srgbClr val="FFFFFF"/>
                </a:solidFill>
              </a:rPr>
              <a:t> </a:t>
            </a:r>
            <a:r>
              <a:rPr lang="it-IT" sz="4800" b="1" dirty="0" err="1">
                <a:solidFill>
                  <a:srgbClr val="FFFFFF"/>
                </a:solidFill>
              </a:rPr>
              <a:t>Results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2318197"/>
            <a:ext cx="9724031" cy="3683358"/>
          </a:xfrm>
        </p:spPr>
        <p:txBody>
          <a:bodyPr anchor="ctr">
            <a:normAutofit/>
          </a:bodyPr>
          <a:lstStyle/>
          <a:p>
            <a:r>
              <a:rPr lang="en-US" sz="2400" dirty="0"/>
              <a:t>In the first 115,000 blocks there are 334,177 different addresses which can therefore be assimilated to </a:t>
            </a:r>
            <a:r>
              <a:rPr lang="en-US" sz="2400" b="1" dirty="0"/>
              <a:t>334,177 different entities</a:t>
            </a:r>
            <a:r>
              <a:rPr lang="en-US" sz="2400" dirty="0"/>
              <a:t>.</a:t>
            </a:r>
          </a:p>
          <a:p>
            <a:r>
              <a:rPr lang="en-US" sz="2400" dirty="0"/>
              <a:t>The algorithm clusters the addresses thanks to the heuristics described above, </a:t>
            </a:r>
            <a:r>
              <a:rPr lang="en-US" sz="2400" b="1" dirty="0"/>
              <a:t>reducing</a:t>
            </a:r>
            <a:r>
              <a:rPr lang="en-US" sz="2400" dirty="0"/>
              <a:t> the entities </a:t>
            </a:r>
            <a:r>
              <a:rPr lang="en-US" sz="2400" b="1" dirty="0"/>
              <a:t>to 109,074</a:t>
            </a:r>
            <a:r>
              <a:rPr lang="en-US" sz="2400" dirty="0"/>
              <a:t>.</a:t>
            </a:r>
          </a:p>
          <a:p>
            <a:r>
              <a:rPr lang="en-US" sz="2400" dirty="0"/>
              <a:t>The algorithm reduced the entities by </a:t>
            </a:r>
            <a:r>
              <a:rPr lang="en-US" sz="2400" b="1" dirty="0"/>
              <a:t>67%</a:t>
            </a:r>
            <a:r>
              <a:rPr lang="en-US" sz="2400" dirty="0"/>
              <a:t>.</a:t>
            </a:r>
          </a:p>
          <a:p>
            <a:pPr marL="0" indent="0">
              <a:buNone/>
            </a:pPr>
            <a:endParaRPr lang="en-US" sz="2000" dirty="0"/>
          </a:p>
          <a:p>
            <a:pPr marL="0" indent="0">
              <a:buNone/>
            </a:pPr>
            <a:endParaRPr lang="it-IT" sz="2000" dirty="0"/>
          </a:p>
        </p:txBody>
      </p:sp>
    </p:spTree>
    <p:extLst>
      <p:ext uri="{BB962C8B-B14F-4D97-AF65-F5344CB8AC3E}">
        <p14:creationId xmlns:p14="http://schemas.microsoft.com/office/powerpoint/2010/main" val="190771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463824" y="1095375"/>
            <a:ext cx="2880828" cy="3394525"/>
          </a:xfrm>
        </p:spPr>
        <p:txBody>
          <a:bodyPr vert="horz" lIns="91440" tIns="45720" rIns="91440" bIns="45720" rtlCol="0" anchor="t">
            <a:noAutofit/>
          </a:bodyPr>
          <a:lstStyle/>
          <a:p>
            <a:pPr marL="0" indent="0"/>
            <a:r>
              <a:rPr lang="en-US" sz="4800" b="1" kern="1200" dirty="0">
                <a:solidFill>
                  <a:srgbClr val="FFFFFF"/>
                </a:solidFill>
                <a:latin typeface="+mj-lt"/>
                <a:ea typeface="+mj-ea"/>
                <a:cs typeface="+mj-cs"/>
              </a:rPr>
              <a:t>Clustering </a:t>
            </a:r>
            <a:r>
              <a:rPr lang="en-US" sz="4800" b="1" kern="1200" dirty="0" err="1">
                <a:solidFill>
                  <a:srgbClr val="FFFFFF"/>
                </a:solidFill>
                <a:latin typeface="+mj-lt"/>
                <a:ea typeface="+mj-ea"/>
                <a:cs typeface="+mj-cs"/>
              </a:rPr>
              <a:t>Algoritm</a:t>
            </a:r>
            <a:r>
              <a:rPr lang="en-US" sz="4800" b="1" kern="1200" dirty="0">
                <a:solidFill>
                  <a:srgbClr val="FFFFFF"/>
                </a:solidFill>
                <a:latin typeface="+mj-lt"/>
                <a:ea typeface="+mj-ea"/>
                <a:cs typeface="+mj-cs"/>
              </a:rPr>
              <a:t> Results:</a:t>
            </a:r>
            <a:br>
              <a:rPr lang="en-US" sz="4800" b="1" kern="1200" dirty="0">
                <a:solidFill>
                  <a:srgbClr val="FFFFFF"/>
                </a:solidFill>
                <a:latin typeface="+mj-lt"/>
                <a:ea typeface="+mj-ea"/>
                <a:cs typeface="+mj-cs"/>
              </a:rPr>
            </a:br>
            <a:r>
              <a:rPr lang="en-US" sz="4800" b="1" kern="1200" dirty="0">
                <a:solidFill>
                  <a:srgbClr val="FFFFFF"/>
                </a:solidFill>
                <a:latin typeface="+mj-lt"/>
                <a:ea typeface="+mj-ea"/>
                <a:cs typeface="+mj-cs"/>
              </a:rPr>
              <a:t>Entity </a:t>
            </a:r>
            <a:r>
              <a:rPr lang="en-US" sz="4800" b="1" dirty="0" err="1">
                <a:solidFill>
                  <a:srgbClr val="FFFFFF"/>
                </a:solidFill>
              </a:rPr>
              <a:t>D</a:t>
            </a:r>
            <a:r>
              <a:rPr lang="en-US" sz="4800" b="1" kern="1200" dirty="0" err="1">
                <a:solidFill>
                  <a:srgbClr val="FFFFFF"/>
                </a:solidFill>
                <a:latin typeface="+mj-lt"/>
                <a:ea typeface="+mj-ea"/>
                <a:cs typeface="+mj-cs"/>
              </a:rPr>
              <a:t>imention</a:t>
            </a:r>
            <a:endParaRPr lang="en-US" sz="4800" b="1" kern="1200" dirty="0">
              <a:solidFill>
                <a:srgbClr val="FFFFFF"/>
              </a:solidFill>
              <a:latin typeface="+mj-lt"/>
              <a:ea typeface="+mj-ea"/>
              <a:cs typeface="+mj-cs"/>
            </a:endParaRPr>
          </a:p>
        </p:txBody>
      </p:sp>
      <p:pic>
        <p:nvPicPr>
          <p:cNvPr id="8" name="Segnaposto contenuto 7">
            <a:extLst>
              <a:ext uri="{FF2B5EF4-FFF2-40B4-BE49-F238E27FC236}">
                <a16:creationId xmlns:a16="http://schemas.microsoft.com/office/drawing/2014/main" id="{F0CA23F0-4104-BD45-5B25-E586B5B719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00611"/>
            <a:ext cx="7225748" cy="5256777"/>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2900713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a:bodyPr>
          <a:lstStyle/>
          <a:p>
            <a:r>
              <a:rPr lang="it-IT" sz="4800" b="1" dirty="0">
                <a:solidFill>
                  <a:srgbClr val="FFFFFF"/>
                </a:solidFill>
              </a:rPr>
              <a:t>Clustering </a:t>
            </a:r>
            <a:r>
              <a:rPr lang="it-IT" sz="4800" b="1" dirty="0" err="1">
                <a:solidFill>
                  <a:srgbClr val="FFFFFF"/>
                </a:solidFill>
              </a:rPr>
              <a:t>Algoritm</a:t>
            </a:r>
            <a:r>
              <a:rPr lang="it-IT" sz="4800" b="1" dirty="0">
                <a:solidFill>
                  <a:srgbClr val="FFFFFF"/>
                </a:solidFill>
              </a:rPr>
              <a:t> </a:t>
            </a:r>
            <a:r>
              <a:rPr lang="it-IT" sz="4800" b="1" dirty="0" err="1">
                <a:solidFill>
                  <a:srgbClr val="FFFFFF"/>
                </a:solidFill>
              </a:rPr>
              <a:t>Results</a:t>
            </a:r>
            <a:r>
              <a:rPr lang="it-IT" sz="4800" b="1" dirty="0">
                <a:solidFill>
                  <a:srgbClr val="FFFFFF"/>
                </a:solidFill>
              </a:rPr>
              <a:t>: </a:t>
            </a:r>
            <a:r>
              <a:rPr lang="it-IT" sz="4800" b="1" dirty="0" err="1">
                <a:solidFill>
                  <a:srgbClr val="FFFFFF"/>
                </a:solidFill>
              </a:rPr>
              <a:t>Observation</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968042"/>
            <a:ext cx="9724031" cy="4595420"/>
          </a:xfrm>
        </p:spPr>
        <p:txBody>
          <a:bodyPr anchor="ctr">
            <a:normAutofit/>
          </a:bodyPr>
          <a:lstStyle/>
          <a:p>
            <a:pPr algn="l"/>
            <a:r>
              <a:rPr lang="en-US" sz="2400" dirty="0"/>
              <a:t>The implemented clustering algorithm aims to </a:t>
            </a:r>
            <a:r>
              <a:rPr lang="en-US" sz="2400" b="1" dirty="0"/>
              <a:t>reduce false positives </a:t>
            </a:r>
            <a:r>
              <a:rPr lang="en-US" sz="2400" dirty="0"/>
              <a:t>as much as possible, that is, it avoids as much as possible the union of two addresses belonging to different entities. </a:t>
            </a:r>
          </a:p>
          <a:p>
            <a:pPr algn="l"/>
            <a:r>
              <a:rPr lang="en-US" sz="2400" dirty="0"/>
              <a:t>So the algorithm doesn't risk merging between two clusters. This results in </a:t>
            </a:r>
            <a:r>
              <a:rPr lang="en-US" sz="2400" b="1" dirty="0"/>
              <a:t>many clusters populated by only one or two addresses</a:t>
            </a:r>
            <a:r>
              <a:rPr lang="en-US" sz="2400" dirty="0"/>
              <a:t>. </a:t>
            </a:r>
          </a:p>
          <a:p>
            <a:pPr algn="l"/>
            <a:r>
              <a:rPr lang="en-US" sz="2400" dirty="0"/>
              <a:t>Since it is unusual for a single entity to possess only one or two addresses, it is reasonable to assume that these small clusters can somehow be joined to larger entities through stronger clustering and more trivial analyzes.</a:t>
            </a:r>
          </a:p>
          <a:p>
            <a:pPr algn="l"/>
            <a:r>
              <a:rPr lang="en-US" sz="2400" dirty="0"/>
              <a:t>For this reason, in some use cases, if necessary it is possible not to consider small clusters, assuming that these are incorporated into larger clusters.</a:t>
            </a:r>
            <a:endParaRPr lang="it-IT" sz="2400" dirty="0"/>
          </a:p>
          <a:p>
            <a:pPr algn="l"/>
            <a:r>
              <a:rPr lang="it-IT" sz="2400" dirty="0"/>
              <a:t>Note </a:t>
            </a:r>
            <a:r>
              <a:rPr lang="it-IT" sz="2400" dirty="0" err="1"/>
              <a:t>that</a:t>
            </a:r>
            <a:r>
              <a:rPr lang="it-IT" sz="2400" dirty="0"/>
              <a:t> in chain </a:t>
            </a:r>
            <a:r>
              <a:rPr lang="it-IT" sz="2400" dirty="0" err="1"/>
              <a:t>analysis</a:t>
            </a:r>
            <a:r>
              <a:rPr lang="it-IT" sz="2400" dirty="0"/>
              <a:t> </a:t>
            </a:r>
            <a:r>
              <a:rPr lang="it-IT" sz="2400" dirty="0" err="1"/>
              <a:t>is</a:t>
            </a:r>
            <a:r>
              <a:rPr lang="it-IT" sz="2400" dirty="0"/>
              <a:t> more </a:t>
            </a:r>
            <a:r>
              <a:rPr lang="it-IT" sz="2400" dirty="0" err="1"/>
              <a:t>important</a:t>
            </a:r>
            <a:r>
              <a:rPr lang="it-IT" sz="2400" dirty="0"/>
              <a:t> reduce false </a:t>
            </a:r>
            <a:r>
              <a:rPr lang="it-IT" sz="2400" dirty="0" err="1"/>
              <a:t>positives</a:t>
            </a:r>
            <a:r>
              <a:rPr lang="it-IT" sz="2400" dirty="0"/>
              <a:t> </a:t>
            </a:r>
            <a:r>
              <a:rPr lang="it-IT" sz="2400" dirty="0" err="1"/>
              <a:t>then</a:t>
            </a:r>
            <a:r>
              <a:rPr lang="it-IT" sz="2400" dirty="0"/>
              <a:t> </a:t>
            </a:r>
            <a:r>
              <a:rPr lang="it-IT" sz="2400" dirty="0" err="1"/>
              <a:t>that</a:t>
            </a:r>
            <a:r>
              <a:rPr lang="it-IT" sz="2400" dirty="0"/>
              <a:t> reduce false </a:t>
            </a:r>
            <a:r>
              <a:rPr lang="it-IT" sz="2400" dirty="0" err="1"/>
              <a:t>negatives</a:t>
            </a:r>
            <a:r>
              <a:rPr lang="it-IT" sz="2400" dirty="0"/>
              <a:t>. </a:t>
            </a:r>
            <a:endParaRPr lang="en-US" sz="2400" dirty="0"/>
          </a:p>
        </p:txBody>
      </p:sp>
    </p:spTree>
    <p:extLst>
      <p:ext uri="{BB962C8B-B14F-4D97-AF65-F5344CB8AC3E}">
        <p14:creationId xmlns:p14="http://schemas.microsoft.com/office/powerpoint/2010/main" val="371840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fontScale="90000"/>
          </a:bodyPr>
          <a:lstStyle/>
          <a:p>
            <a:r>
              <a:rPr lang="it-IT" sz="4800" b="1" dirty="0">
                <a:solidFill>
                  <a:srgbClr val="FFFFFF"/>
                </a:solidFill>
              </a:rPr>
              <a:t>Use Cases: </a:t>
            </a:r>
            <a:br>
              <a:rPr lang="it-IT" sz="4800" b="1" dirty="0">
                <a:solidFill>
                  <a:srgbClr val="FFFFFF"/>
                </a:solidFill>
              </a:rPr>
            </a:br>
            <a:r>
              <a:rPr lang="en-US" sz="4800" b="1" dirty="0">
                <a:solidFill>
                  <a:srgbClr val="FFFFFF"/>
                </a:solidFill>
              </a:rPr>
              <a:t>Visualize entity movements from an address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885279"/>
            <a:ext cx="9724031" cy="4595420"/>
          </a:xfrm>
        </p:spPr>
        <p:txBody>
          <a:bodyPr anchor="ctr">
            <a:normAutofit/>
          </a:bodyPr>
          <a:lstStyle/>
          <a:p>
            <a:pPr algn="l"/>
            <a:r>
              <a:rPr lang="en-US" sz="2400" dirty="0"/>
              <a:t>Thanks to the results of clustering algorithm, a web app has been developed. </a:t>
            </a:r>
          </a:p>
          <a:p>
            <a:pPr algn="l"/>
            <a:r>
              <a:rPr lang="en-US" sz="2400" dirty="0"/>
              <a:t>Given an address, the web app displays all the movements made by an entity that owns the address entered via a transaction graph.</a:t>
            </a:r>
          </a:p>
        </p:txBody>
      </p:sp>
    </p:spTree>
    <p:extLst>
      <p:ext uri="{BB962C8B-B14F-4D97-AF65-F5344CB8AC3E}">
        <p14:creationId xmlns:p14="http://schemas.microsoft.com/office/powerpoint/2010/main" val="172587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73FFC11C-444F-12F1-FCE7-52B78D791C82}"/>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b="1">
                <a:solidFill>
                  <a:srgbClr val="FFFFFF"/>
                </a:solidFill>
              </a:rPr>
              <a:t>Roadmap</a:t>
            </a:r>
          </a:p>
        </p:txBody>
      </p:sp>
      <p:graphicFrame>
        <p:nvGraphicFramePr>
          <p:cNvPr id="6" name="Sottotitolo 2">
            <a:extLst>
              <a:ext uri="{FF2B5EF4-FFF2-40B4-BE49-F238E27FC236}">
                <a16:creationId xmlns:a16="http://schemas.microsoft.com/office/drawing/2014/main" id="{F88BB692-841E-5EE4-ACA7-C0911AA72089}"/>
              </a:ext>
            </a:extLst>
          </p:cNvPr>
          <p:cNvGraphicFramePr>
            <a:graphicFrameLocks noGrp="1"/>
          </p:cNvGraphicFramePr>
          <p:nvPr>
            <p:ph idx="1"/>
            <p:extLst>
              <p:ext uri="{D42A27DB-BD31-4B8C-83A1-F6EECF244321}">
                <p14:modId xmlns:p14="http://schemas.microsoft.com/office/powerpoint/2010/main" val="234831714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41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823442" y="921715"/>
            <a:ext cx="4860838" cy="2635993"/>
          </a:xfrm>
        </p:spPr>
        <p:txBody>
          <a:bodyPr vert="horz" lIns="91440" tIns="45720" rIns="91440" bIns="45720" rtlCol="0" anchor="b">
            <a:normAutofit/>
          </a:bodyPr>
          <a:lstStyle/>
          <a:p>
            <a:pPr lvl="0"/>
            <a:r>
              <a:rPr lang="en-US" sz="4800" b="1" kern="1200" dirty="0">
                <a:solidFill>
                  <a:schemeClr val="tx1"/>
                </a:solidFill>
                <a:latin typeface="+mj-lt"/>
                <a:ea typeface="+mj-ea"/>
                <a:cs typeface="+mj-cs"/>
              </a:rPr>
              <a:t>Domain Overview: Concept of Transaction</a:t>
            </a:r>
          </a:p>
        </p:txBody>
      </p:sp>
      <p:sp>
        <p:nvSpPr>
          <p:cNvPr id="19" name="Rectangle 2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egnaposto testo 14">
            <a:extLst>
              <a:ext uri="{FF2B5EF4-FFF2-40B4-BE49-F238E27FC236}">
                <a16:creationId xmlns:a16="http://schemas.microsoft.com/office/drawing/2014/main" id="{8864F8A4-BA5F-3D5B-FF57-092CB74D077D}"/>
              </a:ext>
            </a:extLst>
          </p:cNvPr>
          <p:cNvSpPr>
            <a:spLocks noGrp="1"/>
          </p:cNvSpPr>
          <p:nvPr>
            <p:ph type="body" sz="half" idx="2"/>
          </p:nvPr>
        </p:nvSpPr>
        <p:spPr>
          <a:xfrm>
            <a:off x="823442" y="4541263"/>
            <a:ext cx="10847301" cy="1859526"/>
          </a:xfrm>
        </p:spPr>
        <p:txBody>
          <a:bodyPr vert="horz" lIns="91440" tIns="45720" rIns="91440" bIns="45720" rtlCol="0" anchor="t">
            <a:normAutofit lnSpcReduction="10000"/>
          </a:bodyPr>
          <a:lstStyle/>
          <a:p>
            <a:r>
              <a:rPr lang="en-US" sz="2400" dirty="0">
                <a:solidFill>
                  <a:srgbClr val="FFFFFF"/>
                </a:solidFill>
              </a:rPr>
              <a:t>A </a:t>
            </a:r>
            <a:r>
              <a:rPr lang="en-US" sz="2400" b="1" dirty="0">
                <a:solidFill>
                  <a:srgbClr val="FFFFFF"/>
                </a:solidFill>
              </a:rPr>
              <a:t>transaction</a:t>
            </a:r>
            <a:r>
              <a:rPr lang="en-US" sz="2400" dirty="0">
                <a:solidFill>
                  <a:srgbClr val="FFFFFF"/>
                </a:solidFill>
              </a:rPr>
              <a:t> is a transfer of Bitcoin value from Bitcoin addresses in input to Bitcoin addresses in output. </a:t>
            </a:r>
          </a:p>
          <a:p>
            <a:r>
              <a:rPr lang="en-US" sz="2400" dirty="0">
                <a:solidFill>
                  <a:srgbClr val="FFFFFF"/>
                </a:solidFill>
              </a:rPr>
              <a:t>Transaction spent previews unspent outputs transaction (</a:t>
            </a:r>
            <a:r>
              <a:rPr lang="en-US" sz="2400" b="1" dirty="0">
                <a:solidFill>
                  <a:srgbClr val="FFFFFF"/>
                </a:solidFill>
              </a:rPr>
              <a:t>UTXOs</a:t>
            </a:r>
            <a:r>
              <a:rPr lang="en-US" sz="2400" dirty="0">
                <a:solidFill>
                  <a:srgbClr val="FFFFFF"/>
                </a:solidFill>
              </a:rPr>
              <a:t>) to create new unspent outputs transaction. </a:t>
            </a:r>
          </a:p>
          <a:p>
            <a:r>
              <a:rPr lang="en-US" sz="2400" dirty="0">
                <a:solidFill>
                  <a:srgbClr val="FFFFFF"/>
                </a:solidFill>
              </a:rPr>
              <a:t>The balance of each bitcoin address is the sum of the value of its UTXOs.</a:t>
            </a:r>
          </a:p>
        </p:txBody>
      </p:sp>
      <p:pic>
        <p:nvPicPr>
          <p:cNvPr id="9" name="Segnaposto contenuto 8">
            <a:extLst>
              <a:ext uri="{FF2B5EF4-FFF2-40B4-BE49-F238E27FC236}">
                <a16:creationId xmlns:a16="http://schemas.microsoft.com/office/drawing/2014/main" id="{D2411B8D-59AA-E58B-34A9-CC635AF7C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555" y="921714"/>
            <a:ext cx="6425903" cy="3100498"/>
          </a:xfrm>
          <a:prstGeom prst="rect">
            <a:avLst/>
          </a:prstGeom>
        </p:spPr>
      </p:pic>
      <p:sp>
        <p:nvSpPr>
          <p:cNvPr id="28" name="Rectangle 2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70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800" b="1" kern="1200" dirty="0">
                <a:solidFill>
                  <a:schemeClr val="tx1"/>
                </a:solidFill>
                <a:latin typeface="+mj-lt"/>
                <a:ea typeface="+mj-ea"/>
                <a:cs typeface="+mj-cs"/>
              </a:rPr>
              <a:t>Domain Overview:  </a:t>
            </a:r>
            <a:r>
              <a:rPr lang="en-US" sz="4800" b="1" kern="1200" dirty="0" err="1">
                <a:solidFill>
                  <a:schemeClr val="tx1"/>
                </a:solidFill>
                <a:latin typeface="+mj-lt"/>
                <a:ea typeface="+mj-ea"/>
                <a:cs typeface="+mj-cs"/>
              </a:rPr>
              <a:t>Trasparency</a:t>
            </a:r>
            <a:endParaRPr lang="en-US" sz="4800" b="1" kern="1200" dirty="0">
              <a:solidFill>
                <a:schemeClr val="tx1"/>
              </a:solidFill>
              <a:latin typeface="+mj-lt"/>
              <a:ea typeface="+mj-ea"/>
              <a:cs typeface="+mj-cs"/>
            </a:endParaRPr>
          </a:p>
        </p:txBody>
      </p:sp>
      <p:pic>
        <p:nvPicPr>
          <p:cNvPr id="27" name="Segnaposto contenuto 26">
            <a:extLst>
              <a:ext uri="{FF2B5EF4-FFF2-40B4-BE49-F238E27FC236}">
                <a16:creationId xmlns:a16="http://schemas.microsoft.com/office/drawing/2014/main" id="{7B70D46C-EA95-67DD-8C90-E023D975BD88}"/>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168" y="1600713"/>
            <a:ext cx="3876165" cy="3199374"/>
          </a:xfrm>
          <a:prstGeom prst="rect">
            <a:avLst/>
          </a:prstGeom>
        </p:spPr>
      </p:pic>
      <p:sp>
        <p:nvSpPr>
          <p:cNvPr id="15" name="Segnaposto testo 14">
            <a:extLst>
              <a:ext uri="{FF2B5EF4-FFF2-40B4-BE49-F238E27FC236}">
                <a16:creationId xmlns:a16="http://schemas.microsoft.com/office/drawing/2014/main" id="{8864F8A4-BA5F-3D5B-FF57-092CB74D077D}"/>
              </a:ext>
            </a:extLst>
          </p:cNvPr>
          <p:cNvSpPr>
            <a:spLocks noGrp="1"/>
          </p:cNvSpPr>
          <p:nvPr>
            <p:ph sz="half" idx="2"/>
          </p:nvPr>
        </p:nvSpPr>
        <p:spPr>
          <a:xfrm>
            <a:off x="5596502" y="2405894"/>
            <a:ext cx="5754896" cy="3197464"/>
          </a:xfrm>
        </p:spPr>
        <p:txBody>
          <a:bodyPr vert="horz" lIns="91440" tIns="45720" rIns="91440" bIns="45720" rtlCol="0" anchor="t">
            <a:normAutofit/>
          </a:bodyPr>
          <a:lstStyle/>
          <a:p>
            <a:pPr marL="0"/>
            <a:r>
              <a:rPr lang="en-US" sz="2400" dirty="0"/>
              <a:t>All transactions are stored on the blockchain. These are </a:t>
            </a:r>
            <a:r>
              <a:rPr lang="en-US" sz="2400" b="1" dirty="0"/>
              <a:t>immutable</a:t>
            </a:r>
            <a:r>
              <a:rPr lang="en-US" sz="2400" dirty="0"/>
              <a:t> and </a:t>
            </a:r>
            <a:r>
              <a:rPr lang="en-US" sz="2400" b="1" dirty="0"/>
              <a:t>transparent</a:t>
            </a:r>
            <a:r>
              <a:rPr lang="en-US" sz="2400" dirty="0"/>
              <a:t>. </a:t>
            </a:r>
          </a:p>
          <a:p>
            <a:pPr marL="0"/>
            <a:endParaRPr lang="en-US" sz="2400" dirty="0"/>
          </a:p>
          <a:p>
            <a:pPr marL="0"/>
            <a:r>
              <a:rPr lang="en-US" sz="2400" dirty="0"/>
              <a:t>Given an address, it is possible to know </a:t>
            </a:r>
            <a:r>
              <a:rPr lang="en-US" sz="2400" b="1" dirty="0"/>
              <a:t>how many bitcoins </a:t>
            </a:r>
            <a:r>
              <a:rPr lang="en-US" sz="2400" dirty="0"/>
              <a:t>each address has and </a:t>
            </a:r>
            <a:r>
              <a:rPr lang="en-US" sz="2400" b="1" dirty="0"/>
              <a:t>how they are moved </a:t>
            </a:r>
            <a:r>
              <a:rPr lang="en-US" sz="2400" dirty="0"/>
              <a:t>from one address to another.</a:t>
            </a:r>
          </a:p>
        </p:txBody>
      </p:sp>
      <p:sp>
        <p:nvSpPr>
          <p:cNvPr id="34" name="Rectangle 3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09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800" b="1" kern="1200" dirty="0">
                <a:solidFill>
                  <a:schemeClr val="tx1"/>
                </a:solidFill>
                <a:latin typeface="+mj-lt"/>
                <a:ea typeface="+mj-ea"/>
                <a:cs typeface="+mj-cs"/>
              </a:rPr>
              <a:t>Domain Overview: Pseudo-</a:t>
            </a:r>
            <a:r>
              <a:rPr lang="en-US" sz="4800" b="1" kern="1200" dirty="0" err="1">
                <a:solidFill>
                  <a:schemeClr val="tx1"/>
                </a:solidFill>
                <a:latin typeface="+mj-lt"/>
                <a:ea typeface="+mj-ea"/>
                <a:cs typeface="+mj-cs"/>
              </a:rPr>
              <a:t>anonimity</a:t>
            </a:r>
            <a:endParaRPr lang="en-US" sz="4800" b="1" kern="1200" dirty="0">
              <a:solidFill>
                <a:schemeClr val="tx1"/>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136397" y="2184955"/>
            <a:ext cx="4959603" cy="3823268"/>
          </a:xfrm>
        </p:spPr>
        <p:txBody>
          <a:bodyPr vert="horz" lIns="91440" tIns="45720" rIns="91440" bIns="45720" rtlCol="0" anchor="t">
            <a:noAutofit/>
          </a:bodyPr>
          <a:lstStyle/>
          <a:p>
            <a:pPr marL="0"/>
            <a:r>
              <a:rPr lang="en-US" sz="2400" dirty="0"/>
              <a:t>In the </a:t>
            </a:r>
            <a:r>
              <a:rPr lang="en-US" sz="2400" dirty="0" err="1"/>
              <a:t>the</a:t>
            </a:r>
            <a:r>
              <a:rPr lang="en-US" sz="2400" dirty="0"/>
              <a:t> Bitcoin network, the only </a:t>
            </a:r>
            <a:r>
              <a:rPr lang="en-US" sz="2400" b="1" dirty="0"/>
              <a:t>unknown</a:t>
            </a:r>
            <a:r>
              <a:rPr lang="en-US" sz="2400" dirty="0"/>
              <a:t> information is to known </a:t>
            </a:r>
            <a:r>
              <a:rPr lang="en-US" sz="2400" b="1" dirty="0"/>
              <a:t>which person own which address</a:t>
            </a:r>
            <a:r>
              <a:rPr lang="en-US" sz="2400" dirty="0"/>
              <a:t>.</a:t>
            </a:r>
          </a:p>
          <a:p>
            <a:pPr marL="0" indent="0">
              <a:buNone/>
            </a:pPr>
            <a:endParaRPr lang="en-US" sz="2000" dirty="0"/>
          </a:p>
          <a:p>
            <a:pPr marL="0"/>
            <a:r>
              <a:rPr lang="en-US" sz="2400" dirty="0"/>
              <a:t>If you know the address of a person, it is possible to know his movements.</a:t>
            </a:r>
          </a:p>
          <a:p>
            <a:pPr marL="0" indent="0">
              <a:buNone/>
            </a:pPr>
            <a:endParaRPr lang="en-US" sz="2000" dirty="0"/>
          </a:p>
          <a:p>
            <a:pPr marL="0"/>
            <a:r>
              <a:rPr lang="en-US" sz="2400" dirty="0"/>
              <a:t>Through chain analysis, given an address of an entity, it is possible to obtain </a:t>
            </a:r>
            <a:r>
              <a:rPr lang="en-US" sz="2400" b="1" dirty="0"/>
              <a:t>all its other addresses</a:t>
            </a:r>
            <a:r>
              <a:rPr lang="en-US" sz="2400" dirty="0"/>
              <a:t>.</a:t>
            </a:r>
          </a:p>
        </p:txBody>
      </p:sp>
      <p:pic>
        <p:nvPicPr>
          <p:cNvPr id="8" name="Segnaposto contenuto 5">
            <a:extLst>
              <a:ext uri="{FF2B5EF4-FFF2-40B4-BE49-F238E27FC236}">
                <a16:creationId xmlns:a16="http://schemas.microsoft.com/office/drawing/2014/main" id="{26C584F7-0404-2222-A40B-1386DD3EEC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2442" y="1310487"/>
            <a:ext cx="5201023" cy="3823268"/>
          </a:xfrm>
          <a:prstGeom prst="rect">
            <a:avLst/>
          </a:prstGeom>
        </p:spPr>
      </p:pic>
      <p:sp>
        <p:nvSpPr>
          <p:cNvPr id="31" name="Rectangle 2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09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596501" y="489508"/>
            <a:ext cx="5754896" cy="1667569"/>
          </a:xfrm>
        </p:spPr>
        <p:txBody>
          <a:bodyPr vert="horz" lIns="91440" tIns="45720" rIns="91440" bIns="45720" rtlCol="0" anchor="b">
            <a:normAutofit/>
          </a:bodyPr>
          <a:lstStyle/>
          <a:p>
            <a:pPr marL="0" indent="0"/>
            <a:r>
              <a:rPr lang="en-US" sz="4800" b="1" kern="1200">
                <a:solidFill>
                  <a:schemeClr val="tx1"/>
                </a:solidFill>
                <a:latin typeface="+mj-lt"/>
                <a:ea typeface="+mj-ea"/>
                <a:cs typeface="+mj-cs"/>
              </a:rPr>
              <a:t>Data Collection</a:t>
            </a:r>
            <a:endParaRPr lang="en-US" sz="4800" b="1" kern="1200" dirty="0">
              <a:solidFill>
                <a:schemeClr val="tx1"/>
              </a:solidFill>
              <a:latin typeface="+mj-lt"/>
              <a:ea typeface="+mj-ea"/>
              <a:cs typeface="+mj-cs"/>
            </a:endParaRPr>
          </a:p>
        </p:txBody>
      </p:sp>
      <p:pic>
        <p:nvPicPr>
          <p:cNvPr id="4" name="Elemento grafico 3">
            <a:extLst>
              <a:ext uri="{FF2B5EF4-FFF2-40B4-BE49-F238E27FC236}">
                <a16:creationId xmlns:a16="http://schemas.microsoft.com/office/drawing/2014/main" id="{A8D13DC9-E37E-5F25-D5DC-964E5ADF45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769346"/>
            <a:ext cx="3876165" cy="2887612"/>
          </a:xfrm>
          <a:prstGeom prst="rect">
            <a:avLst/>
          </a:prstGeom>
        </p:spPr>
      </p:pic>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5596502" y="2405894"/>
            <a:ext cx="5754896" cy="3197464"/>
          </a:xfrm>
        </p:spPr>
        <p:txBody>
          <a:bodyPr vert="horz" lIns="91440" tIns="45720" rIns="91440" bIns="45720" rtlCol="0" anchor="t">
            <a:normAutofit/>
          </a:bodyPr>
          <a:lstStyle/>
          <a:p>
            <a:pPr marL="0"/>
            <a:r>
              <a:rPr lang="en-US" sz="2400" dirty="0"/>
              <a:t>The first </a:t>
            </a:r>
            <a:r>
              <a:rPr lang="en-US" sz="2400" b="1" dirty="0"/>
              <a:t>115,000 blocks </a:t>
            </a:r>
            <a:r>
              <a:rPr lang="en-US" sz="2400" dirty="0"/>
              <a:t>of the Bitcoin blockchain, containing a total of </a:t>
            </a:r>
            <a:r>
              <a:rPr lang="en-US" sz="2400" b="1" dirty="0"/>
              <a:t>367,217 transactions</a:t>
            </a:r>
            <a:r>
              <a:rPr lang="en-US" sz="2400" dirty="0"/>
              <a:t>, were downloaded from the Blockchain.com site.</a:t>
            </a:r>
          </a:p>
        </p:txBody>
      </p:sp>
      <p:sp>
        <p:nvSpPr>
          <p:cNvPr id="27" name="Rectangle 2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68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marL="0" indent="0"/>
            <a:r>
              <a:rPr lang="en-US" sz="4800" b="1" kern="1200" dirty="0">
                <a:solidFill>
                  <a:srgbClr val="FFFFFF"/>
                </a:solidFill>
                <a:latin typeface="+mj-lt"/>
                <a:ea typeface="+mj-ea"/>
                <a:cs typeface="+mj-cs"/>
              </a:rPr>
              <a:t>Data Processing: </a:t>
            </a:r>
            <a:r>
              <a:rPr lang="en-US" sz="4800" b="1" dirty="0">
                <a:solidFill>
                  <a:srgbClr val="FFFFFF"/>
                </a:solidFill>
              </a:rPr>
              <a:t>Transaction Graph</a:t>
            </a:r>
            <a:endParaRPr lang="en-US" sz="4800" b="1" kern="1200" dirty="0">
              <a:solidFill>
                <a:srgbClr val="FFFFFF"/>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pPr marL="0"/>
            <a:r>
              <a:rPr lang="en-US" sz="2400" dirty="0"/>
              <a:t>Each transaction can be interpreted as a </a:t>
            </a:r>
            <a:r>
              <a:rPr lang="en-US" sz="2400" b="1" dirty="0"/>
              <a:t>graph node</a:t>
            </a:r>
            <a:r>
              <a:rPr lang="en-US" sz="2400" dirty="0"/>
              <a:t>.</a:t>
            </a:r>
          </a:p>
          <a:p>
            <a:pPr marL="0"/>
            <a:r>
              <a:rPr lang="en-US" sz="2400" dirty="0"/>
              <a:t>The transaction’s inputs are the </a:t>
            </a:r>
            <a:r>
              <a:rPr lang="en-US" sz="2400" b="1" dirty="0"/>
              <a:t>incoming edges</a:t>
            </a:r>
            <a:r>
              <a:rPr lang="en-US" sz="2400" dirty="0"/>
              <a:t>.</a:t>
            </a:r>
          </a:p>
          <a:p>
            <a:pPr marL="0"/>
            <a:r>
              <a:rPr lang="en-US" sz="2400" dirty="0"/>
              <a:t>The transaction’s outputs are the </a:t>
            </a:r>
            <a:r>
              <a:rPr lang="en-US" sz="2400" b="1" dirty="0"/>
              <a:t>outgoing edges</a:t>
            </a:r>
            <a:r>
              <a:rPr lang="en-US" sz="2400" dirty="0"/>
              <a:t>.</a:t>
            </a:r>
          </a:p>
          <a:p>
            <a:pPr marL="0"/>
            <a:r>
              <a:rPr lang="en-US" sz="2400" dirty="0"/>
              <a:t>The entire blockchain can be represented as a </a:t>
            </a:r>
            <a:r>
              <a:rPr lang="en-US" sz="2400" b="1" dirty="0"/>
              <a:t>multi directed graph</a:t>
            </a:r>
            <a:r>
              <a:rPr lang="en-US" sz="2400" dirty="0"/>
              <a:t>.</a:t>
            </a:r>
          </a:p>
          <a:p>
            <a:pPr marL="0"/>
            <a:r>
              <a:rPr lang="en-US" sz="2400" dirty="0"/>
              <a:t>Through these observations, the transaction graph was created starting from the downloaded blocks.</a:t>
            </a:r>
          </a:p>
          <a:p>
            <a:pPr marL="0"/>
            <a:r>
              <a:rPr lang="en-US" sz="2400" dirty="0"/>
              <a:t>The result is a graph of </a:t>
            </a:r>
            <a:r>
              <a:rPr lang="en-US" sz="2400" b="1" dirty="0"/>
              <a:t>559,528 nodes </a:t>
            </a:r>
            <a:r>
              <a:rPr lang="en-US" sz="2400" dirty="0"/>
              <a:t>and </a:t>
            </a:r>
            <a:r>
              <a:rPr lang="en-US" sz="2400" b="1" dirty="0"/>
              <a:t>630,301 edges</a:t>
            </a:r>
            <a:r>
              <a:rPr lang="en-US" sz="2400" dirty="0"/>
              <a:t>.</a:t>
            </a:r>
          </a:p>
        </p:txBody>
      </p:sp>
    </p:spTree>
    <p:extLst>
      <p:ext uri="{BB962C8B-B14F-4D97-AF65-F5344CB8AC3E}">
        <p14:creationId xmlns:p14="http://schemas.microsoft.com/office/powerpoint/2010/main" val="325986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4D1ACE0D-3795-311C-5BC1-7C021A568300}"/>
              </a:ext>
            </a:extLst>
          </p:cNvPr>
          <p:cNvPicPr>
            <a:picLocks noChangeAspect="1"/>
          </p:cNvPicPr>
          <p:nvPr/>
        </p:nvPicPr>
        <p:blipFill rotWithShape="1">
          <a:blip r:embed="rId2">
            <a:extLst>
              <a:ext uri="{28A0092B-C50C-407E-A947-70E740481C1C}">
                <a14:useLocalDpi xmlns:a14="http://schemas.microsoft.com/office/drawing/2010/main" val="0"/>
              </a:ext>
            </a:extLst>
          </a:blip>
          <a:srcRect l="5265" r="5726" b="-2"/>
          <a:stretch/>
        </p:blipFill>
        <p:spPr>
          <a:xfrm flipH="1" flipV="1">
            <a:off x="4038599" y="10"/>
            <a:ext cx="8160026" cy="6875809"/>
          </a:xfrm>
          <a:prstGeom prst="rect">
            <a:avLst/>
          </a:prstGeom>
        </p:spPr>
      </p:pic>
      <p:sp>
        <p:nvSpPr>
          <p:cNvPr id="12" name="Freeform: Shape 1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71183" y="1137971"/>
            <a:ext cx="3052293" cy="3531403"/>
          </a:xfrm>
        </p:spPr>
        <p:txBody>
          <a:bodyPr vert="horz" lIns="91440" tIns="45720" rIns="91440" bIns="45720" rtlCol="0" anchor="t">
            <a:normAutofit/>
          </a:bodyPr>
          <a:lstStyle/>
          <a:p>
            <a:pPr marL="0" indent="0" algn="r"/>
            <a:r>
              <a:rPr lang="en-US" sz="4800" b="1" dirty="0">
                <a:solidFill>
                  <a:srgbClr val="FFFFFF"/>
                </a:solidFill>
              </a:rPr>
              <a:t>Data Processing: Transaction Graph</a:t>
            </a:r>
          </a:p>
        </p:txBody>
      </p:sp>
    </p:spTree>
    <p:extLst>
      <p:ext uri="{BB962C8B-B14F-4D97-AF65-F5344CB8AC3E}">
        <p14:creationId xmlns:p14="http://schemas.microsoft.com/office/powerpoint/2010/main" val="1381417715"/>
      </p:ext>
    </p:extLst>
  </p:cSld>
  <p:clrMapOvr>
    <a:masterClrMapping/>
  </p:clrMapOvr>
</p:sld>
</file>

<file path=ppt/theme/theme1.xml><?xml version="1.0" encoding="utf-8"?>
<a:theme xmlns:a="http://schemas.openxmlformats.org/drawingml/2006/main" name="Tema di Office">
  <a:themeElements>
    <a:clrScheme name="Personalizzato 1">
      <a:dk1>
        <a:sysClr val="windowText" lastClr="000000"/>
      </a:dk1>
      <a:lt1>
        <a:sysClr val="window" lastClr="FFFFFF"/>
      </a:lt1>
      <a:dk2>
        <a:srgbClr val="4E3B30"/>
      </a:dk2>
      <a:lt2>
        <a:srgbClr val="FBEEC9"/>
      </a:lt2>
      <a:accent1>
        <a:srgbClr val="FFC42F"/>
      </a:accent1>
      <a:accent2>
        <a:srgbClr val="F0A22E"/>
      </a:accent2>
      <a:accent3>
        <a:srgbClr val="C3986D"/>
      </a:accent3>
      <a:accent4>
        <a:srgbClr val="B58B80"/>
      </a:accent4>
      <a:accent5>
        <a:srgbClr val="EBC7A3"/>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1372</Words>
  <Application>Microsoft Office PowerPoint</Application>
  <PresentationFormat>Widescreen</PresentationFormat>
  <Paragraphs>117</Paragraphs>
  <Slides>24</Slides>
  <Notes>0</Notes>
  <HiddenSlides>1</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var(--jp-code-font-family)</vt:lpstr>
      <vt:lpstr>Tema di Office</vt:lpstr>
      <vt:lpstr>Bitcoin Address Clustering Algorithm Based on Multiple Heuristic Conditions</vt:lpstr>
      <vt:lpstr>Project Goal</vt:lpstr>
      <vt:lpstr>Roadmap</vt:lpstr>
      <vt:lpstr>Domain Overview: Concept of Transaction</vt:lpstr>
      <vt:lpstr>Domain Overview:  Trasparency</vt:lpstr>
      <vt:lpstr>Domain Overview: Pseudo-anonimity</vt:lpstr>
      <vt:lpstr>Data Collection</vt:lpstr>
      <vt:lpstr>Data Processing: Transaction Graph</vt:lpstr>
      <vt:lpstr>Data Processing: Transaction Graph</vt:lpstr>
      <vt:lpstr>Graph Analysis: Connected Components   39,801</vt:lpstr>
      <vt:lpstr>Graph Analysis: Indegree and Outdegree of Nodes</vt:lpstr>
      <vt:lpstr>Heuristics: Multiple interpretations</vt:lpstr>
      <vt:lpstr>Heuristics: Satoshi</vt:lpstr>
      <vt:lpstr>Heuristics:  Coinbase transaction mining address</vt:lpstr>
      <vt:lpstr>Heuristics: Common-input-ownership</vt:lpstr>
      <vt:lpstr>Heuristics: Single input and single output</vt:lpstr>
      <vt:lpstr>Heuristics: Consolidation transaction</vt:lpstr>
      <vt:lpstr>Heuristics:  Payment transaction with change address </vt:lpstr>
      <vt:lpstr>Heuristics: Change address detection</vt:lpstr>
      <vt:lpstr>Heuristics: Mixed transaction recognition</vt:lpstr>
      <vt:lpstr>Clustering Algorithm Results</vt:lpstr>
      <vt:lpstr>Clustering Algoritm Results: Entity Dimention</vt:lpstr>
      <vt:lpstr>Clustering Algoritm Results: Observation</vt:lpstr>
      <vt:lpstr>Use Cases:  Visualize entity movements from an address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Address Clustering </dc:title>
  <dc:creator>Vincenzo Imperati</dc:creator>
  <cp:lastModifiedBy>Vincenzo Imperati</cp:lastModifiedBy>
  <cp:revision>9</cp:revision>
  <dcterms:created xsi:type="dcterms:W3CDTF">2022-06-28T17:59:56Z</dcterms:created>
  <dcterms:modified xsi:type="dcterms:W3CDTF">2022-06-29T14:53:45Z</dcterms:modified>
</cp:coreProperties>
</file>