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61" r:id="rId3"/>
    <p:sldId id="259" r:id="rId4"/>
    <p:sldId id="260" r:id="rId5"/>
    <p:sldId id="263" r:id="rId6"/>
    <p:sldId id="265" r:id="rId7"/>
    <p:sldId id="266" r:id="rId8"/>
    <p:sldId id="267" r:id="rId9"/>
    <p:sldId id="286" r:id="rId10"/>
    <p:sldId id="269" r:id="rId11"/>
    <p:sldId id="268" r:id="rId12"/>
    <p:sldId id="270" r:id="rId13"/>
    <p:sldId id="272" r:id="rId14"/>
    <p:sldId id="285" r:id="rId15"/>
    <p:sldId id="273" r:id="rId16"/>
    <p:sldId id="274" r:id="rId17"/>
    <p:sldId id="275" r:id="rId18"/>
    <p:sldId id="276" r:id="rId19"/>
    <p:sldId id="277" r:id="rId20"/>
    <p:sldId id="278" r:id="rId21"/>
    <p:sldId id="280" r:id="rId22"/>
    <p:sldId id="281" r:id="rId23"/>
    <p:sldId id="282" r:id="rId24"/>
    <p:sldId id="283" r:id="rId25"/>
    <p:sldId id="284" r:id="rId26"/>
    <p:sldId id="287" r:id="rId2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210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122803-C52F-4776-9E86-618703397085}" type="doc">
      <dgm:prSet loTypeId="urn:microsoft.com/office/officeart/2008/layout/LinedList" loCatId="list" qsTypeId="urn:microsoft.com/office/officeart/2005/8/quickstyle/simple4" qsCatId="simple" csTypeId="urn:microsoft.com/office/officeart/2005/8/colors/colorful1" csCatId="colorful" phldr="1"/>
      <dgm:spPr/>
      <dgm:t>
        <a:bodyPr/>
        <a:lstStyle/>
        <a:p>
          <a:endParaRPr lang="en-US"/>
        </a:p>
      </dgm:t>
    </dgm:pt>
    <dgm:pt modelId="{260625FB-ED1A-42E9-8C98-81828E1F0812}">
      <dgm:prSet/>
      <dgm:spPr/>
      <dgm:t>
        <a:bodyPr/>
        <a:lstStyle/>
        <a:p>
          <a:r>
            <a:rPr lang="it-IT" dirty="0"/>
            <a:t>Domain </a:t>
          </a:r>
          <a:r>
            <a:rPr lang="it-IT" dirty="0" err="1"/>
            <a:t>Overview</a:t>
          </a:r>
          <a:endParaRPr lang="en-US" dirty="0"/>
        </a:p>
      </dgm:t>
    </dgm:pt>
    <dgm:pt modelId="{79F2D6C4-53B0-4C05-9759-801196B256E7}" type="parTrans" cxnId="{581E0B52-D62F-4054-B209-73CE177712E1}">
      <dgm:prSet/>
      <dgm:spPr/>
      <dgm:t>
        <a:bodyPr/>
        <a:lstStyle/>
        <a:p>
          <a:endParaRPr lang="en-US"/>
        </a:p>
      </dgm:t>
    </dgm:pt>
    <dgm:pt modelId="{4FED7E9F-919F-41FC-80BF-B3A4BB4F9480}" type="sibTrans" cxnId="{581E0B52-D62F-4054-B209-73CE177712E1}">
      <dgm:prSet/>
      <dgm:spPr/>
      <dgm:t>
        <a:bodyPr/>
        <a:lstStyle/>
        <a:p>
          <a:endParaRPr lang="en-US"/>
        </a:p>
      </dgm:t>
    </dgm:pt>
    <dgm:pt modelId="{86462E50-9788-4AD8-BE53-508396055AA8}">
      <dgm:prSet/>
      <dgm:spPr/>
      <dgm:t>
        <a:bodyPr/>
        <a:lstStyle/>
        <a:p>
          <a:r>
            <a:rPr lang="en-US" dirty="0"/>
            <a:t>Data Collection</a:t>
          </a:r>
        </a:p>
      </dgm:t>
    </dgm:pt>
    <dgm:pt modelId="{5B919E78-73F5-4E75-95C1-4B57ED55336F}" type="parTrans" cxnId="{FA64CB73-6F6A-41BA-8864-A38EF9BD1238}">
      <dgm:prSet/>
      <dgm:spPr/>
      <dgm:t>
        <a:bodyPr/>
        <a:lstStyle/>
        <a:p>
          <a:endParaRPr lang="en-US"/>
        </a:p>
      </dgm:t>
    </dgm:pt>
    <dgm:pt modelId="{C5C82FC5-CE0F-4553-B9F2-A11D68F1A69A}" type="sibTrans" cxnId="{FA64CB73-6F6A-41BA-8864-A38EF9BD1238}">
      <dgm:prSet/>
      <dgm:spPr/>
      <dgm:t>
        <a:bodyPr/>
        <a:lstStyle/>
        <a:p>
          <a:endParaRPr lang="en-US"/>
        </a:p>
      </dgm:t>
    </dgm:pt>
    <dgm:pt modelId="{2524A846-9AC3-46C6-ADE1-453FB6E909EF}">
      <dgm:prSet/>
      <dgm:spPr/>
      <dgm:t>
        <a:bodyPr/>
        <a:lstStyle/>
        <a:p>
          <a:r>
            <a:rPr lang="en-US" dirty="0"/>
            <a:t>Data Processing</a:t>
          </a:r>
        </a:p>
      </dgm:t>
    </dgm:pt>
    <dgm:pt modelId="{E76A2CC9-0B69-429B-A43C-394A13AC31CE}" type="parTrans" cxnId="{B9DD0DA0-9F68-4510-847B-FB3397E4E072}">
      <dgm:prSet/>
      <dgm:spPr/>
      <dgm:t>
        <a:bodyPr/>
        <a:lstStyle/>
        <a:p>
          <a:endParaRPr lang="en-US"/>
        </a:p>
      </dgm:t>
    </dgm:pt>
    <dgm:pt modelId="{8BCBB0B1-1BBF-4028-B6C4-9E4E34622FDA}" type="sibTrans" cxnId="{B9DD0DA0-9F68-4510-847B-FB3397E4E072}">
      <dgm:prSet/>
      <dgm:spPr/>
      <dgm:t>
        <a:bodyPr/>
        <a:lstStyle/>
        <a:p>
          <a:endParaRPr lang="en-US"/>
        </a:p>
      </dgm:t>
    </dgm:pt>
    <dgm:pt modelId="{0712E120-69F7-418C-9DC0-51095C5D5E6D}">
      <dgm:prSet/>
      <dgm:spPr/>
      <dgm:t>
        <a:bodyPr/>
        <a:lstStyle/>
        <a:p>
          <a:r>
            <a:rPr lang="en-US" dirty="0"/>
            <a:t>Graph Analysis</a:t>
          </a:r>
        </a:p>
      </dgm:t>
    </dgm:pt>
    <dgm:pt modelId="{D13587DF-DAF0-4C19-B416-DC7EDCF75965}" type="parTrans" cxnId="{827F38FA-3F57-419A-BD7F-32E2E6042741}">
      <dgm:prSet/>
      <dgm:spPr/>
      <dgm:t>
        <a:bodyPr/>
        <a:lstStyle/>
        <a:p>
          <a:endParaRPr lang="en-US"/>
        </a:p>
      </dgm:t>
    </dgm:pt>
    <dgm:pt modelId="{62205ECF-E2DE-4775-81B4-5086DDE31623}" type="sibTrans" cxnId="{827F38FA-3F57-419A-BD7F-32E2E6042741}">
      <dgm:prSet/>
      <dgm:spPr/>
      <dgm:t>
        <a:bodyPr/>
        <a:lstStyle/>
        <a:p>
          <a:endParaRPr lang="en-US"/>
        </a:p>
      </dgm:t>
    </dgm:pt>
    <dgm:pt modelId="{449E6F52-AFE3-40B8-81CB-5B1D0601D1D9}">
      <dgm:prSet/>
      <dgm:spPr/>
      <dgm:t>
        <a:bodyPr/>
        <a:lstStyle/>
        <a:p>
          <a:r>
            <a:rPr lang="en-US" dirty="0"/>
            <a:t>Heuristics</a:t>
          </a:r>
        </a:p>
      </dgm:t>
    </dgm:pt>
    <dgm:pt modelId="{57F0690B-F924-4E70-A4C6-1B1410232125}" type="parTrans" cxnId="{B1B406A5-694B-47C5-B31F-32D0A545282F}">
      <dgm:prSet/>
      <dgm:spPr/>
      <dgm:t>
        <a:bodyPr/>
        <a:lstStyle/>
        <a:p>
          <a:endParaRPr lang="en-US"/>
        </a:p>
      </dgm:t>
    </dgm:pt>
    <dgm:pt modelId="{8D05EC39-C027-4A17-9BD2-C4F91D48CCCB}" type="sibTrans" cxnId="{B1B406A5-694B-47C5-B31F-32D0A545282F}">
      <dgm:prSet/>
      <dgm:spPr/>
      <dgm:t>
        <a:bodyPr/>
        <a:lstStyle/>
        <a:p>
          <a:endParaRPr lang="en-US"/>
        </a:p>
      </dgm:t>
    </dgm:pt>
    <dgm:pt modelId="{18967839-0ED4-4DEA-AD6C-4AE9F45D30A9}">
      <dgm:prSet/>
      <dgm:spPr/>
      <dgm:t>
        <a:bodyPr/>
        <a:lstStyle/>
        <a:p>
          <a:r>
            <a:rPr lang="it-IT" dirty="0"/>
            <a:t>Clustering </a:t>
          </a:r>
          <a:r>
            <a:rPr lang="it-IT" dirty="0" err="1"/>
            <a:t>Algorithm</a:t>
          </a:r>
          <a:r>
            <a:rPr lang="it-IT" dirty="0"/>
            <a:t> </a:t>
          </a:r>
          <a:r>
            <a:rPr lang="it-IT" dirty="0" err="1"/>
            <a:t>Results</a:t>
          </a:r>
          <a:endParaRPr lang="en-US" dirty="0"/>
        </a:p>
      </dgm:t>
    </dgm:pt>
    <dgm:pt modelId="{7B66BE18-9A62-4942-90D2-6D59B608F00C}" type="parTrans" cxnId="{E076EED6-6193-4BA7-90B7-5503D211CB1F}">
      <dgm:prSet/>
      <dgm:spPr/>
      <dgm:t>
        <a:bodyPr/>
        <a:lstStyle/>
        <a:p>
          <a:endParaRPr lang="en-US"/>
        </a:p>
      </dgm:t>
    </dgm:pt>
    <dgm:pt modelId="{682F07D4-FCB8-4848-B53F-714D969FEE68}" type="sibTrans" cxnId="{E076EED6-6193-4BA7-90B7-5503D211CB1F}">
      <dgm:prSet/>
      <dgm:spPr/>
      <dgm:t>
        <a:bodyPr/>
        <a:lstStyle/>
        <a:p>
          <a:endParaRPr lang="en-US"/>
        </a:p>
      </dgm:t>
    </dgm:pt>
    <dgm:pt modelId="{0CDE904D-D269-414E-BD6C-E9658C94FE27}">
      <dgm:prSet/>
      <dgm:spPr/>
      <dgm:t>
        <a:bodyPr/>
        <a:lstStyle/>
        <a:p>
          <a:r>
            <a:rPr lang="it-IT" dirty="0"/>
            <a:t>Use Cases</a:t>
          </a:r>
          <a:endParaRPr lang="en-US" dirty="0"/>
        </a:p>
      </dgm:t>
    </dgm:pt>
    <dgm:pt modelId="{82E192BA-AA15-4E54-B1B9-F12D55CF8A6E}" type="parTrans" cxnId="{97848249-ED97-4191-B590-4EEAB27F4B0D}">
      <dgm:prSet/>
      <dgm:spPr/>
      <dgm:t>
        <a:bodyPr/>
        <a:lstStyle/>
        <a:p>
          <a:endParaRPr lang="en-US"/>
        </a:p>
      </dgm:t>
    </dgm:pt>
    <dgm:pt modelId="{3AE013D9-9F61-4512-803B-FF2CDBBAAC1A}" type="sibTrans" cxnId="{97848249-ED97-4191-B590-4EEAB27F4B0D}">
      <dgm:prSet/>
      <dgm:spPr/>
      <dgm:t>
        <a:bodyPr/>
        <a:lstStyle/>
        <a:p>
          <a:endParaRPr lang="en-US"/>
        </a:p>
      </dgm:t>
    </dgm:pt>
    <dgm:pt modelId="{7003754B-0153-4B8E-B957-5769FF62724E}">
      <dgm:prSet/>
      <dgm:spPr/>
      <dgm:t>
        <a:bodyPr/>
        <a:lstStyle/>
        <a:p>
          <a:r>
            <a:rPr lang="it-IT" dirty="0"/>
            <a:t>Future </a:t>
          </a:r>
          <a:r>
            <a:rPr lang="it-IT" dirty="0" err="1"/>
            <a:t>Improvements</a:t>
          </a:r>
          <a:endParaRPr lang="en-US" dirty="0"/>
        </a:p>
      </dgm:t>
    </dgm:pt>
    <dgm:pt modelId="{2483CB42-C452-4452-86B6-8ED36A304D84}" type="parTrans" cxnId="{F519A1EA-C1C4-4AC6-8F9C-BDAF84147F6E}">
      <dgm:prSet/>
      <dgm:spPr/>
      <dgm:t>
        <a:bodyPr/>
        <a:lstStyle/>
        <a:p>
          <a:endParaRPr lang="it-IT"/>
        </a:p>
      </dgm:t>
    </dgm:pt>
    <dgm:pt modelId="{4E651A42-5F12-4089-88F0-D4E36059E86A}" type="sibTrans" cxnId="{F519A1EA-C1C4-4AC6-8F9C-BDAF84147F6E}">
      <dgm:prSet/>
      <dgm:spPr/>
      <dgm:t>
        <a:bodyPr/>
        <a:lstStyle/>
        <a:p>
          <a:endParaRPr lang="it-IT"/>
        </a:p>
      </dgm:t>
    </dgm:pt>
    <dgm:pt modelId="{F84F0461-8112-49A4-BC22-443494EBF813}" type="pres">
      <dgm:prSet presAssocID="{1C122803-C52F-4776-9E86-618703397085}" presName="vert0" presStyleCnt="0">
        <dgm:presLayoutVars>
          <dgm:dir/>
          <dgm:animOne val="branch"/>
          <dgm:animLvl val="lvl"/>
        </dgm:presLayoutVars>
      </dgm:prSet>
      <dgm:spPr/>
    </dgm:pt>
    <dgm:pt modelId="{CA88DBAB-D989-49BE-8062-BFE4A8FF654E}" type="pres">
      <dgm:prSet presAssocID="{260625FB-ED1A-42E9-8C98-81828E1F0812}" presName="thickLine" presStyleLbl="alignNode1" presStyleIdx="0" presStyleCnt="8"/>
      <dgm:spPr/>
    </dgm:pt>
    <dgm:pt modelId="{A138DF20-F314-4D89-AEDE-D25D782E5262}" type="pres">
      <dgm:prSet presAssocID="{260625FB-ED1A-42E9-8C98-81828E1F0812}" presName="horz1" presStyleCnt="0"/>
      <dgm:spPr/>
    </dgm:pt>
    <dgm:pt modelId="{2C76A03A-EB5D-4043-A93F-D55175BE30BA}" type="pres">
      <dgm:prSet presAssocID="{260625FB-ED1A-42E9-8C98-81828E1F0812}" presName="tx1" presStyleLbl="revTx" presStyleIdx="0" presStyleCnt="8"/>
      <dgm:spPr/>
    </dgm:pt>
    <dgm:pt modelId="{9BA6159D-7C2D-4B33-A87D-D19F25FE8818}" type="pres">
      <dgm:prSet presAssocID="{260625FB-ED1A-42E9-8C98-81828E1F0812}" presName="vert1" presStyleCnt="0"/>
      <dgm:spPr/>
    </dgm:pt>
    <dgm:pt modelId="{1AE47F4A-CBC1-4CC7-9E8D-A890013CF090}" type="pres">
      <dgm:prSet presAssocID="{86462E50-9788-4AD8-BE53-508396055AA8}" presName="thickLine" presStyleLbl="alignNode1" presStyleIdx="1" presStyleCnt="8"/>
      <dgm:spPr/>
    </dgm:pt>
    <dgm:pt modelId="{1A48129F-B237-4E16-A7A8-9D5C662595EF}" type="pres">
      <dgm:prSet presAssocID="{86462E50-9788-4AD8-BE53-508396055AA8}" presName="horz1" presStyleCnt="0"/>
      <dgm:spPr/>
    </dgm:pt>
    <dgm:pt modelId="{38826409-5A6D-4DE2-B519-52DF0AD5365A}" type="pres">
      <dgm:prSet presAssocID="{86462E50-9788-4AD8-BE53-508396055AA8}" presName="tx1" presStyleLbl="revTx" presStyleIdx="1" presStyleCnt="8"/>
      <dgm:spPr/>
    </dgm:pt>
    <dgm:pt modelId="{99239834-41AD-40B5-BE7C-0E5600CC8ABC}" type="pres">
      <dgm:prSet presAssocID="{86462E50-9788-4AD8-BE53-508396055AA8}" presName="vert1" presStyleCnt="0"/>
      <dgm:spPr/>
    </dgm:pt>
    <dgm:pt modelId="{F11220CE-10CE-4441-9571-B85F2BB7BF68}" type="pres">
      <dgm:prSet presAssocID="{2524A846-9AC3-46C6-ADE1-453FB6E909EF}" presName="thickLine" presStyleLbl="alignNode1" presStyleIdx="2" presStyleCnt="8"/>
      <dgm:spPr/>
    </dgm:pt>
    <dgm:pt modelId="{1D932A32-58B4-49EB-B086-0B95605E07F2}" type="pres">
      <dgm:prSet presAssocID="{2524A846-9AC3-46C6-ADE1-453FB6E909EF}" presName="horz1" presStyleCnt="0"/>
      <dgm:spPr/>
    </dgm:pt>
    <dgm:pt modelId="{194E75F0-1A1A-4541-8DFC-3AFD1CA5237B}" type="pres">
      <dgm:prSet presAssocID="{2524A846-9AC3-46C6-ADE1-453FB6E909EF}" presName="tx1" presStyleLbl="revTx" presStyleIdx="2" presStyleCnt="8"/>
      <dgm:spPr/>
    </dgm:pt>
    <dgm:pt modelId="{A25FFF67-B325-44AC-BE6D-8F1250D70AF9}" type="pres">
      <dgm:prSet presAssocID="{2524A846-9AC3-46C6-ADE1-453FB6E909EF}" presName="vert1" presStyleCnt="0"/>
      <dgm:spPr/>
    </dgm:pt>
    <dgm:pt modelId="{0A430652-A972-4096-BE9D-C7434E2E5253}" type="pres">
      <dgm:prSet presAssocID="{0712E120-69F7-418C-9DC0-51095C5D5E6D}" presName="thickLine" presStyleLbl="alignNode1" presStyleIdx="3" presStyleCnt="8"/>
      <dgm:spPr/>
    </dgm:pt>
    <dgm:pt modelId="{F33E8E59-C422-423B-8954-DB2C79BD48C1}" type="pres">
      <dgm:prSet presAssocID="{0712E120-69F7-418C-9DC0-51095C5D5E6D}" presName="horz1" presStyleCnt="0"/>
      <dgm:spPr/>
    </dgm:pt>
    <dgm:pt modelId="{046E4640-7E38-4031-AE37-318323CDBF17}" type="pres">
      <dgm:prSet presAssocID="{0712E120-69F7-418C-9DC0-51095C5D5E6D}" presName="tx1" presStyleLbl="revTx" presStyleIdx="3" presStyleCnt="8"/>
      <dgm:spPr/>
    </dgm:pt>
    <dgm:pt modelId="{65E9D7A8-1B4E-41F1-B554-DAEFCA5C801B}" type="pres">
      <dgm:prSet presAssocID="{0712E120-69F7-418C-9DC0-51095C5D5E6D}" presName="vert1" presStyleCnt="0"/>
      <dgm:spPr/>
    </dgm:pt>
    <dgm:pt modelId="{FD890C1F-10C5-4EDD-8882-69A952349FF0}" type="pres">
      <dgm:prSet presAssocID="{449E6F52-AFE3-40B8-81CB-5B1D0601D1D9}" presName="thickLine" presStyleLbl="alignNode1" presStyleIdx="4" presStyleCnt="8"/>
      <dgm:spPr/>
    </dgm:pt>
    <dgm:pt modelId="{062499AF-86DB-4134-83C2-8AF13C16330B}" type="pres">
      <dgm:prSet presAssocID="{449E6F52-AFE3-40B8-81CB-5B1D0601D1D9}" presName="horz1" presStyleCnt="0"/>
      <dgm:spPr/>
    </dgm:pt>
    <dgm:pt modelId="{3A0C21AB-8D81-409D-9AF0-96B5848C34EC}" type="pres">
      <dgm:prSet presAssocID="{449E6F52-AFE3-40B8-81CB-5B1D0601D1D9}" presName="tx1" presStyleLbl="revTx" presStyleIdx="4" presStyleCnt="8"/>
      <dgm:spPr/>
    </dgm:pt>
    <dgm:pt modelId="{A4C07585-E90F-40FC-AF98-5E08E4CC29F6}" type="pres">
      <dgm:prSet presAssocID="{449E6F52-AFE3-40B8-81CB-5B1D0601D1D9}" presName="vert1" presStyleCnt="0"/>
      <dgm:spPr/>
    </dgm:pt>
    <dgm:pt modelId="{4A327EBF-D52E-48DC-B755-381919AF03B9}" type="pres">
      <dgm:prSet presAssocID="{18967839-0ED4-4DEA-AD6C-4AE9F45D30A9}" presName="thickLine" presStyleLbl="alignNode1" presStyleIdx="5" presStyleCnt="8"/>
      <dgm:spPr/>
    </dgm:pt>
    <dgm:pt modelId="{80362430-A71C-44DD-91D6-45C10C7B1CA3}" type="pres">
      <dgm:prSet presAssocID="{18967839-0ED4-4DEA-AD6C-4AE9F45D30A9}" presName="horz1" presStyleCnt="0"/>
      <dgm:spPr/>
    </dgm:pt>
    <dgm:pt modelId="{6CABF901-AE72-4DE0-8DF8-DFABCEB01098}" type="pres">
      <dgm:prSet presAssocID="{18967839-0ED4-4DEA-AD6C-4AE9F45D30A9}" presName="tx1" presStyleLbl="revTx" presStyleIdx="5" presStyleCnt="8"/>
      <dgm:spPr/>
    </dgm:pt>
    <dgm:pt modelId="{D5ED673F-7835-4663-B2DE-C8FD64CC2568}" type="pres">
      <dgm:prSet presAssocID="{18967839-0ED4-4DEA-AD6C-4AE9F45D30A9}" presName="vert1" presStyleCnt="0"/>
      <dgm:spPr/>
    </dgm:pt>
    <dgm:pt modelId="{4010D0BF-4F28-4181-B881-CB520CD45958}" type="pres">
      <dgm:prSet presAssocID="{0CDE904D-D269-414E-BD6C-E9658C94FE27}" presName="thickLine" presStyleLbl="alignNode1" presStyleIdx="6" presStyleCnt="8"/>
      <dgm:spPr/>
    </dgm:pt>
    <dgm:pt modelId="{18C61F93-C21D-4D5A-9F34-71518A5C68F8}" type="pres">
      <dgm:prSet presAssocID="{0CDE904D-D269-414E-BD6C-E9658C94FE27}" presName="horz1" presStyleCnt="0"/>
      <dgm:spPr/>
    </dgm:pt>
    <dgm:pt modelId="{EF382B47-F5E4-4747-9288-57FD3DE9F35E}" type="pres">
      <dgm:prSet presAssocID="{0CDE904D-D269-414E-BD6C-E9658C94FE27}" presName="tx1" presStyleLbl="revTx" presStyleIdx="6" presStyleCnt="8"/>
      <dgm:spPr/>
    </dgm:pt>
    <dgm:pt modelId="{470A092C-4EA8-4B09-BA1D-7FBE6D3E6D78}" type="pres">
      <dgm:prSet presAssocID="{0CDE904D-D269-414E-BD6C-E9658C94FE27}" presName="vert1" presStyleCnt="0"/>
      <dgm:spPr/>
    </dgm:pt>
    <dgm:pt modelId="{5596FB96-9C8B-4459-B556-53B7F09F35C5}" type="pres">
      <dgm:prSet presAssocID="{7003754B-0153-4B8E-B957-5769FF62724E}" presName="thickLine" presStyleLbl="alignNode1" presStyleIdx="7" presStyleCnt="8"/>
      <dgm:spPr/>
    </dgm:pt>
    <dgm:pt modelId="{7304DB9E-FEA0-4E81-827D-5857BF4EB90F}" type="pres">
      <dgm:prSet presAssocID="{7003754B-0153-4B8E-B957-5769FF62724E}" presName="horz1" presStyleCnt="0"/>
      <dgm:spPr/>
    </dgm:pt>
    <dgm:pt modelId="{C728DF10-6B7F-4BDF-A5D0-39AEA378C5C0}" type="pres">
      <dgm:prSet presAssocID="{7003754B-0153-4B8E-B957-5769FF62724E}" presName="tx1" presStyleLbl="revTx" presStyleIdx="7" presStyleCnt="8"/>
      <dgm:spPr/>
    </dgm:pt>
    <dgm:pt modelId="{794B4EC8-D6BF-40B5-819A-9754CD7F60AC}" type="pres">
      <dgm:prSet presAssocID="{7003754B-0153-4B8E-B957-5769FF62724E}" presName="vert1" presStyleCnt="0"/>
      <dgm:spPr/>
    </dgm:pt>
  </dgm:ptLst>
  <dgm:cxnLst>
    <dgm:cxn modelId="{6027E705-5C59-4F18-9461-D8DC2526C764}" type="presOf" srcId="{86462E50-9788-4AD8-BE53-508396055AA8}" destId="{38826409-5A6D-4DE2-B519-52DF0AD5365A}" srcOrd="0" destOrd="0" presId="urn:microsoft.com/office/officeart/2008/layout/LinedList"/>
    <dgm:cxn modelId="{D595EA5D-03F4-4F08-8A0B-823CB7EF2FE3}" type="presOf" srcId="{1C122803-C52F-4776-9E86-618703397085}" destId="{F84F0461-8112-49A4-BC22-443494EBF813}" srcOrd="0" destOrd="0" presId="urn:microsoft.com/office/officeart/2008/layout/LinedList"/>
    <dgm:cxn modelId="{C9BE4663-36E7-4103-AC75-7E945A7FE18E}" type="presOf" srcId="{7003754B-0153-4B8E-B957-5769FF62724E}" destId="{C728DF10-6B7F-4BDF-A5D0-39AEA378C5C0}" srcOrd="0" destOrd="0" presId="urn:microsoft.com/office/officeart/2008/layout/LinedList"/>
    <dgm:cxn modelId="{97848249-ED97-4191-B590-4EEAB27F4B0D}" srcId="{1C122803-C52F-4776-9E86-618703397085}" destId="{0CDE904D-D269-414E-BD6C-E9658C94FE27}" srcOrd="6" destOrd="0" parTransId="{82E192BA-AA15-4E54-B1B9-F12D55CF8A6E}" sibTransId="{3AE013D9-9F61-4512-803B-FF2CDBBAAC1A}"/>
    <dgm:cxn modelId="{3734DE6B-8021-4461-A21A-C8A0A2A6A921}" type="presOf" srcId="{18967839-0ED4-4DEA-AD6C-4AE9F45D30A9}" destId="{6CABF901-AE72-4DE0-8DF8-DFABCEB01098}" srcOrd="0" destOrd="0" presId="urn:microsoft.com/office/officeart/2008/layout/LinedList"/>
    <dgm:cxn modelId="{E9F61E4D-0158-4060-8905-169CC5964BBA}" type="presOf" srcId="{0CDE904D-D269-414E-BD6C-E9658C94FE27}" destId="{EF382B47-F5E4-4747-9288-57FD3DE9F35E}" srcOrd="0" destOrd="0" presId="urn:microsoft.com/office/officeart/2008/layout/LinedList"/>
    <dgm:cxn modelId="{581E0B52-D62F-4054-B209-73CE177712E1}" srcId="{1C122803-C52F-4776-9E86-618703397085}" destId="{260625FB-ED1A-42E9-8C98-81828E1F0812}" srcOrd="0" destOrd="0" parTransId="{79F2D6C4-53B0-4C05-9759-801196B256E7}" sibTransId="{4FED7E9F-919F-41FC-80BF-B3A4BB4F9480}"/>
    <dgm:cxn modelId="{FA64CB73-6F6A-41BA-8864-A38EF9BD1238}" srcId="{1C122803-C52F-4776-9E86-618703397085}" destId="{86462E50-9788-4AD8-BE53-508396055AA8}" srcOrd="1" destOrd="0" parTransId="{5B919E78-73F5-4E75-95C1-4B57ED55336F}" sibTransId="{C5C82FC5-CE0F-4553-B9F2-A11D68F1A69A}"/>
    <dgm:cxn modelId="{B9DD0DA0-9F68-4510-847B-FB3397E4E072}" srcId="{1C122803-C52F-4776-9E86-618703397085}" destId="{2524A846-9AC3-46C6-ADE1-453FB6E909EF}" srcOrd="2" destOrd="0" parTransId="{E76A2CC9-0B69-429B-A43C-394A13AC31CE}" sibTransId="{8BCBB0B1-1BBF-4028-B6C4-9E4E34622FDA}"/>
    <dgm:cxn modelId="{B1B406A5-694B-47C5-B31F-32D0A545282F}" srcId="{1C122803-C52F-4776-9E86-618703397085}" destId="{449E6F52-AFE3-40B8-81CB-5B1D0601D1D9}" srcOrd="4" destOrd="0" parTransId="{57F0690B-F924-4E70-A4C6-1B1410232125}" sibTransId="{8D05EC39-C027-4A17-9BD2-C4F91D48CCCB}"/>
    <dgm:cxn modelId="{87298BA5-FDF2-446B-982F-7BB182F6193D}" type="presOf" srcId="{2524A846-9AC3-46C6-ADE1-453FB6E909EF}" destId="{194E75F0-1A1A-4541-8DFC-3AFD1CA5237B}" srcOrd="0" destOrd="0" presId="urn:microsoft.com/office/officeart/2008/layout/LinedList"/>
    <dgm:cxn modelId="{5E18A2AC-9974-4EBF-8B86-AB2EAEEC07CD}" type="presOf" srcId="{260625FB-ED1A-42E9-8C98-81828E1F0812}" destId="{2C76A03A-EB5D-4043-A93F-D55175BE30BA}" srcOrd="0" destOrd="0" presId="urn:microsoft.com/office/officeart/2008/layout/LinedList"/>
    <dgm:cxn modelId="{E076EED6-6193-4BA7-90B7-5503D211CB1F}" srcId="{1C122803-C52F-4776-9E86-618703397085}" destId="{18967839-0ED4-4DEA-AD6C-4AE9F45D30A9}" srcOrd="5" destOrd="0" parTransId="{7B66BE18-9A62-4942-90D2-6D59B608F00C}" sibTransId="{682F07D4-FCB8-4848-B53F-714D969FEE68}"/>
    <dgm:cxn modelId="{2154D0E5-9940-40D3-86ED-52279E79D97C}" type="presOf" srcId="{449E6F52-AFE3-40B8-81CB-5B1D0601D1D9}" destId="{3A0C21AB-8D81-409D-9AF0-96B5848C34EC}" srcOrd="0" destOrd="0" presId="urn:microsoft.com/office/officeart/2008/layout/LinedList"/>
    <dgm:cxn modelId="{F519A1EA-C1C4-4AC6-8F9C-BDAF84147F6E}" srcId="{1C122803-C52F-4776-9E86-618703397085}" destId="{7003754B-0153-4B8E-B957-5769FF62724E}" srcOrd="7" destOrd="0" parTransId="{2483CB42-C452-4452-86B6-8ED36A304D84}" sibTransId="{4E651A42-5F12-4089-88F0-D4E36059E86A}"/>
    <dgm:cxn modelId="{827F38FA-3F57-419A-BD7F-32E2E6042741}" srcId="{1C122803-C52F-4776-9E86-618703397085}" destId="{0712E120-69F7-418C-9DC0-51095C5D5E6D}" srcOrd="3" destOrd="0" parTransId="{D13587DF-DAF0-4C19-B416-DC7EDCF75965}" sibTransId="{62205ECF-E2DE-4775-81B4-5086DDE31623}"/>
    <dgm:cxn modelId="{9B4C0EFE-775A-4DF9-811E-6012BB9BF341}" type="presOf" srcId="{0712E120-69F7-418C-9DC0-51095C5D5E6D}" destId="{046E4640-7E38-4031-AE37-318323CDBF17}" srcOrd="0" destOrd="0" presId="urn:microsoft.com/office/officeart/2008/layout/LinedList"/>
    <dgm:cxn modelId="{AADF341E-5522-4798-B2CA-B3BF46739DD7}" type="presParOf" srcId="{F84F0461-8112-49A4-BC22-443494EBF813}" destId="{CA88DBAB-D989-49BE-8062-BFE4A8FF654E}" srcOrd="0" destOrd="0" presId="urn:microsoft.com/office/officeart/2008/layout/LinedList"/>
    <dgm:cxn modelId="{DC4FF4E4-EA0D-4A03-AF88-6A3E589F6AB4}" type="presParOf" srcId="{F84F0461-8112-49A4-BC22-443494EBF813}" destId="{A138DF20-F314-4D89-AEDE-D25D782E5262}" srcOrd="1" destOrd="0" presId="urn:microsoft.com/office/officeart/2008/layout/LinedList"/>
    <dgm:cxn modelId="{3675CC59-8FAF-41B8-ACDA-23646C6C2259}" type="presParOf" srcId="{A138DF20-F314-4D89-AEDE-D25D782E5262}" destId="{2C76A03A-EB5D-4043-A93F-D55175BE30BA}" srcOrd="0" destOrd="0" presId="urn:microsoft.com/office/officeart/2008/layout/LinedList"/>
    <dgm:cxn modelId="{83DAA10A-B1C7-4E29-B93B-C13275C2508D}" type="presParOf" srcId="{A138DF20-F314-4D89-AEDE-D25D782E5262}" destId="{9BA6159D-7C2D-4B33-A87D-D19F25FE8818}" srcOrd="1" destOrd="0" presId="urn:microsoft.com/office/officeart/2008/layout/LinedList"/>
    <dgm:cxn modelId="{469CE155-E57D-4790-884E-87C3AC2EC18D}" type="presParOf" srcId="{F84F0461-8112-49A4-BC22-443494EBF813}" destId="{1AE47F4A-CBC1-4CC7-9E8D-A890013CF090}" srcOrd="2" destOrd="0" presId="urn:microsoft.com/office/officeart/2008/layout/LinedList"/>
    <dgm:cxn modelId="{93E12032-2084-46ED-9FAF-065D0DE6E294}" type="presParOf" srcId="{F84F0461-8112-49A4-BC22-443494EBF813}" destId="{1A48129F-B237-4E16-A7A8-9D5C662595EF}" srcOrd="3" destOrd="0" presId="urn:microsoft.com/office/officeart/2008/layout/LinedList"/>
    <dgm:cxn modelId="{C1151153-3DDB-4DB1-8F64-09E34A3FA50C}" type="presParOf" srcId="{1A48129F-B237-4E16-A7A8-9D5C662595EF}" destId="{38826409-5A6D-4DE2-B519-52DF0AD5365A}" srcOrd="0" destOrd="0" presId="urn:microsoft.com/office/officeart/2008/layout/LinedList"/>
    <dgm:cxn modelId="{1CEC5BEC-C560-484F-B09E-F55C075E3D21}" type="presParOf" srcId="{1A48129F-B237-4E16-A7A8-9D5C662595EF}" destId="{99239834-41AD-40B5-BE7C-0E5600CC8ABC}" srcOrd="1" destOrd="0" presId="urn:microsoft.com/office/officeart/2008/layout/LinedList"/>
    <dgm:cxn modelId="{C9EDDE8B-025F-4019-A3B6-888E772ACD37}" type="presParOf" srcId="{F84F0461-8112-49A4-BC22-443494EBF813}" destId="{F11220CE-10CE-4441-9571-B85F2BB7BF68}" srcOrd="4" destOrd="0" presId="urn:microsoft.com/office/officeart/2008/layout/LinedList"/>
    <dgm:cxn modelId="{4A18379B-48F1-407F-B280-3589B5C085F4}" type="presParOf" srcId="{F84F0461-8112-49A4-BC22-443494EBF813}" destId="{1D932A32-58B4-49EB-B086-0B95605E07F2}" srcOrd="5" destOrd="0" presId="urn:microsoft.com/office/officeart/2008/layout/LinedList"/>
    <dgm:cxn modelId="{86200FF4-FDC2-42AC-BD63-80B6E9460721}" type="presParOf" srcId="{1D932A32-58B4-49EB-B086-0B95605E07F2}" destId="{194E75F0-1A1A-4541-8DFC-3AFD1CA5237B}" srcOrd="0" destOrd="0" presId="urn:microsoft.com/office/officeart/2008/layout/LinedList"/>
    <dgm:cxn modelId="{9A611E0F-167D-47DA-8DD5-254A6F4723AD}" type="presParOf" srcId="{1D932A32-58B4-49EB-B086-0B95605E07F2}" destId="{A25FFF67-B325-44AC-BE6D-8F1250D70AF9}" srcOrd="1" destOrd="0" presId="urn:microsoft.com/office/officeart/2008/layout/LinedList"/>
    <dgm:cxn modelId="{A30817A7-2DE6-4F97-B10B-A5B2A4B2FF46}" type="presParOf" srcId="{F84F0461-8112-49A4-BC22-443494EBF813}" destId="{0A430652-A972-4096-BE9D-C7434E2E5253}" srcOrd="6" destOrd="0" presId="urn:microsoft.com/office/officeart/2008/layout/LinedList"/>
    <dgm:cxn modelId="{9B64B4FB-09D5-484A-A3A8-02792340A4A1}" type="presParOf" srcId="{F84F0461-8112-49A4-BC22-443494EBF813}" destId="{F33E8E59-C422-423B-8954-DB2C79BD48C1}" srcOrd="7" destOrd="0" presId="urn:microsoft.com/office/officeart/2008/layout/LinedList"/>
    <dgm:cxn modelId="{2E70374D-4C87-426D-A128-1EB3E8CC0311}" type="presParOf" srcId="{F33E8E59-C422-423B-8954-DB2C79BD48C1}" destId="{046E4640-7E38-4031-AE37-318323CDBF17}" srcOrd="0" destOrd="0" presId="urn:microsoft.com/office/officeart/2008/layout/LinedList"/>
    <dgm:cxn modelId="{007E546C-E0DB-4A25-ADC9-FCD113BA1B2E}" type="presParOf" srcId="{F33E8E59-C422-423B-8954-DB2C79BD48C1}" destId="{65E9D7A8-1B4E-41F1-B554-DAEFCA5C801B}" srcOrd="1" destOrd="0" presId="urn:microsoft.com/office/officeart/2008/layout/LinedList"/>
    <dgm:cxn modelId="{B10953F9-0E5F-4AED-88AF-AC8B3F2BCCF0}" type="presParOf" srcId="{F84F0461-8112-49A4-BC22-443494EBF813}" destId="{FD890C1F-10C5-4EDD-8882-69A952349FF0}" srcOrd="8" destOrd="0" presId="urn:microsoft.com/office/officeart/2008/layout/LinedList"/>
    <dgm:cxn modelId="{CA7D52A9-FD7A-407D-BC92-2B2C17DC81D9}" type="presParOf" srcId="{F84F0461-8112-49A4-BC22-443494EBF813}" destId="{062499AF-86DB-4134-83C2-8AF13C16330B}" srcOrd="9" destOrd="0" presId="urn:microsoft.com/office/officeart/2008/layout/LinedList"/>
    <dgm:cxn modelId="{8B87E559-D2CB-4765-B820-E59BA1AC0495}" type="presParOf" srcId="{062499AF-86DB-4134-83C2-8AF13C16330B}" destId="{3A0C21AB-8D81-409D-9AF0-96B5848C34EC}" srcOrd="0" destOrd="0" presId="urn:microsoft.com/office/officeart/2008/layout/LinedList"/>
    <dgm:cxn modelId="{D5F6032A-3795-41BE-BFF9-9D1030F85EE6}" type="presParOf" srcId="{062499AF-86DB-4134-83C2-8AF13C16330B}" destId="{A4C07585-E90F-40FC-AF98-5E08E4CC29F6}" srcOrd="1" destOrd="0" presId="urn:microsoft.com/office/officeart/2008/layout/LinedList"/>
    <dgm:cxn modelId="{454DDF8C-1948-425C-8250-74FD2A433C29}" type="presParOf" srcId="{F84F0461-8112-49A4-BC22-443494EBF813}" destId="{4A327EBF-D52E-48DC-B755-381919AF03B9}" srcOrd="10" destOrd="0" presId="urn:microsoft.com/office/officeart/2008/layout/LinedList"/>
    <dgm:cxn modelId="{E8268536-321E-4BCB-ACF4-A9F0A1CE40A1}" type="presParOf" srcId="{F84F0461-8112-49A4-BC22-443494EBF813}" destId="{80362430-A71C-44DD-91D6-45C10C7B1CA3}" srcOrd="11" destOrd="0" presId="urn:microsoft.com/office/officeart/2008/layout/LinedList"/>
    <dgm:cxn modelId="{C001A5CF-DE2D-4330-BF24-DF24A23594D1}" type="presParOf" srcId="{80362430-A71C-44DD-91D6-45C10C7B1CA3}" destId="{6CABF901-AE72-4DE0-8DF8-DFABCEB01098}" srcOrd="0" destOrd="0" presId="urn:microsoft.com/office/officeart/2008/layout/LinedList"/>
    <dgm:cxn modelId="{1D23C15D-550F-4464-8064-5339774CA7F9}" type="presParOf" srcId="{80362430-A71C-44DD-91D6-45C10C7B1CA3}" destId="{D5ED673F-7835-4663-B2DE-C8FD64CC2568}" srcOrd="1" destOrd="0" presId="urn:microsoft.com/office/officeart/2008/layout/LinedList"/>
    <dgm:cxn modelId="{B1D8C9E4-4AE5-4F95-8874-3BD5D882ED41}" type="presParOf" srcId="{F84F0461-8112-49A4-BC22-443494EBF813}" destId="{4010D0BF-4F28-4181-B881-CB520CD45958}" srcOrd="12" destOrd="0" presId="urn:microsoft.com/office/officeart/2008/layout/LinedList"/>
    <dgm:cxn modelId="{CBD4AA05-B840-4B2A-90C1-98358B0301B6}" type="presParOf" srcId="{F84F0461-8112-49A4-BC22-443494EBF813}" destId="{18C61F93-C21D-4D5A-9F34-71518A5C68F8}" srcOrd="13" destOrd="0" presId="urn:microsoft.com/office/officeart/2008/layout/LinedList"/>
    <dgm:cxn modelId="{5854407E-8B46-431E-92C2-3C39EB826053}" type="presParOf" srcId="{18C61F93-C21D-4D5A-9F34-71518A5C68F8}" destId="{EF382B47-F5E4-4747-9288-57FD3DE9F35E}" srcOrd="0" destOrd="0" presId="urn:microsoft.com/office/officeart/2008/layout/LinedList"/>
    <dgm:cxn modelId="{AD215EF9-977B-4726-98D6-85D1A23F1318}" type="presParOf" srcId="{18C61F93-C21D-4D5A-9F34-71518A5C68F8}" destId="{470A092C-4EA8-4B09-BA1D-7FBE6D3E6D78}" srcOrd="1" destOrd="0" presId="urn:microsoft.com/office/officeart/2008/layout/LinedList"/>
    <dgm:cxn modelId="{6849EC36-39C9-4D2A-BD2C-40C5289C34C8}" type="presParOf" srcId="{F84F0461-8112-49A4-BC22-443494EBF813}" destId="{5596FB96-9C8B-4459-B556-53B7F09F35C5}" srcOrd="14" destOrd="0" presId="urn:microsoft.com/office/officeart/2008/layout/LinedList"/>
    <dgm:cxn modelId="{60817333-5BCB-45BC-ADCF-DB235DEF2C4B}" type="presParOf" srcId="{F84F0461-8112-49A4-BC22-443494EBF813}" destId="{7304DB9E-FEA0-4E81-827D-5857BF4EB90F}" srcOrd="15" destOrd="0" presId="urn:microsoft.com/office/officeart/2008/layout/LinedList"/>
    <dgm:cxn modelId="{D973D77A-772C-464F-9F38-069C7AB0C7C7}" type="presParOf" srcId="{7304DB9E-FEA0-4E81-827D-5857BF4EB90F}" destId="{C728DF10-6B7F-4BDF-A5D0-39AEA378C5C0}" srcOrd="0" destOrd="0" presId="urn:microsoft.com/office/officeart/2008/layout/LinedList"/>
    <dgm:cxn modelId="{11957B6B-8563-4B8A-A04F-F9D340F8BE82}" type="presParOf" srcId="{7304DB9E-FEA0-4E81-827D-5857BF4EB90F}" destId="{794B4EC8-D6BF-40B5-819A-9754CD7F60A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8DBAB-D989-49BE-8062-BFE4A8FF654E}">
      <dsp:nvSpPr>
        <dsp:cNvPr id="0" name=""/>
        <dsp:cNvSpPr/>
      </dsp:nvSpPr>
      <dsp:spPr>
        <a:xfrm>
          <a:off x="0" y="0"/>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C76A03A-EB5D-4043-A93F-D55175BE30BA}">
      <dsp:nvSpPr>
        <dsp:cNvPr id="0" name=""/>
        <dsp:cNvSpPr/>
      </dsp:nvSpPr>
      <dsp:spPr>
        <a:xfrm>
          <a:off x="0" y="0"/>
          <a:ext cx="6666833" cy="68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it-IT" sz="3100" kern="1200" dirty="0"/>
            <a:t>Domain </a:t>
          </a:r>
          <a:r>
            <a:rPr lang="it-IT" sz="3100" kern="1200" dirty="0" err="1"/>
            <a:t>Overview</a:t>
          </a:r>
          <a:endParaRPr lang="en-US" sz="3100" kern="1200" dirty="0"/>
        </a:p>
      </dsp:txBody>
      <dsp:txXfrm>
        <a:off x="0" y="0"/>
        <a:ext cx="6666833" cy="681740"/>
      </dsp:txXfrm>
    </dsp:sp>
    <dsp:sp modelId="{1AE47F4A-CBC1-4CC7-9E8D-A890013CF090}">
      <dsp:nvSpPr>
        <dsp:cNvPr id="0" name=""/>
        <dsp:cNvSpPr/>
      </dsp:nvSpPr>
      <dsp:spPr>
        <a:xfrm>
          <a:off x="0" y="681740"/>
          <a:ext cx="6666833"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8826409-5A6D-4DE2-B519-52DF0AD5365A}">
      <dsp:nvSpPr>
        <dsp:cNvPr id="0" name=""/>
        <dsp:cNvSpPr/>
      </dsp:nvSpPr>
      <dsp:spPr>
        <a:xfrm>
          <a:off x="0" y="681740"/>
          <a:ext cx="6666833" cy="68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Data Collection</a:t>
          </a:r>
        </a:p>
      </dsp:txBody>
      <dsp:txXfrm>
        <a:off x="0" y="681740"/>
        <a:ext cx="6666833" cy="681740"/>
      </dsp:txXfrm>
    </dsp:sp>
    <dsp:sp modelId="{F11220CE-10CE-4441-9571-B85F2BB7BF68}">
      <dsp:nvSpPr>
        <dsp:cNvPr id="0" name=""/>
        <dsp:cNvSpPr/>
      </dsp:nvSpPr>
      <dsp:spPr>
        <a:xfrm>
          <a:off x="0" y="1363480"/>
          <a:ext cx="6666833"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94E75F0-1A1A-4541-8DFC-3AFD1CA5237B}">
      <dsp:nvSpPr>
        <dsp:cNvPr id="0" name=""/>
        <dsp:cNvSpPr/>
      </dsp:nvSpPr>
      <dsp:spPr>
        <a:xfrm>
          <a:off x="0" y="1363480"/>
          <a:ext cx="6666833" cy="68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Data Processing</a:t>
          </a:r>
        </a:p>
      </dsp:txBody>
      <dsp:txXfrm>
        <a:off x="0" y="1363480"/>
        <a:ext cx="6666833" cy="681740"/>
      </dsp:txXfrm>
    </dsp:sp>
    <dsp:sp modelId="{0A430652-A972-4096-BE9D-C7434E2E5253}">
      <dsp:nvSpPr>
        <dsp:cNvPr id="0" name=""/>
        <dsp:cNvSpPr/>
      </dsp:nvSpPr>
      <dsp:spPr>
        <a:xfrm>
          <a:off x="0" y="2045220"/>
          <a:ext cx="6666833"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46E4640-7E38-4031-AE37-318323CDBF17}">
      <dsp:nvSpPr>
        <dsp:cNvPr id="0" name=""/>
        <dsp:cNvSpPr/>
      </dsp:nvSpPr>
      <dsp:spPr>
        <a:xfrm>
          <a:off x="0" y="2045220"/>
          <a:ext cx="6666833" cy="68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Graph Analysis</a:t>
          </a:r>
        </a:p>
      </dsp:txBody>
      <dsp:txXfrm>
        <a:off x="0" y="2045220"/>
        <a:ext cx="6666833" cy="681740"/>
      </dsp:txXfrm>
    </dsp:sp>
    <dsp:sp modelId="{FD890C1F-10C5-4EDD-8882-69A952349FF0}">
      <dsp:nvSpPr>
        <dsp:cNvPr id="0" name=""/>
        <dsp:cNvSpPr/>
      </dsp:nvSpPr>
      <dsp:spPr>
        <a:xfrm>
          <a:off x="0" y="2726960"/>
          <a:ext cx="6666833"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A0C21AB-8D81-409D-9AF0-96B5848C34EC}">
      <dsp:nvSpPr>
        <dsp:cNvPr id="0" name=""/>
        <dsp:cNvSpPr/>
      </dsp:nvSpPr>
      <dsp:spPr>
        <a:xfrm>
          <a:off x="0" y="2726960"/>
          <a:ext cx="6666833" cy="68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Heuristics</a:t>
          </a:r>
        </a:p>
      </dsp:txBody>
      <dsp:txXfrm>
        <a:off x="0" y="2726960"/>
        <a:ext cx="6666833" cy="681740"/>
      </dsp:txXfrm>
    </dsp:sp>
    <dsp:sp modelId="{4A327EBF-D52E-48DC-B755-381919AF03B9}">
      <dsp:nvSpPr>
        <dsp:cNvPr id="0" name=""/>
        <dsp:cNvSpPr/>
      </dsp:nvSpPr>
      <dsp:spPr>
        <a:xfrm>
          <a:off x="0" y="3408700"/>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CABF901-AE72-4DE0-8DF8-DFABCEB01098}">
      <dsp:nvSpPr>
        <dsp:cNvPr id="0" name=""/>
        <dsp:cNvSpPr/>
      </dsp:nvSpPr>
      <dsp:spPr>
        <a:xfrm>
          <a:off x="0" y="3408700"/>
          <a:ext cx="6666833" cy="68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it-IT" sz="3100" kern="1200" dirty="0"/>
            <a:t>Clustering </a:t>
          </a:r>
          <a:r>
            <a:rPr lang="it-IT" sz="3100" kern="1200" dirty="0" err="1"/>
            <a:t>Algorithm</a:t>
          </a:r>
          <a:r>
            <a:rPr lang="it-IT" sz="3100" kern="1200" dirty="0"/>
            <a:t> </a:t>
          </a:r>
          <a:r>
            <a:rPr lang="it-IT" sz="3100" kern="1200" dirty="0" err="1"/>
            <a:t>Results</a:t>
          </a:r>
          <a:endParaRPr lang="en-US" sz="3100" kern="1200" dirty="0"/>
        </a:p>
      </dsp:txBody>
      <dsp:txXfrm>
        <a:off x="0" y="3408700"/>
        <a:ext cx="6666833" cy="681740"/>
      </dsp:txXfrm>
    </dsp:sp>
    <dsp:sp modelId="{4010D0BF-4F28-4181-B881-CB520CD45958}">
      <dsp:nvSpPr>
        <dsp:cNvPr id="0" name=""/>
        <dsp:cNvSpPr/>
      </dsp:nvSpPr>
      <dsp:spPr>
        <a:xfrm>
          <a:off x="0" y="4090440"/>
          <a:ext cx="6666833"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F382B47-F5E4-4747-9288-57FD3DE9F35E}">
      <dsp:nvSpPr>
        <dsp:cNvPr id="0" name=""/>
        <dsp:cNvSpPr/>
      </dsp:nvSpPr>
      <dsp:spPr>
        <a:xfrm>
          <a:off x="0" y="4090440"/>
          <a:ext cx="6666833" cy="68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it-IT" sz="3100" kern="1200" dirty="0"/>
            <a:t>Use Cases</a:t>
          </a:r>
          <a:endParaRPr lang="en-US" sz="3100" kern="1200" dirty="0"/>
        </a:p>
      </dsp:txBody>
      <dsp:txXfrm>
        <a:off x="0" y="4090440"/>
        <a:ext cx="6666833" cy="681740"/>
      </dsp:txXfrm>
    </dsp:sp>
    <dsp:sp modelId="{5596FB96-9C8B-4459-B556-53B7F09F35C5}">
      <dsp:nvSpPr>
        <dsp:cNvPr id="0" name=""/>
        <dsp:cNvSpPr/>
      </dsp:nvSpPr>
      <dsp:spPr>
        <a:xfrm>
          <a:off x="0" y="4772179"/>
          <a:ext cx="6666833"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728DF10-6B7F-4BDF-A5D0-39AEA378C5C0}">
      <dsp:nvSpPr>
        <dsp:cNvPr id="0" name=""/>
        <dsp:cNvSpPr/>
      </dsp:nvSpPr>
      <dsp:spPr>
        <a:xfrm>
          <a:off x="0" y="4772180"/>
          <a:ext cx="6666833" cy="68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it-IT" sz="3100" kern="1200" dirty="0"/>
            <a:t>Future </a:t>
          </a:r>
          <a:r>
            <a:rPr lang="it-IT" sz="3100" kern="1200" dirty="0" err="1"/>
            <a:t>Improvements</a:t>
          </a:r>
          <a:endParaRPr lang="en-US" sz="3100" kern="1200" dirty="0"/>
        </a:p>
      </dsp:txBody>
      <dsp:txXfrm>
        <a:off x="0" y="4772180"/>
        <a:ext cx="6666833" cy="68174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1B6D33-E78A-7693-0D5C-69453B9CE314}"/>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5FAE383E-9632-F68D-0CF3-5ADA698A1C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8B502FA8-62D5-6492-29BE-C721535AB574}"/>
              </a:ext>
            </a:extLst>
          </p:cNvPr>
          <p:cNvSpPr>
            <a:spLocks noGrp="1"/>
          </p:cNvSpPr>
          <p:nvPr>
            <p:ph type="dt" sz="half" idx="10"/>
          </p:nvPr>
        </p:nvSpPr>
        <p:spPr/>
        <p:txBody>
          <a:bodyPr/>
          <a:lstStyle/>
          <a:p>
            <a:fld id="{246CB39B-5F4C-4A7E-9BE3-AAFD45576D16}" type="datetime2">
              <a:rPr lang="en-US" smtClean="0"/>
              <a:t>Thursday, June 30, 2022</a:t>
            </a:fld>
            <a:endParaRPr lang="en-US" dirty="0"/>
          </a:p>
        </p:txBody>
      </p:sp>
      <p:sp>
        <p:nvSpPr>
          <p:cNvPr id="5" name="Segnaposto piè di pagina 4">
            <a:extLst>
              <a:ext uri="{FF2B5EF4-FFF2-40B4-BE49-F238E27FC236}">
                <a16:creationId xmlns:a16="http://schemas.microsoft.com/office/drawing/2014/main" id="{B384994D-275D-E574-FD39-DF91CA8E53A1}"/>
              </a:ext>
            </a:extLst>
          </p:cNvPr>
          <p:cNvSpPr>
            <a:spLocks noGrp="1"/>
          </p:cNvSpPr>
          <p:nvPr>
            <p:ph type="ftr" sz="quarter" idx="11"/>
          </p:nvPr>
        </p:nvSpPr>
        <p:spPr/>
        <p:txBody>
          <a:bodyPr/>
          <a:lstStyle/>
          <a:p>
            <a:r>
              <a:rPr lang="en-US"/>
              <a:t>Sample Footer</a:t>
            </a:r>
            <a:endParaRPr lang="en-US" dirty="0"/>
          </a:p>
        </p:txBody>
      </p:sp>
      <p:sp>
        <p:nvSpPr>
          <p:cNvPr id="6" name="Segnaposto numero diapositiva 5">
            <a:extLst>
              <a:ext uri="{FF2B5EF4-FFF2-40B4-BE49-F238E27FC236}">
                <a16:creationId xmlns:a16="http://schemas.microsoft.com/office/drawing/2014/main" id="{E1179A98-2A58-FBAA-E1F5-A4041E5747A2}"/>
              </a:ext>
            </a:extLst>
          </p:cNvPr>
          <p:cNvSpPr>
            <a:spLocks noGrp="1"/>
          </p:cNvSpPr>
          <p:nvPr>
            <p:ph type="sldNum" sz="quarter" idx="12"/>
          </p:nvPr>
        </p:nvSpPr>
        <p:spPr/>
        <p:txBody>
          <a:bodyPr/>
          <a:lstStyle/>
          <a:p>
            <a:fld id="{DBA1B0FB-D917-4C8C-928F-313BD683BF39}" type="slidenum">
              <a:rPr lang="en-US" smtClean="0"/>
              <a:pPr/>
              <a:t>‹N›</a:t>
            </a:fld>
            <a:endParaRPr lang="en-US"/>
          </a:p>
        </p:txBody>
      </p:sp>
    </p:spTree>
    <p:extLst>
      <p:ext uri="{BB962C8B-B14F-4D97-AF65-F5344CB8AC3E}">
        <p14:creationId xmlns:p14="http://schemas.microsoft.com/office/powerpoint/2010/main" val="280928140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1E7CF2-DCFA-1929-702F-3C93F61C8F7F}"/>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362AE70-50B0-19D5-746A-2096EA83FA2B}"/>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475A12E-B0CD-8245-5355-B3F2A0BFF8DB}"/>
              </a:ext>
            </a:extLst>
          </p:cNvPr>
          <p:cNvSpPr>
            <a:spLocks noGrp="1"/>
          </p:cNvSpPr>
          <p:nvPr>
            <p:ph type="dt" sz="half" idx="10"/>
          </p:nvPr>
        </p:nvSpPr>
        <p:spPr/>
        <p:txBody>
          <a:bodyPr/>
          <a:lstStyle/>
          <a:p>
            <a:fld id="{246CB39B-5F4C-4A7E-9BE3-AAFD45576D16}" type="datetime2">
              <a:rPr lang="en-US" smtClean="0"/>
              <a:t>Thursday, June 30, 2022</a:t>
            </a:fld>
            <a:endParaRPr lang="en-US" dirty="0"/>
          </a:p>
        </p:txBody>
      </p:sp>
      <p:sp>
        <p:nvSpPr>
          <p:cNvPr id="5" name="Segnaposto piè di pagina 4">
            <a:extLst>
              <a:ext uri="{FF2B5EF4-FFF2-40B4-BE49-F238E27FC236}">
                <a16:creationId xmlns:a16="http://schemas.microsoft.com/office/drawing/2014/main" id="{07C8D1CB-8172-AEF9-15FD-D98BE0CD93A1}"/>
              </a:ext>
            </a:extLst>
          </p:cNvPr>
          <p:cNvSpPr>
            <a:spLocks noGrp="1"/>
          </p:cNvSpPr>
          <p:nvPr>
            <p:ph type="ftr" sz="quarter" idx="11"/>
          </p:nvPr>
        </p:nvSpPr>
        <p:spPr/>
        <p:txBody>
          <a:bodyPr/>
          <a:lstStyle/>
          <a:p>
            <a:r>
              <a:rPr lang="en-US"/>
              <a:t>Sample Footer</a:t>
            </a:r>
            <a:endParaRPr lang="en-US" dirty="0"/>
          </a:p>
        </p:txBody>
      </p:sp>
      <p:sp>
        <p:nvSpPr>
          <p:cNvPr id="6" name="Segnaposto numero diapositiva 5">
            <a:extLst>
              <a:ext uri="{FF2B5EF4-FFF2-40B4-BE49-F238E27FC236}">
                <a16:creationId xmlns:a16="http://schemas.microsoft.com/office/drawing/2014/main" id="{A674DEC0-0E07-5807-91B5-1029AC79A020}"/>
              </a:ext>
            </a:extLst>
          </p:cNvPr>
          <p:cNvSpPr>
            <a:spLocks noGrp="1"/>
          </p:cNvSpPr>
          <p:nvPr>
            <p:ph type="sldNum" sz="quarter" idx="12"/>
          </p:nvPr>
        </p:nvSpPr>
        <p:spPr/>
        <p:txBody>
          <a:bodyPr/>
          <a:lstStyle/>
          <a:p>
            <a:fld id="{DBA1B0FB-D917-4C8C-928F-313BD683BF39}" type="slidenum">
              <a:rPr lang="en-US" smtClean="0"/>
              <a:pPr/>
              <a:t>‹N›</a:t>
            </a:fld>
            <a:endParaRPr lang="en-US"/>
          </a:p>
        </p:txBody>
      </p:sp>
    </p:spTree>
    <p:extLst>
      <p:ext uri="{BB962C8B-B14F-4D97-AF65-F5344CB8AC3E}">
        <p14:creationId xmlns:p14="http://schemas.microsoft.com/office/powerpoint/2010/main" val="284498896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E558D42-6BCD-74EF-816A-9AE2F924E785}"/>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A4DD459-C830-7D30-9C55-5B781FD187E0}"/>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20D437F-B6EB-0A28-2123-8ADD56E3DC76}"/>
              </a:ext>
            </a:extLst>
          </p:cNvPr>
          <p:cNvSpPr>
            <a:spLocks noGrp="1"/>
          </p:cNvSpPr>
          <p:nvPr>
            <p:ph type="dt" sz="half" idx="10"/>
          </p:nvPr>
        </p:nvSpPr>
        <p:spPr/>
        <p:txBody>
          <a:bodyPr/>
          <a:lstStyle/>
          <a:p>
            <a:fld id="{246CB39B-5F4C-4A7E-9BE3-AAFD45576D16}" type="datetime2">
              <a:rPr lang="en-US" smtClean="0"/>
              <a:t>Thursday, June 30, 2022</a:t>
            </a:fld>
            <a:endParaRPr lang="en-US" dirty="0"/>
          </a:p>
        </p:txBody>
      </p:sp>
      <p:sp>
        <p:nvSpPr>
          <p:cNvPr id="5" name="Segnaposto piè di pagina 4">
            <a:extLst>
              <a:ext uri="{FF2B5EF4-FFF2-40B4-BE49-F238E27FC236}">
                <a16:creationId xmlns:a16="http://schemas.microsoft.com/office/drawing/2014/main" id="{CAFB059D-430A-37AA-D148-0648BEFB54A6}"/>
              </a:ext>
            </a:extLst>
          </p:cNvPr>
          <p:cNvSpPr>
            <a:spLocks noGrp="1"/>
          </p:cNvSpPr>
          <p:nvPr>
            <p:ph type="ftr" sz="quarter" idx="11"/>
          </p:nvPr>
        </p:nvSpPr>
        <p:spPr/>
        <p:txBody>
          <a:bodyPr/>
          <a:lstStyle/>
          <a:p>
            <a:r>
              <a:rPr lang="en-US"/>
              <a:t>Sample Footer</a:t>
            </a:r>
            <a:endParaRPr lang="en-US" dirty="0"/>
          </a:p>
        </p:txBody>
      </p:sp>
      <p:sp>
        <p:nvSpPr>
          <p:cNvPr id="6" name="Segnaposto numero diapositiva 5">
            <a:extLst>
              <a:ext uri="{FF2B5EF4-FFF2-40B4-BE49-F238E27FC236}">
                <a16:creationId xmlns:a16="http://schemas.microsoft.com/office/drawing/2014/main" id="{0454E6CA-22BD-7039-F448-02A62332A671}"/>
              </a:ext>
            </a:extLst>
          </p:cNvPr>
          <p:cNvSpPr>
            <a:spLocks noGrp="1"/>
          </p:cNvSpPr>
          <p:nvPr>
            <p:ph type="sldNum" sz="quarter" idx="12"/>
          </p:nvPr>
        </p:nvSpPr>
        <p:spPr/>
        <p:txBody>
          <a:bodyPr/>
          <a:lstStyle/>
          <a:p>
            <a:fld id="{DBA1B0FB-D917-4C8C-928F-313BD683BF39}" type="slidenum">
              <a:rPr lang="en-US" smtClean="0"/>
              <a:pPr/>
              <a:t>‹N›</a:t>
            </a:fld>
            <a:endParaRPr lang="en-US"/>
          </a:p>
        </p:txBody>
      </p:sp>
    </p:spTree>
    <p:extLst>
      <p:ext uri="{BB962C8B-B14F-4D97-AF65-F5344CB8AC3E}">
        <p14:creationId xmlns:p14="http://schemas.microsoft.com/office/powerpoint/2010/main" val="141689047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C560DA-B6F3-35C3-A985-B0B2E1B48B1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1DDDFCB-AE90-70DA-9B46-794CDCDFF378}"/>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BD058FA-28CE-6DEF-4FBE-6C73E810F817}"/>
              </a:ext>
            </a:extLst>
          </p:cNvPr>
          <p:cNvSpPr>
            <a:spLocks noGrp="1"/>
          </p:cNvSpPr>
          <p:nvPr>
            <p:ph type="dt" sz="half" idx="10"/>
          </p:nvPr>
        </p:nvSpPr>
        <p:spPr/>
        <p:txBody>
          <a:bodyPr/>
          <a:lstStyle/>
          <a:p>
            <a:fld id="{246CB39B-5F4C-4A7E-9BE3-AAFD45576D16}" type="datetime2">
              <a:rPr lang="en-US" smtClean="0"/>
              <a:t>Thursday, June 30, 2022</a:t>
            </a:fld>
            <a:endParaRPr lang="en-US" dirty="0"/>
          </a:p>
        </p:txBody>
      </p:sp>
      <p:sp>
        <p:nvSpPr>
          <p:cNvPr id="5" name="Segnaposto piè di pagina 4">
            <a:extLst>
              <a:ext uri="{FF2B5EF4-FFF2-40B4-BE49-F238E27FC236}">
                <a16:creationId xmlns:a16="http://schemas.microsoft.com/office/drawing/2014/main" id="{C1992E35-6F03-1844-9AE5-53420BE9A84F}"/>
              </a:ext>
            </a:extLst>
          </p:cNvPr>
          <p:cNvSpPr>
            <a:spLocks noGrp="1"/>
          </p:cNvSpPr>
          <p:nvPr>
            <p:ph type="ftr" sz="quarter" idx="11"/>
          </p:nvPr>
        </p:nvSpPr>
        <p:spPr/>
        <p:txBody>
          <a:bodyPr/>
          <a:lstStyle/>
          <a:p>
            <a:r>
              <a:rPr lang="en-US"/>
              <a:t>Sample Footer</a:t>
            </a:r>
            <a:endParaRPr lang="en-US" dirty="0"/>
          </a:p>
        </p:txBody>
      </p:sp>
      <p:sp>
        <p:nvSpPr>
          <p:cNvPr id="6" name="Segnaposto numero diapositiva 5">
            <a:extLst>
              <a:ext uri="{FF2B5EF4-FFF2-40B4-BE49-F238E27FC236}">
                <a16:creationId xmlns:a16="http://schemas.microsoft.com/office/drawing/2014/main" id="{545B0670-8920-904B-87A9-A808DBC3DA81}"/>
              </a:ext>
            </a:extLst>
          </p:cNvPr>
          <p:cNvSpPr>
            <a:spLocks noGrp="1"/>
          </p:cNvSpPr>
          <p:nvPr>
            <p:ph type="sldNum" sz="quarter" idx="12"/>
          </p:nvPr>
        </p:nvSpPr>
        <p:spPr/>
        <p:txBody>
          <a:bodyPr/>
          <a:lstStyle/>
          <a:p>
            <a:fld id="{DBA1B0FB-D917-4C8C-928F-313BD683BF39}" type="slidenum">
              <a:rPr lang="en-US" smtClean="0"/>
              <a:pPr/>
              <a:t>‹N›</a:t>
            </a:fld>
            <a:endParaRPr lang="en-US"/>
          </a:p>
        </p:txBody>
      </p:sp>
    </p:spTree>
    <p:extLst>
      <p:ext uri="{BB962C8B-B14F-4D97-AF65-F5344CB8AC3E}">
        <p14:creationId xmlns:p14="http://schemas.microsoft.com/office/powerpoint/2010/main" val="208656810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074097-9C91-0621-16E8-D124A7734B40}"/>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6BEBA751-8E12-9E8F-E002-3017654847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37A043E-8F6D-912C-597A-6CC5BF57A4FA}"/>
              </a:ext>
            </a:extLst>
          </p:cNvPr>
          <p:cNvSpPr>
            <a:spLocks noGrp="1"/>
          </p:cNvSpPr>
          <p:nvPr>
            <p:ph type="dt" sz="half" idx="10"/>
          </p:nvPr>
        </p:nvSpPr>
        <p:spPr/>
        <p:txBody>
          <a:bodyPr/>
          <a:lstStyle/>
          <a:p>
            <a:fld id="{246CB39B-5F4C-4A7E-9BE3-AAFD45576D16}" type="datetime2">
              <a:rPr lang="en-US" smtClean="0"/>
              <a:t>Thursday, June 30, 2022</a:t>
            </a:fld>
            <a:endParaRPr lang="en-US" dirty="0"/>
          </a:p>
        </p:txBody>
      </p:sp>
      <p:sp>
        <p:nvSpPr>
          <p:cNvPr id="5" name="Segnaposto piè di pagina 4">
            <a:extLst>
              <a:ext uri="{FF2B5EF4-FFF2-40B4-BE49-F238E27FC236}">
                <a16:creationId xmlns:a16="http://schemas.microsoft.com/office/drawing/2014/main" id="{1EAE99C4-7318-AB56-A0C1-29F96B8E7495}"/>
              </a:ext>
            </a:extLst>
          </p:cNvPr>
          <p:cNvSpPr>
            <a:spLocks noGrp="1"/>
          </p:cNvSpPr>
          <p:nvPr>
            <p:ph type="ftr" sz="quarter" idx="11"/>
          </p:nvPr>
        </p:nvSpPr>
        <p:spPr/>
        <p:txBody>
          <a:bodyPr/>
          <a:lstStyle/>
          <a:p>
            <a:r>
              <a:rPr lang="en-US"/>
              <a:t>Sample Footer</a:t>
            </a:r>
            <a:endParaRPr lang="en-US" dirty="0"/>
          </a:p>
        </p:txBody>
      </p:sp>
      <p:sp>
        <p:nvSpPr>
          <p:cNvPr id="6" name="Segnaposto numero diapositiva 5">
            <a:extLst>
              <a:ext uri="{FF2B5EF4-FFF2-40B4-BE49-F238E27FC236}">
                <a16:creationId xmlns:a16="http://schemas.microsoft.com/office/drawing/2014/main" id="{D241CDFB-3D76-3FA5-DE16-1795DD911067}"/>
              </a:ext>
            </a:extLst>
          </p:cNvPr>
          <p:cNvSpPr>
            <a:spLocks noGrp="1"/>
          </p:cNvSpPr>
          <p:nvPr>
            <p:ph type="sldNum" sz="quarter" idx="12"/>
          </p:nvPr>
        </p:nvSpPr>
        <p:spPr/>
        <p:txBody>
          <a:bodyPr/>
          <a:lstStyle/>
          <a:p>
            <a:fld id="{DBA1B0FB-D917-4C8C-928F-313BD683BF39}" type="slidenum">
              <a:rPr lang="en-US" smtClean="0"/>
              <a:pPr/>
              <a:t>‹N›</a:t>
            </a:fld>
            <a:endParaRPr lang="en-US"/>
          </a:p>
        </p:txBody>
      </p:sp>
    </p:spTree>
    <p:extLst>
      <p:ext uri="{BB962C8B-B14F-4D97-AF65-F5344CB8AC3E}">
        <p14:creationId xmlns:p14="http://schemas.microsoft.com/office/powerpoint/2010/main" val="204905811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04C495-FA92-79F5-9B09-B324699E595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3892E4D-8A21-A98D-C405-063C489D03F5}"/>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0852FC53-7754-88E2-BC20-80A6ED5167D5}"/>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40205076-BEA7-8772-8209-248F649CA902}"/>
              </a:ext>
            </a:extLst>
          </p:cNvPr>
          <p:cNvSpPr>
            <a:spLocks noGrp="1"/>
          </p:cNvSpPr>
          <p:nvPr>
            <p:ph type="dt" sz="half" idx="10"/>
          </p:nvPr>
        </p:nvSpPr>
        <p:spPr/>
        <p:txBody>
          <a:bodyPr/>
          <a:lstStyle/>
          <a:p>
            <a:fld id="{246CB39B-5F4C-4A7E-9BE3-AAFD45576D16}" type="datetime2">
              <a:rPr lang="en-US" smtClean="0"/>
              <a:t>Thursday, June 30, 2022</a:t>
            </a:fld>
            <a:endParaRPr lang="en-US" dirty="0"/>
          </a:p>
        </p:txBody>
      </p:sp>
      <p:sp>
        <p:nvSpPr>
          <p:cNvPr id="6" name="Segnaposto piè di pagina 5">
            <a:extLst>
              <a:ext uri="{FF2B5EF4-FFF2-40B4-BE49-F238E27FC236}">
                <a16:creationId xmlns:a16="http://schemas.microsoft.com/office/drawing/2014/main" id="{DB88347D-7933-94B9-1055-F8450A14F2D5}"/>
              </a:ext>
            </a:extLst>
          </p:cNvPr>
          <p:cNvSpPr>
            <a:spLocks noGrp="1"/>
          </p:cNvSpPr>
          <p:nvPr>
            <p:ph type="ftr" sz="quarter" idx="11"/>
          </p:nvPr>
        </p:nvSpPr>
        <p:spPr/>
        <p:txBody>
          <a:bodyPr/>
          <a:lstStyle/>
          <a:p>
            <a:r>
              <a:rPr lang="en-US"/>
              <a:t>Sample Footer</a:t>
            </a:r>
            <a:endParaRPr lang="en-US" dirty="0"/>
          </a:p>
        </p:txBody>
      </p:sp>
      <p:sp>
        <p:nvSpPr>
          <p:cNvPr id="7" name="Segnaposto numero diapositiva 6">
            <a:extLst>
              <a:ext uri="{FF2B5EF4-FFF2-40B4-BE49-F238E27FC236}">
                <a16:creationId xmlns:a16="http://schemas.microsoft.com/office/drawing/2014/main" id="{9A3D490D-4FEC-A5D2-2F7C-49FED0CD5332}"/>
              </a:ext>
            </a:extLst>
          </p:cNvPr>
          <p:cNvSpPr>
            <a:spLocks noGrp="1"/>
          </p:cNvSpPr>
          <p:nvPr>
            <p:ph type="sldNum" sz="quarter" idx="12"/>
          </p:nvPr>
        </p:nvSpPr>
        <p:spPr/>
        <p:txBody>
          <a:bodyPr/>
          <a:lstStyle/>
          <a:p>
            <a:fld id="{DBA1B0FB-D917-4C8C-928F-313BD683BF39}" type="slidenum">
              <a:rPr lang="en-US" smtClean="0"/>
              <a:pPr/>
              <a:t>‹N›</a:t>
            </a:fld>
            <a:endParaRPr lang="en-US"/>
          </a:p>
        </p:txBody>
      </p:sp>
    </p:spTree>
    <p:extLst>
      <p:ext uri="{BB962C8B-B14F-4D97-AF65-F5344CB8AC3E}">
        <p14:creationId xmlns:p14="http://schemas.microsoft.com/office/powerpoint/2010/main" val="160368015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9C5B71-B028-1F31-FE6D-822CCA11AF0C}"/>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F47E9A5-3B85-FA18-2280-1C175498CC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49D1D51F-270F-8B09-B5B3-699D5A1BF679}"/>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F7E28F67-A445-0D18-610C-AEA1D78E3D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0C558E83-6A61-B432-7C4E-A16ABAC2CB70}"/>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D6BCFCF0-3C06-A776-4E9E-EA9DCFF7F6F6}"/>
              </a:ext>
            </a:extLst>
          </p:cNvPr>
          <p:cNvSpPr>
            <a:spLocks noGrp="1"/>
          </p:cNvSpPr>
          <p:nvPr>
            <p:ph type="dt" sz="half" idx="10"/>
          </p:nvPr>
        </p:nvSpPr>
        <p:spPr/>
        <p:txBody>
          <a:bodyPr/>
          <a:lstStyle/>
          <a:p>
            <a:fld id="{246CB39B-5F4C-4A7E-9BE3-AAFD45576D16}" type="datetime2">
              <a:rPr lang="en-US" smtClean="0"/>
              <a:t>Thursday, June 30, 2022</a:t>
            </a:fld>
            <a:endParaRPr lang="en-US" dirty="0"/>
          </a:p>
        </p:txBody>
      </p:sp>
      <p:sp>
        <p:nvSpPr>
          <p:cNvPr id="8" name="Segnaposto piè di pagina 7">
            <a:extLst>
              <a:ext uri="{FF2B5EF4-FFF2-40B4-BE49-F238E27FC236}">
                <a16:creationId xmlns:a16="http://schemas.microsoft.com/office/drawing/2014/main" id="{1DC8830B-DF67-1161-8DA6-BE15D9B50383}"/>
              </a:ext>
            </a:extLst>
          </p:cNvPr>
          <p:cNvSpPr>
            <a:spLocks noGrp="1"/>
          </p:cNvSpPr>
          <p:nvPr>
            <p:ph type="ftr" sz="quarter" idx="11"/>
          </p:nvPr>
        </p:nvSpPr>
        <p:spPr/>
        <p:txBody>
          <a:bodyPr/>
          <a:lstStyle/>
          <a:p>
            <a:r>
              <a:rPr lang="en-US"/>
              <a:t>Sample Footer</a:t>
            </a:r>
            <a:endParaRPr lang="en-US" dirty="0"/>
          </a:p>
        </p:txBody>
      </p:sp>
      <p:sp>
        <p:nvSpPr>
          <p:cNvPr id="9" name="Segnaposto numero diapositiva 8">
            <a:extLst>
              <a:ext uri="{FF2B5EF4-FFF2-40B4-BE49-F238E27FC236}">
                <a16:creationId xmlns:a16="http://schemas.microsoft.com/office/drawing/2014/main" id="{63D286C3-2F3C-6F0F-BB08-001B2DDC79DE}"/>
              </a:ext>
            </a:extLst>
          </p:cNvPr>
          <p:cNvSpPr>
            <a:spLocks noGrp="1"/>
          </p:cNvSpPr>
          <p:nvPr>
            <p:ph type="sldNum" sz="quarter" idx="12"/>
          </p:nvPr>
        </p:nvSpPr>
        <p:spPr/>
        <p:txBody>
          <a:bodyPr/>
          <a:lstStyle/>
          <a:p>
            <a:fld id="{DBA1B0FB-D917-4C8C-928F-313BD683BF39}" type="slidenum">
              <a:rPr lang="en-US" smtClean="0"/>
              <a:pPr/>
              <a:t>‹N›</a:t>
            </a:fld>
            <a:endParaRPr lang="en-US"/>
          </a:p>
        </p:txBody>
      </p:sp>
    </p:spTree>
    <p:extLst>
      <p:ext uri="{BB962C8B-B14F-4D97-AF65-F5344CB8AC3E}">
        <p14:creationId xmlns:p14="http://schemas.microsoft.com/office/powerpoint/2010/main" val="163884570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032049-62C0-8AAB-8562-90BF9D0D7A99}"/>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7CB5EF61-D235-4A83-26A0-1085F9F9C46F}"/>
              </a:ext>
            </a:extLst>
          </p:cNvPr>
          <p:cNvSpPr>
            <a:spLocks noGrp="1"/>
          </p:cNvSpPr>
          <p:nvPr>
            <p:ph type="dt" sz="half" idx="10"/>
          </p:nvPr>
        </p:nvSpPr>
        <p:spPr/>
        <p:txBody>
          <a:bodyPr/>
          <a:lstStyle/>
          <a:p>
            <a:fld id="{246CB39B-5F4C-4A7E-9BE3-AAFD45576D16}" type="datetime2">
              <a:rPr lang="en-US" smtClean="0"/>
              <a:t>Thursday, June 30, 2022</a:t>
            </a:fld>
            <a:endParaRPr lang="en-US" dirty="0"/>
          </a:p>
        </p:txBody>
      </p:sp>
      <p:sp>
        <p:nvSpPr>
          <p:cNvPr id="4" name="Segnaposto piè di pagina 3">
            <a:extLst>
              <a:ext uri="{FF2B5EF4-FFF2-40B4-BE49-F238E27FC236}">
                <a16:creationId xmlns:a16="http://schemas.microsoft.com/office/drawing/2014/main" id="{96C967EC-26CF-FB24-EDC8-E67CF1F112D1}"/>
              </a:ext>
            </a:extLst>
          </p:cNvPr>
          <p:cNvSpPr>
            <a:spLocks noGrp="1"/>
          </p:cNvSpPr>
          <p:nvPr>
            <p:ph type="ftr" sz="quarter" idx="11"/>
          </p:nvPr>
        </p:nvSpPr>
        <p:spPr/>
        <p:txBody>
          <a:bodyPr/>
          <a:lstStyle/>
          <a:p>
            <a:r>
              <a:rPr lang="en-US"/>
              <a:t>Sample Footer</a:t>
            </a:r>
            <a:endParaRPr lang="en-US" dirty="0"/>
          </a:p>
        </p:txBody>
      </p:sp>
      <p:sp>
        <p:nvSpPr>
          <p:cNvPr id="5" name="Segnaposto numero diapositiva 4">
            <a:extLst>
              <a:ext uri="{FF2B5EF4-FFF2-40B4-BE49-F238E27FC236}">
                <a16:creationId xmlns:a16="http://schemas.microsoft.com/office/drawing/2014/main" id="{5DC1A2CF-1DF6-C6F8-B2C3-60657695A799}"/>
              </a:ext>
            </a:extLst>
          </p:cNvPr>
          <p:cNvSpPr>
            <a:spLocks noGrp="1"/>
          </p:cNvSpPr>
          <p:nvPr>
            <p:ph type="sldNum" sz="quarter" idx="12"/>
          </p:nvPr>
        </p:nvSpPr>
        <p:spPr/>
        <p:txBody>
          <a:bodyPr/>
          <a:lstStyle/>
          <a:p>
            <a:fld id="{DBA1B0FB-D917-4C8C-928F-313BD683BF39}" type="slidenum">
              <a:rPr lang="en-US" smtClean="0"/>
              <a:pPr/>
              <a:t>‹N›</a:t>
            </a:fld>
            <a:endParaRPr lang="en-US"/>
          </a:p>
        </p:txBody>
      </p:sp>
    </p:spTree>
    <p:extLst>
      <p:ext uri="{BB962C8B-B14F-4D97-AF65-F5344CB8AC3E}">
        <p14:creationId xmlns:p14="http://schemas.microsoft.com/office/powerpoint/2010/main" val="360880510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EE32EA2-F14E-019F-2500-1D2CBA7CEED3}"/>
              </a:ext>
            </a:extLst>
          </p:cNvPr>
          <p:cNvSpPr>
            <a:spLocks noGrp="1"/>
          </p:cNvSpPr>
          <p:nvPr>
            <p:ph type="dt" sz="half" idx="10"/>
          </p:nvPr>
        </p:nvSpPr>
        <p:spPr/>
        <p:txBody>
          <a:bodyPr/>
          <a:lstStyle/>
          <a:p>
            <a:fld id="{246CB39B-5F4C-4A7E-9BE3-AAFD45576D16}" type="datetime2">
              <a:rPr lang="en-US" smtClean="0"/>
              <a:t>Thursday, June 30, 2022</a:t>
            </a:fld>
            <a:endParaRPr lang="en-US" dirty="0"/>
          </a:p>
        </p:txBody>
      </p:sp>
      <p:sp>
        <p:nvSpPr>
          <p:cNvPr id="3" name="Segnaposto piè di pagina 2">
            <a:extLst>
              <a:ext uri="{FF2B5EF4-FFF2-40B4-BE49-F238E27FC236}">
                <a16:creationId xmlns:a16="http://schemas.microsoft.com/office/drawing/2014/main" id="{00BA3A7D-EEB6-26AE-A725-15DF529C4280}"/>
              </a:ext>
            </a:extLst>
          </p:cNvPr>
          <p:cNvSpPr>
            <a:spLocks noGrp="1"/>
          </p:cNvSpPr>
          <p:nvPr>
            <p:ph type="ftr" sz="quarter" idx="11"/>
          </p:nvPr>
        </p:nvSpPr>
        <p:spPr/>
        <p:txBody>
          <a:bodyPr/>
          <a:lstStyle/>
          <a:p>
            <a:r>
              <a:rPr lang="en-US"/>
              <a:t>Sample Footer</a:t>
            </a:r>
            <a:endParaRPr lang="en-US" dirty="0"/>
          </a:p>
        </p:txBody>
      </p:sp>
      <p:sp>
        <p:nvSpPr>
          <p:cNvPr id="4" name="Segnaposto numero diapositiva 3">
            <a:extLst>
              <a:ext uri="{FF2B5EF4-FFF2-40B4-BE49-F238E27FC236}">
                <a16:creationId xmlns:a16="http://schemas.microsoft.com/office/drawing/2014/main" id="{A87B02F9-7479-1032-113A-D48C29F2C93D}"/>
              </a:ext>
            </a:extLst>
          </p:cNvPr>
          <p:cNvSpPr>
            <a:spLocks noGrp="1"/>
          </p:cNvSpPr>
          <p:nvPr>
            <p:ph type="sldNum" sz="quarter" idx="12"/>
          </p:nvPr>
        </p:nvSpPr>
        <p:spPr/>
        <p:txBody>
          <a:bodyPr/>
          <a:lstStyle/>
          <a:p>
            <a:fld id="{DBA1B0FB-D917-4C8C-928F-313BD683BF39}" type="slidenum">
              <a:rPr lang="en-US" smtClean="0"/>
              <a:pPr/>
              <a:t>‹N›</a:t>
            </a:fld>
            <a:endParaRPr lang="en-US"/>
          </a:p>
        </p:txBody>
      </p:sp>
    </p:spTree>
    <p:extLst>
      <p:ext uri="{BB962C8B-B14F-4D97-AF65-F5344CB8AC3E}">
        <p14:creationId xmlns:p14="http://schemas.microsoft.com/office/powerpoint/2010/main" val="422980031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0310C7-004A-9969-E541-FE180BCB846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12AE7A8-8F8F-20FA-94B7-5704C0164E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DAC08B10-90FB-DCB6-23FC-3CAC9EB889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4455666-7889-38E0-88C8-0456D9FD8A7F}"/>
              </a:ext>
            </a:extLst>
          </p:cNvPr>
          <p:cNvSpPr>
            <a:spLocks noGrp="1"/>
          </p:cNvSpPr>
          <p:nvPr>
            <p:ph type="dt" sz="half" idx="10"/>
          </p:nvPr>
        </p:nvSpPr>
        <p:spPr/>
        <p:txBody>
          <a:bodyPr/>
          <a:lstStyle/>
          <a:p>
            <a:fld id="{246CB39B-5F4C-4A7E-9BE3-AAFD45576D16}" type="datetime2">
              <a:rPr lang="en-US" smtClean="0"/>
              <a:t>Thursday, June 30, 2022</a:t>
            </a:fld>
            <a:endParaRPr lang="en-US" dirty="0"/>
          </a:p>
        </p:txBody>
      </p:sp>
      <p:sp>
        <p:nvSpPr>
          <p:cNvPr id="6" name="Segnaposto piè di pagina 5">
            <a:extLst>
              <a:ext uri="{FF2B5EF4-FFF2-40B4-BE49-F238E27FC236}">
                <a16:creationId xmlns:a16="http://schemas.microsoft.com/office/drawing/2014/main" id="{D1FA3454-6A92-DDE9-31FA-AE94F454B9D3}"/>
              </a:ext>
            </a:extLst>
          </p:cNvPr>
          <p:cNvSpPr>
            <a:spLocks noGrp="1"/>
          </p:cNvSpPr>
          <p:nvPr>
            <p:ph type="ftr" sz="quarter" idx="11"/>
          </p:nvPr>
        </p:nvSpPr>
        <p:spPr/>
        <p:txBody>
          <a:bodyPr/>
          <a:lstStyle/>
          <a:p>
            <a:r>
              <a:rPr lang="en-US"/>
              <a:t>Sample Footer</a:t>
            </a:r>
            <a:endParaRPr lang="en-US" dirty="0"/>
          </a:p>
        </p:txBody>
      </p:sp>
      <p:sp>
        <p:nvSpPr>
          <p:cNvPr id="7" name="Segnaposto numero diapositiva 6">
            <a:extLst>
              <a:ext uri="{FF2B5EF4-FFF2-40B4-BE49-F238E27FC236}">
                <a16:creationId xmlns:a16="http://schemas.microsoft.com/office/drawing/2014/main" id="{AB4F11D3-A38F-981F-9A3F-8298EF9FC989}"/>
              </a:ext>
            </a:extLst>
          </p:cNvPr>
          <p:cNvSpPr>
            <a:spLocks noGrp="1"/>
          </p:cNvSpPr>
          <p:nvPr>
            <p:ph type="sldNum" sz="quarter" idx="12"/>
          </p:nvPr>
        </p:nvSpPr>
        <p:spPr/>
        <p:txBody>
          <a:bodyPr/>
          <a:lstStyle/>
          <a:p>
            <a:fld id="{DBA1B0FB-D917-4C8C-928F-313BD683BF39}" type="slidenum">
              <a:rPr lang="en-US" smtClean="0"/>
              <a:pPr/>
              <a:t>‹N›</a:t>
            </a:fld>
            <a:endParaRPr lang="en-US"/>
          </a:p>
        </p:txBody>
      </p:sp>
    </p:spTree>
    <p:extLst>
      <p:ext uri="{BB962C8B-B14F-4D97-AF65-F5344CB8AC3E}">
        <p14:creationId xmlns:p14="http://schemas.microsoft.com/office/powerpoint/2010/main" val="253946496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C877ED-ABCA-7777-5E7C-59BFC6B1916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9FA936F3-31A4-9604-A5E8-9A029DC221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00515B11-BDCB-DEDB-95BD-05BB286D9F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12F609A-582A-2285-55AF-B7A189C7A52C}"/>
              </a:ext>
            </a:extLst>
          </p:cNvPr>
          <p:cNvSpPr>
            <a:spLocks noGrp="1"/>
          </p:cNvSpPr>
          <p:nvPr>
            <p:ph type="dt" sz="half" idx="10"/>
          </p:nvPr>
        </p:nvSpPr>
        <p:spPr/>
        <p:txBody>
          <a:bodyPr/>
          <a:lstStyle/>
          <a:p>
            <a:fld id="{246CB39B-5F4C-4A7E-9BE3-AAFD45576D16}" type="datetime2">
              <a:rPr lang="en-US" smtClean="0"/>
              <a:t>Thursday, June 30, 2022</a:t>
            </a:fld>
            <a:endParaRPr lang="en-US" dirty="0"/>
          </a:p>
        </p:txBody>
      </p:sp>
      <p:sp>
        <p:nvSpPr>
          <p:cNvPr id="6" name="Segnaposto piè di pagina 5">
            <a:extLst>
              <a:ext uri="{FF2B5EF4-FFF2-40B4-BE49-F238E27FC236}">
                <a16:creationId xmlns:a16="http://schemas.microsoft.com/office/drawing/2014/main" id="{E1EFB004-B17A-6920-AF55-C45555C4F65F}"/>
              </a:ext>
            </a:extLst>
          </p:cNvPr>
          <p:cNvSpPr>
            <a:spLocks noGrp="1"/>
          </p:cNvSpPr>
          <p:nvPr>
            <p:ph type="ftr" sz="quarter" idx="11"/>
          </p:nvPr>
        </p:nvSpPr>
        <p:spPr/>
        <p:txBody>
          <a:bodyPr/>
          <a:lstStyle/>
          <a:p>
            <a:r>
              <a:rPr lang="en-US"/>
              <a:t>Sample Footer</a:t>
            </a:r>
            <a:endParaRPr lang="en-US" dirty="0"/>
          </a:p>
        </p:txBody>
      </p:sp>
      <p:sp>
        <p:nvSpPr>
          <p:cNvPr id="7" name="Segnaposto numero diapositiva 6">
            <a:extLst>
              <a:ext uri="{FF2B5EF4-FFF2-40B4-BE49-F238E27FC236}">
                <a16:creationId xmlns:a16="http://schemas.microsoft.com/office/drawing/2014/main" id="{288D968C-0FBE-1CBB-92B3-DDF5745118C2}"/>
              </a:ext>
            </a:extLst>
          </p:cNvPr>
          <p:cNvSpPr>
            <a:spLocks noGrp="1"/>
          </p:cNvSpPr>
          <p:nvPr>
            <p:ph type="sldNum" sz="quarter" idx="12"/>
          </p:nvPr>
        </p:nvSpPr>
        <p:spPr/>
        <p:txBody>
          <a:bodyPr/>
          <a:lstStyle/>
          <a:p>
            <a:fld id="{DBA1B0FB-D917-4C8C-928F-313BD683BF39}" type="slidenum">
              <a:rPr lang="en-US" smtClean="0"/>
              <a:pPr/>
              <a:t>‹N›</a:t>
            </a:fld>
            <a:endParaRPr lang="en-US"/>
          </a:p>
        </p:txBody>
      </p:sp>
    </p:spTree>
    <p:extLst>
      <p:ext uri="{BB962C8B-B14F-4D97-AF65-F5344CB8AC3E}">
        <p14:creationId xmlns:p14="http://schemas.microsoft.com/office/powerpoint/2010/main" val="101208123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6E507E9-A617-D1C8-D2C5-0E46FB6AFE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D8029CD-9831-6AF5-EA11-A0E2101AD8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B80A9FA-9C21-B677-EA3E-20874629BB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6CB39B-5F4C-4A7E-9BE3-AAFD45576D16}" type="datetime2">
              <a:rPr lang="en-US" smtClean="0"/>
              <a:t>Thursday, June 30, 2022</a:t>
            </a:fld>
            <a:endParaRPr lang="en-US" dirty="0"/>
          </a:p>
        </p:txBody>
      </p:sp>
      <p:sp>
        <p:nvSpPr>
          <p:cNvPr id="5" name="Segnaposto piè di pagina 4">
            <a:extLst>
              <a:ext uri="{FF2B5EF4-FFF2-40B4-BE49-F238E27FC236}">
                <a16:creationId xmlns:a16="http://schemas.microsoft.com/office/drawing/2014/main" id="{DD6EDD3F-D85D-8E3E-340A-3E07DCD709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a:t>
            </a:r>
            <a:endParaRPr lang="en-US" dirty="0"/>
          </a:p>
        </p:txBody>
      </p:sp>
      <p:sp>
        <p:nvSpPr>
          <p:cNvPr id="6" name="Segnaposto numero diapositiva 5">
            <a:extLst>
              <a:ext uri="{FF2B5EF4-FFF2-40B4-BE49-F238E27FC236}">
                <a16:creationId xmlns:a16="http://schemas.microsoft.com/office/drawing/2014/main" id="{46C264AA-3083-3191-3831-BFD73B3558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A1B0FB-D917-4C8C-928F-313BD683BF39}" type="slidenum">
              <a:rPr lang="en-US" smtClean="0"/>
              <a:pPr/>
              <a:t>‹N›</a:t>
            </a:fld>
            <a:endParaRPr lang="en-US"/>
          </a:p>
        </p:txBody>
      </p:sp>
    </p:spTree>
    <p:extLst>
      <p:ext uri="{BB962C8B-B14F-4D97-AF65-F5344CB8AC3E}">
        <p14:creationId xmlns:p14="http://schemas.microsoft.com/office/powerpoint/2010/main" val="160738070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EF80583D-EA25-A6C8-26E9-1AECC9915F7C}"/>
              </a:ext>
            </a:extLst>
          </p:cNvPr>
          <p:cNvSpPr>
            <a:spLocks noGrp="1"/>
          </p:cNvSpPr>
          <p:nvPr>
            <p:ph type="ctrTitle"/>
          </p:nvPr>
        </p:nvSpPr>
        <p:spPr>
          <a:xfrm>
            <a:off x="1127208" y="857251"/>
            <a:ext cx="4968792" cy="3098061"/>
          </a:xfrm>
        </p:spPr>
        <p:txBody>
          <a:bodyPr vert="horz" lIns="0" tIns="0" rIns="0" bIns="0" rtlCol="0" anchor="b" anchorCtr="0">
            <a:noAutofit/>
          </a:bodyPr>
          <a:lstStyle/>
          <a:p>
            <a:pPr algn="l"/>
            <a:r>
              <a:rPr lang="en-US" sz="4800" b="1" dirty="0">
                <a:solidFill>
                  <a:srgbClr val="FFFFFF"/>
                </a:solidFill>
              </a:rPr>
              <a:t>Bitcoin Address Clustering Algorithm Based on Multiple Heuristic Conditions</a:t>
            </a:r>
          </a:p>
        </p:txBody>
      </p:sp>
      <p:sp>
        <p:nvSpPr>
          <p:cNvPr id="35" name="Rectangle 34">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ttotitolo 2">
            <a:extLst>
              <a:ext uri="{FF2B5EF4-FFF2-40B4-BE49-F238E27FC236}">
                <a16:creationId xmlns:a16="http://schemas.microsoft.com/office/drawing/2014/main" id="{B1FB62D3-7661-10FC-960F-B919A3F6D924}"/>
              </a:ext>
            </a:extLst>
          </p:cNvPr>
          <p:cNvSpPr>
            <a:spLocks noGrp="1"/>
          </p:cNvSpPr>
          <p:nvPr>
            <p:ph type="subTitle" idx="1"/>
          </p:nvPr>
        </p:nvSpPr>
        <p:spPr>
          <a:xfrm>
            <a:off x="1127208" y="4756265"/>
            <a:ext cx="4393278" cy="1244483"/>
          </a:xfrm>
        </p:spPr>
        <p:txBody>
          <a:bodyPr vert="horz" lIns="0" tIns="0" rIns="0" bIns="0" rtlCol="0" anchor="t">
            <a:normAutofit/>
          </a:bodyPr>
          <a:lstStyle/>
          <a:p>
            <a:pPr algn="l"/>
            <a:r>
              <a:rPr lang="en-US" dirty="0">
                <a:solidFill>
                  <a:srgbClr val="FFFFFF"/>
                </a:solidFill>
              </a:rPr>
              <a:t>Vincenzo Imperati 1834930</a:t>
            </a:r>
          </a:p>
        </p:txBody>
      </p:sp>
      <p:sp>
        <p:nvSpPr>
          <p:cNvPr id="37" name="Oval 36">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Elemento grafico 7">
            <a:extLst>
              <a:ext uri="{FF2B5EF4-FFF2-40B4-BE49-F238E27FC236}">
                <a16:creationId xmlns:a16="http://schemas.microsoft.com/office/drawing/2014/main" id="{44F3E294-D702-B1AA-D266-A83215ABB1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84645" y="1656372"/>
            <a:ext cx="3545256" cy="3545256"/>
          </a:xfrm>
          <a:prstGeom prst="rect">
            <a:avLst/>
          </a:prstGeom>
        </p:spPr>
      </p:pic>
    </p:spTree>
    <p:extLst>
      <p:ext uri="{BB962C8B-B14F-4D97-AF65-F5344CB8AC3E}">
        <p14:creationId xmlns:p14="http://schemas.microsoft.com/office/powerpoint/2010/main" val="1029622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14">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Segnaposto contenuto 5">
            <a:extLst>
              <a:ext uri="{FF2B5EF4-FFF2-40B4-BE49-F238E27FC236}">
                <a16:creationId xmlns:a16="http://schemas.microsoft.com/office/drawing/2014/main" id="{4D1ACE0D-3795-311C-5BC1-7C021A568300}"/>
              </a:ext>
            </a:extLst>
          </p:cNvPr>
          <p:cNvPicPr>
            <a:picLocks noChangeAspect="1"/>
          </p:cNvPicPr>
          <p:nvPr/>
        </p:nvPicPr>
        <p:blipFill rotWithShape="1">
          <a:blip r:embed="rId2">
            <a:extLst>
              <a:ext uri="{28A0092B-C50C-407E-A947-70E740481C1C}">
                <a14:useLocalDpi xmlns:a14="http://schemas.microsoft.com/office/drawing/2010/main" val="0"/>
              </a:ext>
            </a:extLst>
          </a:blip>
          <a:srcRect l="5265" r="5726" b="-2"/>
          <a:stretch/>
        </p:blipFill>
        <p:spPr>
          <a:xfrm flipH="1" flipV="1">
            <a:off x="4038599" y="10"/>
            <a:ext cx="8160026" cy="6875809"/>
          </a:xfrm>
          <a:prstGeom prst="rect">
            <a:avLst/>
          </a:prstGeom>
        </p:spPr>
      </p:pic>
      <p:sp>
        <p:nvSpPr>
          <p:cNvPr id="12" name="Freeform: Shape 16">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olo 1">
            <a:extLst>
              <a:ext uri="{FF2B5EF4-FFF2-40B4-BE49-F238E27FC236}">
                <a16:creationId xmlns:a16="http://schemas.microsoft.com/office/drawing/2014/main" id="{B3DA58DF-6F18-29C1-211F-B00BE5AA4D19}"/>
              </a:ext>
            </a:extLst>
          </p:cNvPr>
          <p:cNvSpPr>
            <a:spLocks noGrp="1"/>
          </p:cNvSpPr>
          <p:nvPr>
            <p:ph type="title"/>
          </p:nvPr>
        </p:nvSpPr>
        <p:spPr>
          <a:xfrm>
            <a:off x="571183" y="1137971"/>
            <a:ext cx="3052293" cy="3531403"/>
          </a:xfrm>
        </p:spPr>
        <p:txBody>
          <a:bodyPr vert="horz" lIns="91440" tIns="45720" rIns="91440" bIns="45720" rtlCol="0" anchor="t">
            <a:normAutofit/>
          </a:bodyPr>
          <a:lstStyle/>
          <a:p>
            <a:pPr marL="0" indent="0" algn="r"/>
            <a:r>
              <a:rPr lang="en-US" sz="4800" b="1" dirty="0">
                <a:solidFill>
                  <a:srgbClr val="FFFFFF"/>
                </a:solidFill>
              </a:rPr>
              <a:t>Data Processing: Transaction Graph</a:t>
            </a:r>
          </a:p>
        </p:txBody>
      </p:sp>
    </p:spTree>
    <p:extLst>
      <p:ext uri="{BB962C8B-B14F-4D97-AF65-F5344CB8AC3E}">
        <p14:creationId xmlns:p14="http://schemas.microsoft.com/office/powerpoint/2010/main" val="1381417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olo 1">
            <a:extLst>
              <a:ext uri="{FF2B5EF4-FFF2-40B4-BE49-F238E27FC236}">
                <a16:creationId xmlns:a16="http://schemas.microsoft.com/office/drawing/2014/main" id="{B3DA58DF-6F18-29C1-211F-B00BE5AA4D19}"/>
              </a:ext>
            </a:extLst>
          </p:cNvPr>
          <p:cNvSpPr>
            <a:spLocks noGrp="1"/>
          </p:cNvSpPr>
          <p:nvPr>
            <p:ph type="title"/>
          </p:nvPr>
        </p:nvSpPr>
        <p:spPr>
          <a:xfrm>
            <a:off x="222862" y="1109340"/>
            <a:ext cx="3397572" cy="4272609"/>
          </a:xfrm>
        </p:spPr>
        <p:txBody>
          <a:bodyPr vert="horz" lIns="91440" tIns="45720" rIns="91440" bIns="45720" rtlCol="0" anchor="t">
            <a:normAutofit fontScale="90000"/>
          </a:bodyPr>
          <a:lstStyle/>
          <a:p>
            <a:pPr marL="0" indent="0"/>
            <a:r>
              <a:rPr lang="en-US" sz="5300" b="1" kern="1200" dirty="0">
                <a:solidFill>
                  <a:srgbClr val="FFFFFF"/>
                </a:solidFill>
                <a:latin typeface="+mj-lt"/>
                <a:ea typeface="+mj-ea"/>
                <a:cs typeface="+mj-cs"/>
              </a:rPr>
              <a:t>Graph Analysis: Connected Components</a:t>
            </a:r>
            <a:br>
              <a:rPr lang="en-US" sz="5300" b="1" kern="1200" dirty="0">
                <a:solidFill>
                  <a:srgbClr val="FFFFFF"/>
                </a:solidFill>
                <a:latin typeface="+mj-lt"/>
                <a:ea typeface="+mj-ea"/>
                <a:cs typeface="+mj-cs"/>
              </a:rPr>
            </a:br>
            <a:br>
              <a:rPr lang="en-US" sz="5300" b="1" kern="1200" dirty="0">
                <a:solidFill>
                  <a:srgbClr val="FFFFFF"/>
                </a:solidFill>
                <a:latin typeface="+mj-lt"/>
                <a:ea typeface="+mj-ea"/>
                <a:cs typeface="+mj-cs"/>
              </a:rPr>
            </a:br>
            <a:br>
              <a:rPr lang="en-US" sz="4000" b="1" kern="1200" dirty="0">
                <a:solidFill>
                  <a:srgbClr val="FFFFFF"/>
                </a:solidFill>
                <a:latin typeface="+mj-lt"/>
                <a:ea typeface="+mj-ea"/>
                <a:cs typeface="+mj-cs"/>
              </a:rPr>
            </a:br>
            <a:r>
              <a:rPr lang="en-US" sz="2400" b="1" kern="1200" dirty="0">
                <a:solidFill>
                  <a:srgbClr val="FFFFFF"/>
                </a:solidFill>
                <a:latin typeface="+mj-lt"/>
                <a:ea typeface="+mj-ea"/>
                <a:cs typeface="+mj-cs"/>
              </a:rPr>
              <a:t>39,801</a:t>
            </a:r>
          </a:p>
        </p:txBody>
      </p:sp>
      <p:pic>
        <p:nvPicPr>
          <p:cNvPr id="4" name="Segnaposto contenuto 3">
            <a:extLst>
              <a:ext uri="{FF2B5EF4-FFF2-40B4-BE49-F238E27FC236}">
                <a16:creationId xmlns:a16="http://schemas.microsoft.com/office/drawing/2014/main" id="{A04084C4-DA00-1AED-057F-FC056D87EC9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02428" y="800611"/>
            <a:ext cx="7225748" cy="5256777"/>
          </a:xfrm>
          <a:prstGeom prst="rect">
            <a:avLst/>
          </a:prstGeom>
        </p:spPr>
      </p:pic>
      <p:sp>
        <p:nvSpPr>
          <p:cNvPr id="12" name="Titolo 1">
            <a:extLst>
              <a:ext uri="{FF2B5EF4-FFF2-40B4-BE49-F238E27FC236}">
                <a16:creationId xmlns:a16="http://schemas.microsoft.com/office/drawing/2014/main" id="{6FB4754E-1C61-9573-D191-8CA2B350C314}"/>
              </a:ext>
            </a:extLst>
          </p:cNvPr>
          <p:cNvSpPr txBox="1">
            <a:spLocks/>
          </p:cNvSpPr>
          <p:nvPr/>
        </p:nvSpPr>
        <p:spPr>
          <a:xfrm>
            <a:off x="1209325" y="4950365"/>
            <a:ext cx="2880828" cy="238591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00" b="1" dirty="0">
              <a:solidFill>
                <a:srgbClr val="FFFFFF"/>
              </a:solidFill>
            </a:endParaRPr>
          </a:p>
        </p:txBody>
      </p:sp>
    </p:spTree>
    <p:extLst>
      <p:ext uri="{BB962C8B-B14F-4D97-AF65-F5344CB8AC3E}">
        <p14:creationId xmlns:p14="http://schemas.microsoft.com/office/powerpoint/2010/main" val="1901126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olo 1">
            <a:extLst>
              <a:ext uri="{FF2B5EF4-FFF2-40B4-BE49-F238E27FC236}">
                <a16:creationId xmlns:a16="http://schemas.microsoft.com/office/drawing/2014/main" id="{B3DA58DF-6F18-29C1-211F-B00BE5AA4D19}"/>
              </a:ext>
            </a:extLst>
          </p:cNvPr>
          <p:cNvSpPr>
            <a:spLocks noGrp="1"/>
          </p:cNvSpPr>
          <p:nvPr>
            <p:ph type="title"/>
          </p:nvPr>
        </p:nvSpPr>
        <p:spPr>
          <a:xfrm>
            <a:off x="228601" y="1107565"/>
            <a:ext cx="3581402" cy="3071906"/>
          </a:xfrm>
        </p:spPr>
        <p:txBody>
          <a:bodyPr vert="horz" lIns="91440" tIns="45720" rIns="91440" bIns="45720" rtlCol="0" anchor="t">
            <a:noAutofit/>
          </a:bodyPr>
          <a:lstStyle/>
          <a:p>
            <a:pPr marL="0" indent="0"/>
            <a:r>
              <a:rPr lang="en-US" sz="4800" b="1" kern="1200" dirty="0">
                <a:solidFill>
                  <a:srgbClr val="FFFFFF"/>
                </a:solidFill>
                <a:latin typeface="+mj-lt"/>
                <a:ea typeface="+mj-ea"/>
                <a:cs typeface="+mj-cs"/>
              </a:rPr>
              <a:t>Graph Analysis: Indegree and Outdegree of Nodes</a:t>
            </a:r>
          </a:p>
        </p:txBody>
      </p:sp>
      <p:pic>
        <p:nvPicPr>
          <p:cNvPr id="8" name="Segnaposto contenuto 7">
            <a:extLst>
              <a:ext uri="{FF2B5EF4-FFF2-40B4-BE49-F238E27FC236}">
                <a16:creationId xmlns:a16="http://schemas.microsoft.com/office/drawing/2014/main" id="{6D5FA971-8FD1-AB22-00E9-73EEF87683F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02428" y="885608"/>
            <a:ext cx="7225748" cy="5086783"/>
          </a:xfrm>
          <a:prstGeom prst="rect">
            <a:avLst/>
          </a:prstGeom>
        </p:spPr>
      </p:pic>
      <p:sp>
        <p:nvSpPr>
          <p:cNvPr id="12" name="Titolo 1">
            <a:extLst>
              <a:ext uri="{FF2B5EF4-FFF2-40B4-BE49-F238E27FC236}">
                <a16:creationId xmlns:a16="http://schemas.microsoft.com/office/drawing/2014/main" id="{6FB4754E-1C61-9573-D191-8CA2B350C314}"/>
              </a:ext>
            </a:extLst>
          </p:cNvPr>
          <p:cNvSpPr txBox="1">
            <a:spLocks/>
          </p:cNvSpPr>
          <p:nvPr/>
        </p:nvSpPr>
        <p:spPr>
          <a:xfrm>
            <a:off x="1209325" y="4950365"/>
            <a:ext cx="2880828" cy="238591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00" b="1" dirty="0">
              <a:solidFill>
                <a:srgbClr val="FFFFFF"/>
              </a:solidFill>
            </a:endParaRPr>
          </a:p>
        </p:txBody>
      </p:sp>
    </p:spTree>
    <p:extLst>
      <p:ext uri="{BB962C8B-B14F-4D97-AF65-F5344CB8AC3E}">
        <p14:creationId xmlns:p14="http://schemas.microsoft.com/office/powerpoint/2010/main" val="2387235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D7D5201-09CD-BA55-D115-D26FF70923E8}"/>
              </a:ext>
            </a:extLst>
          </p:cNvPr>
          <p:cNvSpPr>
            <a:spLocks noGrp="1"/>
          </p:cNvSpPr>
          <p:nvPr>
            <p:ph type="title"/>
          </p:nvPr>
        </p:nvSpPr>
        <p:spPr>
          <a:xfrm>
            <a:off x="1371599" y="294538"/>
            <a:ext cx="9895951" cy="1033669"/>
          </a:xfrm>
        </p:spPr>
        <p:txBody>
          <a:bodyPr>
            <a:normAutofit/>
          </a:bodyPr>
          <a:lstStyle/>
          <a:p>
            <a:r>
              <a:rPr lang="en-US" sz="4800" b="1" dirty="0">
                <a:solidFill>
                  <a:schemeClr val="bg1"/>
                </a:solidFill>
              </a:rPr>
              <a:t>Heuristics: </a:t>
            </a:r>
            <a:r>
              <a:rPr lang="it-IT" sz="4800" b="1" dirty="0">
                <a:solidFill>
                  <a:schemeClr val="bg1"/>
                </a:solidFill>
              </a:rPr>
              <a:t>Multiple </a:t>
            </a:r>
            <a:r>
              <a:rPr lang="it-IT" sz="4800" b="1" dirty="0" err="1">
                <a:solidFill>
                  <a:schemeClr val="bg1"/>
                </a:solidFill>
              </a:rPr>
              <a:t>interpretations</a:t>
            </a:r>
            <a:endParaRPr lang="it-IT" sz="4800" b="1" dirty="0">
              <a:solidFill>
                <a:schemeClr val="bg1"/>
              </a:solidFill>
            </a:endParaRPr>
          </a:p>
        </p:txBody>
      </p:sp>
      <p:sp>
        <p:nvSpPr>
          <p:cNvPr id="3" name="Segnaposto contenuto 2">
            <a:extLst>
              <a:ext uri="{FF2B5EF4-FFF2-40B4-BE49-F238E27FC236}">
                <a16:creationId xmlns:a16="http://schemas.microsoft.com/office/drawing/2014/main" id="{2855AB57-CBD1-E293-5B9F-0E2CBB77D2AC}"/>
              </a:ext>
            </a:extLst>
          </p:cNvPr>
          <p:cNvSpPr>
            <a:spLocks noGrp="1"/>
          </p:cNvSpPr>
          <p:nvPr>
            <p:ph idx="1"/>
          </p:nvPr>
        </p:nvSpPr>
        <p:spPr>
          <a:xfrm>
            <a:off x="772617" y="2318197"/>
            <a:ext cx="8107961" cy="3683358"/>
          </a:xfrm>
        </p:spPr>
        <p:txBody>
          <a:bodyPr anchor="ctr">
            <a:normAutofit fontScale="62500" lnSpcReduction="20000"/>
          </a:bodyPr>
          <a:lstStyle/>
          <a:p>
            <a:pPr marL="0" indent="0">
              <a:buNone/>
            </a:pPr>
            <a:r>
              <a:rPr lang="en-US" sz="2400" dirty="0"/>
              <a:t>There are at least nine possible interpretations:</a:t>
            </a:r>
          </a:p>
          <a:p>
            <a:pPr>
              <a:buFont typeface="+mj-lt"/>
              <a:buAutoNum type="arabicPeriod"/>
            </a:pPr>
            <a:r>
              <a:rPr lang="en-US" sz="2400" dirty="0"/>
              <a:t>Alice provides both inputs and pays 3 </a:t>
            </a:r>
            <a:r>
              <a:rPr lang="en-US" sz="2400" dirty="0" err="1"/>
              <a:t>btc</a:t>
            </a:r>
            <a:r>
              <a:rPr lang="en-US" sz="2400" dirty="0"/>
              <a:t> to Bob. Alice owns the 1 </a:t>
            </a:r>
            <a:r>
              <a:rPr lang="en-US" sz="2400" dirty="0" err="1"/>
              <a:t>btc</a:t>
            </a:r>
            <a:r>
              <a:rPr lang="en-US" sz="2400" dirty="0"/>
              <a:t> output (i.e. it is a change output).</a:t>
            </a:r>
          </a:p>
          <a:p>
            <a:pPr>
              <a:buFont typeface="+mj-lt"/>
              <a:buAutoNum type="arabicPeriod"/>
            </a:pPr>
            <a:r>
              <a:rPr lang="en-US" sz="2400" dirty="0"/>
              <a:t>Alice provides both inputs and pays 1 </a:t>
            </a:r>
            <a:r>
              <a:rPr lang="en-US" sz="2400" dirty="0" err="1"/>
              <a:t>btc</a:t>
            </a:r>
            <a:r>
              <a:rPr lang="en-US" sz="2400" dirty="0"/>
              <a:t> to Bob, with 3 </a:t>
            </a:r>
            <a:r>
              <a:rPr lang="en-US" sz="2400" dirty="0" err="1"/>
              <a:t>btc</a:t>
            </a:r>
            <a:r>
              <a:rPr lang="en-US" sz="2400" dirty="0"/>
              <a:t> paid back to Alice as the change.</a:t>
            </a:r>
          </a:p>
          <a:p>
            <a:pPr>
              <a:buFont typeface="+mj-lt"/>
              <a:buAutoNum type="arabicPeriod"/>
            </a:pPr>
            <a:r>
              <a:rPr lang="en-US" sz="2400" dirty="0"/>
              <a:t>Alice provides 1 </a:t>
            </a:r>
            <a:r>
              <a:rPr lang="en-US" sz="2400" dirty="0" err="1"/>
              <a:t>btc</a:t>
            </a:r>
            <a:r>
              <a:rPr lang="en-US" sz="2400" dirty="0"/>
              <a:t> input and Bob provides 3 </a:t>
            </a:r>
            <a:r>
              <a:rPr lang="en-US" sz="2400" dirty="0" err="1"/>
              <a:t>btc</a:t>
            </a:r>
            <a:r>
              <a:rPr lang="en-US" sz="2400" dirty="0"/>
              <a:t> input, Alice gets 1 </a:t>
            </a:r>
            <a:r>
              <a:rPr lang="en-US" sz="2400" dirty="0" err="1"/>
              <a:t>btc</a:t>
            </a:r>
            <a:r>
              <a:rPr lang="en-US" sz="2400" dirty="0"/>
              <a:t> output and Bob gets 3 </a:t>
            </a:r>
            <a:r>
              <a:rPr lang="en-US" sz="2400" dirty="0" err="1"/>
              <a:t>btc</a:t>
            </a:r>
            <a:r>
              <a:rPr lang="en-US" sz="2400" dirty="0"/>
              <a:t> output. This is a kind of </a:t>
            </a:r>
            <a:r>
              <a:rPr lang="en-US" sz="2400" dirty="0" err="1"/>
              <a:t>CoinJoin</a:t>
            </a:r>
            <a:r>
              <a:rPr lang="en-US" sz="2400" dirty="0"/>
              <a:t> transaction.</a:t>
            </a:r>
          </a:p>
          <a:p>
            <a:pPr>
              <a:buFont typeface="+mj-lt"/>
              <a:buAutoNum type="arabicPeriod"/>
            </a:pPr>
            <a:r>
              <a:rPr lang="en-US" sz="2400" dirty="0"/>
              <a:t>Alice pays 2 </a:t>
            </a:r>
            <a:r>
              <a:rPr lang="en-US" sz="2400" dirty="0" err="1"/>
              <a:t>btc</a:t>
            </a:r>
            <a:r>
              <a:rPr lang="en-US" sz="2400" dirty="0"/>
              <a:t> to Bob. Alice provides 3 </a:t>
            </a:r>
            <a:r>
              <a:rPr lang="en-US" sz="2400" dirty="0" err="1"/>
              <a:t>btc</a:t>
            </a:r>
            <a:r>
              <a:rPr lang="en-US" sz="2400" dirty="0"/>
              <a:t> input, gets the 1 </a:t>
            </a:r>
            <a:r>
              <a:rPr lang="en-US" sz="2400" dirty="0" err="1"/>
              <a:t>btc</a:t>
            </a:r>
            <a:r>
              <a:rPr lang="en-US" sz="2400" dirty="0"/>
              <a:t> output; Bob provides 1 </a:t>
            </a:r>
            <a:r>
              <a:rPr lang="en-US" sz="2400" dirty="0" err="1"/>
              <a:t>btc</a:t>
            </a:r>
            <a:r>
              <a:rPr lang="en-US" sz="2400" dirty="0"/>
              <a:t> input and gets 3 </a:t>
            </a:r>
            <a:r>
              <a:rPr lang="en-US" sz="2400" dirty="0" err="1"/>
              <a:t>btc</a:t>
            </a:r>
            <a:r>
              <a:rPr lang="en-US" sz="2400" dirty="0"/>
              <a:t>. This would be a </a:t>
            </a:r>
            <a:r>
              <a:rPr lang="en-US" sz="2400" dirty="0" err="1"/>
              <a:t>PayJoin</a:t>
            </a:r>
            <a:r>
              <a:rPr lang="en-US" sz="2400" dirty="0"/>
              <a:t> transaction type.</a:t>
            </a:r>
          </a:p>
          <a:p>
            <a:pPr>
              <a:buFont typeface="+mj-lt"/>
              <a:buAutoNum type="arabicPeriod"/>
            </a:pPr>
            <a:r>
              <a:rPr lang="en-US" sz="2400" dirty="0"/>
              <a:t>Alice pays 4 </a:t>
            </a:r>
            <a:r>
              <a:rPr lang="en-US" sz="2400" dirty="0" err="1"/>
              <a:t>btc</a:t>
            </a:r>
            <a:r>
              <a:rPr lang="en-US" sz="2400" dirty="0"/>
              <a:t> to Bob (but using two outputs for some reason).</a:t>
            </a:r>
          </a:p>
          <a:p>
            <a:pPr>
              <a:buFont typeface="+mj-lt"/>
              <a:buAutoNum type="arabicPeriod"/>
            </a:pPr>
            <a:r>
              <a:rPr lang="en-US" sz="2400" dirty="0"/>
              <a:t>Alice owns all inputs and outputs, and is simply moving coins between her own addresses (fake transaction).</a:t>
            </a:r>
          </a:p>
          <a:p>
            <a:pPr>
              <a:buFont typeface="+mj-lt"/>
              <a:buAutoNum type="arabicPeriod"/>
            </a:pPr>
            <a:r>
              <a:rPr lang="en-US" sz="2400" dirty="0"/>
              <a:t>Alice pays Bob 3 </a:t>
            </a:r>
            <a:r>
              <a:rPr lang="en-US" sz="2400" dirty="0" err="1"/>
              <a:t>btc</a:t>
            </a:r>
            <a:r>
              <a:rPr lang="en-US" sz="2400" dirty="0"/>
              <a:t> and Carol 1 </a:t>
            </a:r>
            <a:r>
              <a:rPr lang="en-US" sz="2400" dirty="0" err="1"/>
              <a:t>btc</a:t>
            </a:r>
            <a:r>
              <a:rPr lang="en-US" sz="2400" dirty="0"/>
              <a:t>. This is a batched payment with no change address.</a:t>
            </a:r>
          </a:p>
          <a:p>
            <a:pPr>
              <a:buFont typeface="+mj-lt"/>
              <a:buAutoNum type="arabicPeriod"/>
            </a:pPr>
            <a:r>
              <a:rPr lang="en-US" sz="2400" dirty="0"/>
              <a:t>Alice pays 3, Bob pays 1; Carol gets 3 </a:t>
            </a:r>
            <a:r>
              <a:rPr lang="en-US" sz="2400" dirty="0" err="1"/>
              <a:t>btc</a:t>
            </a:r>
            <a:r>
              <a:rPr lang="en-US" sz="2400" dirty="0"/>
              <a:t> and David gets 1 </a:t>
            </a:r>
            <a:r>
              <a:rPr lang="en-US" sz="2400" dirty="0" err="1"/>
              <a:t>btc</a:t>
            </a:r>
            <a:r>
              <a:rPr lang="en-US" sz="2400" dirty="0"/>
              <a:t>. This is some kind of </a:t>
            </a:r>
            <a:r>
              <a:rPr lang="en-US" sz="2400" dirty="0" err="1"/>
              <a:t>CoinJoined</a:t>
            </a:r>
            <a:r>
              <a:rPr lang="en-US" sz="2400" dirty="0"/>
              <a:t> batched payment with no change address.</a:t>
            </a:r>
          </a:p>
          <a:p>
            <a:pPr>
              <a:buFont typeface="+mj-lt"/>
              <a:buAutoNum type="arabicPeriod"/>
            </a:pPr>
            <a:r>
              <a:rPr lang="en-US" sz="2400" dirty="0"/>
              <a:t>Alice and Bob pay 4 </a:t>
            </a:r>
            <a:r>
              <a:rPr lang="en-US" sz="2400" dirty="0" err="1"/>
              <a:t>btc</a:t>
            </a:r>
            <a:r>
              <a:rPr lang="en-US" sz="2400" dirty="0"/>
              <a:t> to Carol (but using two outputs).</a:t>
            </a:r>
          </a:p>
        </p:txBody>
      </p:sp>
      <p:pic>
        <p:nvPicPr>
          <p:cNvPr id="9" name="Immagine 8">
            <a:extLst>
              <a:ext uri="{FF2B5EF4-FFF2-40B4-BE49-F238E27FC236}">
                <a16:creationId xmlns:a16="http://schemas.microsoft.com/office/drawing/2014/main" id="{356DD2E9-EA79-48E4-A86E-7BDF469B3D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728" y="3828994"/>
            <a:ext cx="2275655" cy="661763"/>
          </a:xfrm>
          <a:prstGeom prst="rect">
            <a:avLst/>
          </a:prstGeom>
        </p:spPr>
      </p:pic>
    </p:spTree>
    <p:extLst>
      <p:ext uri="{BB962C8B-B14F-4D97-AF65-F5344CB8AC3E}">
        <p14:creationId xmlns:p14="http://schemas.microsoft.com/office/powerpoint/2010/main" val="959477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D7D5201-09CD-BA55-D115-D26FF70923E8}"/>
              </a:ext>
            </a:extLst>
          </p:cNvPr>
          <p:cNvSpPr>
            <a:spLocks noGrp="1"/>
          </p:cNvSpPr>
          <p:nvPr>
            <p:ph type="title"/>
          </p:nvPr>
        </p:nvSpPr>
        <p:spPr>
          <a:xfrm>
            <a:off x="1371599" y="294538"/>
            <a:ext cx="9895951" cy="1033669"/>
          </a:xfrm>
        </p:spPr>
        <p:txBody>
          <a:bodyPr>
            <a:normAutofit/>
          </a:bodyPr>
          <a:lstStyle/>
          <a:p>
            <a:r>
              <a:rPr lang="en-US" sz="4800" b="1" dirty="0">
                <a:solidFill>
                  <a:srgbClr val="FFFFFF"/>
                </a:solidFill>
              </a:rPr>
              <a:t>Heuristics: </a:t>
            </a:r>
            <a:r>
              <a:rPr lang="it-IT" sz="4800" b="1" dirty="0" err="1">
                <a:solidFill>
                  <a:srgbClr val="FFFFFF"/>
                </a:solidFill>
              </a:rPr>
              <a:t>Satoshi</a:t>
            </a:r>
            <a:endParaRPr lang="it-IT" sz="4800" b="1" dirty="0">
              <a:solidFill>
                <a:srgbClr val="FFFFFF"/>
              </a:solidFill>
            </a:endParaRPr>
          </a:p>
        </p:txBody>
      </p:sp>
      <p:sp>
        <p:nvSpPr>
          <p:cNvPr id="3" name="Segnaposto contenuto 2">
            <a:extLst>
              <a:ext uri="{FF2B5EF4-FFF2-40B4-BE49-F238E27FC236}">
                <a16:creationId xmlns:a16="http://schemas.microsoft.com/office/drawing/2014/main" id="{2855AB57-CBD1-E293-5B9F-0E2CBB77D2AC}"/>
              </a:ext>
            </a:extLst>
          </p:cNvPr>
          <p:cNvSpPr>
            <a:spLocks noGrp="1"/>
          </p:cNvSpPr>
          <p:nvPr>
            <p:ph idx="1"/>
          </p:nvPr>
        </p:nvSpPr>
        <p:spPr>
          <a:xfrm>
            <a:off x="1371599" y="2318197"/>
            <a:ext cx="9724031" cy="3683358"/>
          </a:xfrm>
        </p:spPr>
        <p:txBody>
          <a:bodyPr anchor="ctr">
            <a:normAutofit/>
          </a:bodyPr>
          <a:lstStyle/>
          <a:p>
            <a:r>
              <a:rPr lang="en-US" sz="2400" dirty="0"/>
              <a:t>It is estimated that Satoshi, in the first months of 2009, mined about 1,000,000 BTC. </a:t>
            </a:r>
          </a:p>
          <a:p>
            <a:r>
              <a:rPr lang="en-US" sz="2400" dirty="0"/>
              <a:t>According to a New York Times research, we can assume the following: the owner of output addresses of a </a:t>
            </a:r>
            <a:r>
              <a:rPr lang="en-US" sz="2400" dirty="0" err="1"/>
              <a:t>coinbase</a:t>
            </a:r>
            <a:r>
              <a:rPr lang="en-US" sz="2400" dirty="0"/>
              <a:t> transaction is Satoshi with high probability, only if it is a </a:t>
            </a:r>
            <a:r>
              <a:rPr lang="en-US" sz="2400" dirty="0" err="1"/>
              <a:t>coinbase</a:t>
            </a:r>
            <a:r>
              <a:rPr lang="en-US" sz="2400" dirty="0"/>
              <a:t> transaction with </a:t>
            </a:r>
            <a:r>
              <a:rPr lang="en-US" sz="2400" b="1" dirty="0" err="1"/>
              <a:t>block_height</a:t>
            </a:r>
            <a:r>
              <a:rPr lang="en-US" sz="2400" b="1" dirty="0"/>
              <a:t> &lt; 19500</a:t>
            </a:r>
            <a:r>
              <a:rPr lang="en-US" sz="2400" dirty="0"/>
              <a:t>.</a:t>
            </a:r>
          </a:p>
          <a:p>
            <a:r>
              <a:rPr lang="en-US" sz="2400" dirty="0"/>
              <a:t> (19500 </a:t>
            </a:r>
            <a:r>
              <a:rPr lang="en-US" sz="2400" dirty="0" err="1"/>
              <a:t>block_height</a:t>
            </a:r>
            <a:r>
              <a:rPr lang="en-US" sz="2400" dirty="0"/>
              <a:t> = July 14th 2009).</a:t>
            </a:r>
          </a:p>
        </p:txBody>
      </p:sp>
    </p:spTree>
    <p:extLst>
      <p:ext uri="{BB962C8B-B14F-4D97-AF65-F5344CB8AC3E}">
        <p14:creationId xmlns:p14="http://schemas.microsoft.com/office/powerpoint/2010/main" val="1719484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D7D5201-09CD-BA55-D115-D26FF70923E8}"/>
              </a:ext>
            </a:extLst>
          </p:cNvPr>
          <p:cNvSpPr>
            <a:spLocks noGrp="1"/>
          </p:cNvSpPr>
          <p:nvPr>
            <p:ph type="title"/>
          </p:nvPr>
        </p:nvSpPr>
        <p:spPr>
          <a:xfrm>
            <a:off x="1180729" y="294538"/>
            <a:ext cx="10626571" cy="1033669"/>
          </a:xfrm>
        </p:spPr>
        <p:txBody>
          <a:bodyPr>
            <a:noAutofit/>
          </a:bodyPr>
          <a:lstStyle/>
          <a:p>
            <a:r>
              <a:rPr lang="en-US" sz="4800" b="1" dirty="0">
                <a:solidFill>
                  <a:srgbClr val="FFFFFF"/>
                </a:solidFill>
              </a:rPr>
              <a:t>Heuristics: </a:t>
            </a:r>
            <a:br>
              <a:rPr lang="en-US" sz="4800" b="1" dirty="0">
                <a:solidFill>
                  <a:srgbClr val="FFFFFF"/>
                </a:solidFill>
              </a:rPr>
            </a:br>
            <a:r>
              <a:rPr lang="en-US" sz="4800" b="1" dirty="0">
                <a:solidFill>
                  <a:srgbClr val="FFFFFF"/>
                </a:solidFill>
              </a:rPr>
              <a:t>Coinbase transaction mining address</a:t>
            </a:r>
            <a:endParaRPr lang="it-IT" sz="4800" b="1" dirty="0">
              <a:solidFill>
                <a:srgbClr val="FFFFFF"/>
              </a:solidFill>
            </a:endParaRPr>
          </a:p>
        </p:txBody>
      </p:sp>
      <p:sp>
        <p:nvSpPr>
          <p:cNvPr id="3" name="Segnaposto contenuto 2">
            <a:extLst>
              <a:ext uri="{FF2B5EF4-FFF2-40B4-BE49-F238E27FC236}">
                <a16:creationId xmlns:a16="http://schemas.microsoft.com/office/drawing/2014/main" id="{2855AB57-CBD1-E293-5B9F-0E2CBB77D2AC}"/>
              </a:ext>
            </a:extLst>
          </p:cNvPr>
          <p:cNvSpPr>
            <a:spLocks noGrp="1"/>
          </p:cNvSpPr>
          <p:nvPr>
            <p:ph idx="1"/>
          </p:nvPr>
        </p:nvSpPr>
        <p:spPr>
          <a:xfrm>
            <a:off x="1371599" y="2318197"/>
            <a:ext cx="9724031" cy="3683358"/>
          </a:xfrm>
        </p:spPr>
        <p:txBody>
          <a:bodyPr anchor="ctr">
            <a:normAutofit/>
          </a:bodyPr>
          <a:lstStyle/>
          <a:p>
            <a:r>
              <a:rPr lang="en-US" sz="2400" dirty="0"/>
              <a:t>We can assume that the output address of a Coinbase transaction is controlled by the same entity (the miner that mined the block). </a:t>
            </a:r>
          </a:p>
          <a:p>
            <a:r>
              <a:rPr lang="en-US" sz="2400" dirty="0"/>
              <a:t>There is </a:t>
            </a:r>
            <a:r>
              <a:rPr lang="en-US" sz="2400" b="1" dirty="0"/>
              <a:t>no reason </a:t>
            </a:r>
            <a:r>
              <a:rPr lang="en-US" sz="2400" dirty="0"/>
              <a:t>to send the block reward to non-proper addresses.</a:t>
            </a:r>
          </a:p>
        </p:txBody>
      </p:sp>
    </p:spTree>
    <p:extLst>
      <p:ext uri="{BB962C8B-B14F-4D97-AF65-F5344CB8AC3E}">
        <p14:creationId xmlns:p14="http://schemas.microsoft.com/office/powerpoint/2010/main" val="3039196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D7D5201-09CD-BA55-D115-D26FF70923E8}"/>
              </a:ext>
            </a:extLst>
          </p:cNvPr>
          <p:cNvSpPr>
            <a:spLocks noGrp="1"/>
          </p:cNvSpPr>
          <p:nvPr>
            <p:ph type="title"/>
          </p:nvPr>
        </p:nvSpPr>
        <p:spPr>
          <a:xfrm>
            <a:off x="1371599" y="294538"/>
            <a:ext cx="9895951" cy="1033669"/>
          </a:xfrm>
        </p:spPr>
        <p:txBody>
          <a:bodyPr>
            <a:noAutofit/>
          </a:bodyPr>
          <a:lstStyle/>
          <a:p>
            <a:r>
              <a:rPr lang="en-US" sz="4800" b="1" dirty="0">
                <a:solidFill>
                  <a:srgbClr val="FFFFFF"/>
                </a:solidFill>
              </a:rPr>
              <a:t>Heuristics: </a:t>
            </a:r>
            <a:r>
              <a:rPr lang="it-IT" sz="4800" b="1" dirty="0">
                <a:solidFill>
                  <a:srgbClr val="FFFFFF"/>
                </a:solidFill>
              </a:rPr>
              <a:t>Common-input-ownership</a:t>
            </a:r>
          </a:p>
        </p:txBody>
      </p:sp>
      <p:sp>
        <p:nvSpPr>
          <p:cNvPr id="3" name="Segnaposto contenuto 2">
            <a:extLst>
              <a:ext uri="{FF2B5EF4-FFF2-40B4-BE49-F238E27FC236}">
                <a16:creationId xmlns:a16="http://schemas.microsoft.com/office/drawing/2014/main" id="{2855AB57-CBD1-E293-5B9F-0E2CBB77D2AC}"/>
              </a:ext>
            </a:extLst>
          </p:cNvPr>
          <p:cNvSpPr>
            <a:spLocks noGrp="1"/>
          </p:cNvSpPr>
          <p:nvPr>
            <p:ph idx="1"/>
          </p:nvPr>
        </p:nvSpPr>
        <p:spPr>
          <a:xfrm>
            <a:off x="1371599" y="1989625"/>
            <a:ext cx="9724031" cy="4671492"/>
          </a:xfrm>
        </p:spPr>
        <p:txBody>
          <a:bodyPr anchor="ctr">
            <a:normAutofit/>
          </a:bodyPr>
          <a:lstStyle/>
          <a:p>
            <a:pPr eaLnBrk="0" fontAlgn="base" hangingPunct="0">
              <a:lnSpc>
                <a:spcPct val="100000"/>
              </a:lnSpc>
              <a:spcBef>
                <a:spcPct val="0"/>
              </a:spcBef>
              <a:spcAft>
                <a:spcPct val="0"/>
              </a:spcAft>
            </a:pPr>
            <a:r>
              <a:rPr lang="it-IT" altLang="it-IT" sz="2400" dirty="0" err="1"/>
              <a:t>If</a:t>
            </a:r>
            <a:r>
              <a:rPr lang="it-IT" altLang="it-IT" sz="2400" dirty="0"/>
              <a:t> a </a:t>
            </a:r>
            <a:r>
              <a:rPr lang="it-IT" altLang="it-IT" sz="2400" dirty="0" err="1"/>
              <a:t>transaction</a:t>
            </a:r>
            <a:r>
              <a:rPr lang="it-IT" altLang="it-IT" sz="2400" dirty="0"/>
              <a:t> </a:t>
            </a:r>
            <a:r>
              <a:rPr lang="it-IT" altLang="it-IT" sz="2400" dirty="0" err="1"/>
              <a:t>has</a:t>
            </a:r>
            <a:r>
              <a:rPr lang="it-IT" altLang="it-IT" sz="2400" dirty="0"/>
              <a:t> more </a:t>
            </a:r>
            <a:r>
              <a:rPr lang="it-IT" altLang="it-IT" sz="2400" dirty="0" err="1"/>
              <a:t>than</a:t>
            </a:r>
            <a:r>
              <a:rPr lang="it-IT" altLang="it-IT" sz="2400" dirty="0"/>
              <a:t> one input </a:t>
            </a:r>
            <a:r>
              <a:rPr lang="it-IT" altLang="it-IT" sz="2400" dirty="0" err="1"/>
              <a:t>then</a:t>
            </a:r>
            <a:r>
              <a:rPr lang="it-IT" altLang="it-IT" sz="2400" dirty="0"/>
              <a:t> </a:t>
            </a:r>
            <a:r>
              <a:rPr lang="it-IT" altLang="it-IT" sz="2400" b="1" dirty="0" err="1"/>
              <a:t>all</a:t>
            </a:r>
            <a:r>
              <a:rPr lang="it-IT" altLang="it-IT" sz="2400" b="1" dirty="0"/>
              <a:t> </a:t>
            </a:r>
            <a:r>
              <a:rPr lang="it-IT" altLang="it-IT" sz="2400" b="1" dirty="0" err="1"/>
              <a:t>those</a:t>
            </a:r>
            <a:r>
              <a:rPr lang="it-IT" altLang="it-IT" sz="2400" b="1" dirty="0"/>
              <a:t> inputs </a:t>
            </a:r>
            <a:r>
              <a:rPr lang="it-IT" altLang="it-IT" sz="2400" dirty="0"/>
              <a:t>are </a:t>
            </a:r>
            <a:r>
              <a:rPr lang="it-IT" altLang="it-IT" sz="2400" dirty="0" err="1"/>
              <a:t>owned</a:t>
            </a:r>
            <a:r>
              <a:rPr lang="it-IT" altLang="it-IT" sz="2400" dirty="0"/>
              <a:t> by the </a:t>
            </a:r>
            <a:r>
              <a:rPr lang="it-IT" altLang="it-IT" sz="2400" b="1" dirty="0" err="1"/>
              <a:t>same</a:t>
            </a:r>
            <a:r>
              <a:rPr lang="it-IT" altLang="it-IT" sz="2400" b="1" dirty="0"/>
              <a:t> </a:t>
            </a:r>
            <a:r>
              <a:rPr lang="it-IT" altLang="it-IT" sz="2400" b="1" dirty="0" err="1"/>
              <a:t>entity</a:t>
            </a:r>
            <a:r>
              <a:rPr lang="it-IT" altLang="it-IT" sz="2400" dirty="0"/>
              <a:t>. </a:t>
            </a:r>
          </a:p>
          <a:p>
            <a:pPr eaLnBrk="0" fontAlgn="base" hangingPunct="0">
              <a:lnSpc>
                <a:spcPct val="100000"/>
              </a:lnSpc>
              <a:spcBef>
                <a:spcPct val="0"/>
              </a:spcBef>
              <a:spcAft>
                <a:spcPct val="0"/>
              </a:spcAft>
            </a:pPr>
            <a:endParaRPr lang="it-IT" altLang="it-IT" sz="2400" dirty="0"/>
          </a:p>
          <a:p>
            <a:pPr marL="0" marR="0" lvl="0" indent="0" algn="l" defTabSz="914400" rtl="0" eaLnBrk="0" fontAlgn="base" latinLnBrk="0" hangingPunct="0">
              <a:lnSpc>
                <a:spcPct val="100000"/>
              </a:lnSpc>
              <a:spcBef>
                <a:spcPct val="0"/>
              </a:spcBef>
              <a:spcAft>
                <a:spcPct val="0"/>
              </a:spcAft>
              <a:buClrTx/>
              <a:buSzTx/>
              <a:buFontTx/>
              <a:buNone/>
              <a:tabLst/>
            </a:pPr>
            <a:r>
              <a:rPr lang="it-IT" altLang="it-IT" sz="2400" dirty="0"/>
              <a:t>			A (1 </a:t>
            </a:r>
            <a:r>
              <a:rPr lang="it-IT" altLang="it-IT" sz="2400" dirty="0" err="1"/>
              <a:t>btc</a:t>
            </a:r>
            <a:r>
              <a:rPr lang="it-IT" altLang="it-IT" sz="2400" dirty="0"/>
              <a:t>) 	--&gt; 	X (4 </a:t>
            </a:r>
            <a:r>
              <a:rPr lang="it-IT" altLang="it-IT" sz="2400" dirty="0" err="1"/>
              <a:t>btc</a:t>
            </a:r>
            <a:r>
              <a:rPr lang="it-IT" altLang="it-IT" sz="2400" dirty="0"/>
              <a:t>) </a:t>
            </a:r>
          </a:p>
          <a:p>
            <a:pPr marL="0" marR="0" lvl="0" indent="0" algn="l" defTabSz="914400" rtl="0" eaLnBrk="0" fontAlgn="base" latinLnBrk="0" hangingPunct="0">
              <a:lnSpc>
                <a:spcPct val="100000"/>
              </a:lnSpc>
              <a:spcBef>
                <a:spcPct val="0"/>
              </a:spcBef>
              <a:spcAft>
                <a:spcPct val="0"/>
              </a:spcAft>
              <a:buClrTx/>
              <a:buSzTx/>
              <a:buFontTx/>
              <a:buNone/>
              <a:tabLst/>
            </a:pPr>
            <a:r>
              <a:rPr lang="it-IT" altLang="it-IT" sz="2400" dirty="0"/>
              <a:t>			B (2 </a:t>
            </a:r>
            <a:r>
              <a:rPr lang="it-IT" altLang="it-IT" sz="2400" dirty="0" err="1"/>
              <a:t>btc</a:t>
            </a:r>
            <a:r>
              <a:rPr lang="it-IT" altLang="it-IT" sz="2400" dirty="0"/>
              <a:t>) 		Y (2 </a:t>
            </a:r>
            <a:r>
              <a:rPr lang="it-IT" altLang="it-IT" sz="2400" dirty="0" err="1"/>
              <a:t>btc</a:t>
            </a:r>
            <a:r>
              <a:rPr lang="it-IT" altLang="it-IT" sz="2400" dirty="0"/>
              <a:t>) </a:t>
            </a:r>
          </a:p>
          <a:p>
            <a:pPr marL="0" marR="0" lvl="0" indent="0" algn="l" defTabSz="914400" rtl="0" eaLnBrk="0" fontAlgn="base" latinLnBrk="0" hangingPunct="0">
              <a:lnSpc>
                <a:spcPct val="100000"/>
              </a:lnSpc>
              <a:spcBef>
                <a:spcPct val="0"/>
              </a:spcBef>
              <a:spcAft>
                <a:spcPct val="0"/>
              </a:spcAft>
              <a:buClrTx/>
              <a:buSzTx/>
              <a:buFontTx/>
              <a:buNone/>
              <a:tabLst/>
            </a:pPr>
            <a:r>
              <a:rPr lang="it-IT" altLang="it-IT" sz="2400" dirty="0"/>
              <a:t>			C (3 </a:t>
            </a:r>
            <a:r>
              <a:rPr lang="it-IT" altLang="it-IT" sz="2400" dirty="0" err="1"/>
              <a:t>btc</a:t>
            </a:r>
            <a:r>
              <a:rPr lang="it-IT" altLang="it-IT" sz="2400" dirty="0"/>
              <a:t>) </a:t>
            </a: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sz="2400" dirty="0"/>
          </a:p>
          <a:p>
            <a:pPr eaLnBrk="0" fontAlgn="base" hangingPunct="0">
              <a:lnSpc>
                <a:spcPct val="100000"/>
              </a:lnSpc>
              <a:spcBef>
                <a:spcPct val="0"/>
              </a:spcBef>
              <a:spcAft>
                <a:spcPct val="0"/>
              </a:spcAft>
            </a:pPr>
            <a:r>
              <a:rPr lang="it-IT" altLang="it-IT" sz="2400" dirty="0" err="1"/>
              <a:t>This</a:t>
            </a:r>
            <a:r>
              <a:rPr lang="it-IT" altLang="it-IT" sz="2400" dirty="0"/>
              <a:t> </a:t>
            </a:r>
            <a:r>
              <a:rPr lang="it-IT" altLang="it-IT" sz="2400" dirty="0" err="1"/>
              <a:t>transaction</a:t>
            </a:r>
            <a:r>
              <a:rPr lang="it-IT" altLang="it-IT" sz="2400" dirty="0"/>
              <a:t> </a:t>
            </a:r>
            <a:r>
              <a:rPr lang="it-IT" altLang="it-IT" sz="2400" dirty="0" err="1"/>
              <a:t>would</a:t>
            </a:r>
            <a:r>
              <a:rPr lang="it-IT" altLang="it-IT" sz="2400" dirty="0"/>
              <a:t> be an </a:t>
            </a:r>
            <a:r>
              <a:rPr lang="it-IT" altLang="it-IT" sz="2400" dirty="0" err="1"/>
              <a:t>indication</a:t>
            </a:r>
            <a:r>
              <a:rPr lang="it-IT" altLang="it-IT" sz="2400" dirty="0"/>
              <a:t> </a:t>
            </a:r>
            <a:r>
              <a:rPr lang="it-IT" altLang="it-IT" sz="2400" dirty="0" err="1"/>
              <a:t>that</a:t>
            </a:r>
            <a:r>
              <a:rPr lang="it-IT" altLang="it-IT" sz="2400" dirty="0"/>
              <a:t> </a:t>
            </a:r>
            <a:r>
              <a:rPr lang="it-IT" altLang="it-IT" sz="2400" dirty="0" err="1"/>
              <a:t>addresses</a:t>
            </a:r>
            <a:r>
              <a:rPr lang="it-IT" altLang="it-IT" sz="2400" dirty="0"/>
              <a:t> B and C are </a:t>
            </a:r>
            <a:r>
              <a:rPr lang="it-IT" altLang="it-IT" sz="2400" dirty="0" err="1"/>
              <a:t>owned</a:t>
            </a:r>
            <a:r>
              <a:rPr lang="it-IT" altLang="it-IT" sz="2400" dirty="0"/>
              <a:t> by the </a:t>
            </a:r>
            <a:r>
              <a:rPr lang="it-IT" altLang="it-IT" sz="2400" dirty="0" err="1"/>
              <a:t>same</a:t>
            </a:r>
            <a:r>
              <a:rPr lang="it-IT" altLang="it-IT" sz="2400" dirty="0"/>
              <a:t> </a:t>
            </a:r>
            <a:r>
              <a:rPr lang="it-IT" altLang="it-IT" sz="2400" dirty="0" err="1"/>
              <a:t>person</a:t>
            </a:r>
            <a:r>
              <a:rPr lang="it-IT" altLang="it-IT" sz="2400" dirty="0"/>
              <a:t> </a:t>
            </a:r>
            <a:r>
              <a:rPr lang="it-IT" altLang="it-IT" sz="2400" dirty="0" err="1"/>
              <a:t>who</a:t>
            </a:r>
            <a:r>
              <a:rPr lang="it-IT" altLang="it-IT" sz="2400" dirty="0"/>
              <a:t> </a:t>
            </a:r>
            <a:r>
              <a:rPr lang="it-IT" altLang="it-IT" sz="2400" dirty="0" err="1"/>
              <a:t>owns</a:t>
            </a:r>
            <a:r>
              <a:rPr lang="it-IT" altLang="it-IT" sz="2400" dirty="0"/>
              <a:t> </a:t>
            </a:r>
            <a:r>
              <a:rPr lang="it-IT" altLang="it-IT" sz="2400" dirty="0" err="1"/>
              <a:t>address</a:t>
            </a:r>
            <a:r>
              <a:rPr lang="it-IT" altLang="it-IT" sz="2400" dirty="0"/>
              <a:t> A. </a:t>
            </a:r>
          </a:p>
          <a:p>
            <a:pPr eaLnBrk="0" fontAlgn="base" hangingPunct="0">
              <a:lnSpc>
                <a:spcPct val="100000"/>
              </a:lnSpc>
              <a:spcBef>
                <a:spcPct val="0"/>
              </a:spcBef>
              <a:spcAft>
                <a:spcPct val="0"/>
              </a:spcAft>
            </a:pPr>
            <a:r>
              <a:rPr lang="it-IT" altLang="it-IT" sz="2400" dirty="0"/>
              <a:t>One of the </a:t>
            </a:r>
            <a:r>
              <a:rPr lang="it-IT" altLang="it-IT" sz="2400" dirty="0" err="1"/>
              <a:t>purposes</a:t>
            </a:r>
            <a:r>
              <a:rPr lang="it-IT" altLang="it-IT" sz="2400" dirty="0"/>
              <a:t> of </a:t>
            </a:r>
            <a:r>
              <a:rPr lang="it-IT" altLang="it-IT" sz="2400" b="1" dirty="0" err="1"/>
              <a:t>CoinJoin</a:t>
            </a:r>
            <a:r>
              <a:rPr lang="it-IT" altLang="it-IT" sz="2400" dirty="0"/>
              <a:t> </a:t>
            </a:r>
            <a:r>
              <a:rPr lang="it-IT" altLang="it-IT" sz="2400" dirty="0" err="1"/>
              <a:t>is</a:t>
            </a:r>
            <a:r>
              <a:rPr lang="it-IT" altLang="it-IT" sz="2400" dirty="0"/>
              <a:t> to </a:t>
            </a:r>
            <a:r>
              <a:rPr lang="it-IT" altLang="it-IT" sz="2400" b="1" dirty="0"/>
              <a:t>break</a:t>
            </a:r>
            <a:r>
              <a:rPr lang="it-IT" altLang="it-IT" sz="2400" dirty="0"/>
              <a:t> </a:t>
            </a:r>
            <a:r>
              <a:rPr lang="it-IT" altLang="it-IT" sz="2400" dirty="0" err="1"/>
              <a:t>this</a:t>
            </a:r>
            <a:r>
              <a:rPr lang="it-IT" altLang="it-IT" sz="2400" dirty="0"/>
              <a:t> </a:t>
            </a:r>
            <a:r>
              <a:rPr lang="it-IT" altLang="it-IT" sz="2400" dirty="0" err="1"/>
              <a:t>heuristic</a:t>
            </a:r>
            <a:r>
              <a:rPr lang="it-IT" altLang="it-IT" sz="2400" dirty="0"/>
              <a:t>.</a:t>
            </a:r>
          </a:p>
        </p:txBody>
      </p:sp>
    </p:spTree>
    <p:extLst>
      <p:ext uri="{BB962C8B-B14F-4D97-AF65-F5344CB8AC3E}">
        <p14:creationId xmlns:p14="http://schemas.microsoft.com/office/powerpoint/2010/main" val="1666720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D7D5201-09CD-BA55-D115-D26FF70923E8}"/>
              </a:ext>
            </a:extLst>
          </p:cNvPr>
          <p:cNvSpPr>
            <a:spLocks noGrp="1"/>
          </p:cNvSpPr>
          <p:nvPr>
            <p:ph type="title"/>
          </p:nvPr>
        </p:nvSpPr>
        <p:spPr>
          <a:xfrm>
            <a:off x="999334" y="278535"/>
            <a:ext cx="10468560" cy="1033669"/>
          </a:xfrm>
        </p:spPr>
        <p:txBody>
          <a:bodyPr>
            <a:noAutofit/>
          </a:bodyPr>
          <a:lstStyle/>
          <a:p>
            <a:r>
              <a:rPr lang="en-US" sz="4800" b="1" dirty="0">
                <a:solidFill>
                  <a:srgbClr val="FFFFFF"/>
                </a:solidFill>
              </a:rPr>
              <a:t>Heuristics: Single input and single output</a:t>
            </a:r>
            <a:endParaRPr lang="it-IT" sz="4800" b="1" dirty="0">
              <a:solidFill>
                <a:srgbClr val="FFFFFF"/>
              </a:solidFill>
            </a:endParaRPr>
          </a:p>
        </p:txBody>
      </p:sp>
      <p:sp>
        <p:nvSpPr>
          <p:cNvPr id="4" name="Rectangle 1">
            <a:extLst>
              <a:ext uri="{FF2B5EF4-FFF2-40B4-BE49-F238E27FC236}">
                <a16:creationId xmlns:a16="http://schemas.microsoft.com/office/drawing/2014/main" id="{5F259E8B-92E1-178C-0693-51BCF42BB49E}"/>
              </a:ext>
            </a:extLst>
          </p:cNvPr>
          <p:cNvSpPr>
            <a:spLocks noGrp="1" noChangeArrowheads="1"/>
          </p:cNvSpPr>
          <p:nvPr>
            <p:ph idx="1"/>
          </p:nvPr>
        </p:nvSpPr>
        <p:spPr bwMode="auto">
          <a:xfrm>
            <a:off x="1233982" y="2291564"/>
            <a:ext cx="9724031" cy="368335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317400" tIns="238050" rIns="317400" bIns="79350" numCol="1" anchor="ctr" anchorCtr="0" compatLnSpc="1">
            <a:prstTxWarp prst="textNoShape">
              <a:avLst/>
            </a:prstTxWarp>
            <a:normAutofit lnSpcReduction="10000"/>
          </a:bodyPr>
          <a:lstStyle/>
          <a:p>
            <a:pPr eaLnBrk="0" fontAlgn="base" hangingPunct="0">
              <a:spcBef>
                <a:spcPct val="0"/>
              </a:spcBef>
              <a:spcAft>
                <a:spcPts val="600"/>
              </a:spcAft>
            </a:pPr>
            <a:r>
              <a:rPr lang="it-IT" altLang="it-IT" sz="2400" dirty="0" err="1"/>
              <a:t>Transactions</a:t>
            </a:r>
            <a:r>
              <a:rPr lang="it-IT" altLang="it-IT" sz="2400" dirty="0"/>
              <a:t> with a single input and a single output are </a:t>
            </a:r>
            <a:r>
              <a:rPr lang="it-IT" altLang="it-IT" sz="2400" dirty="0" err="1"/>
              <a:t>interpreted</a:t>
            </a:r>
            <a:r>
              <a:rPr lang="it-IT" altLang="it-IT" sz="2400" dirty="0"/>
              <a:t> </a:t>
            </a:r>
            <a:r>
              <a:rPr lang="it-IT" altLang="it-IT" sz="2400" dirty="0" err="1"/>
              <a:t>as</a:t>
            </a:r>
            <a:r>
              <a:rPr lang="it-IT" altLang="it-IT" sz="2400" dirty="0"/>
              <a:t> a </a:t>
            </a:r>
            <a:r>
              <a:rPr lang="it-IT" altLang="it-IT" sz="2400" b="1" dirty="0" err="1"/>
              <a:t>movement</a:t>
            </a:r>
            <a:r>
              <a:rPr lang="it-IT" altLang="it-IT" sz="2400" b="1" dirty="0"/>
              <a:t> of funds </a:t>
            </a:r>
            <a:r>
              <a:rPr lang="it-IT" altLang="it-IT" sz="2400" dirty="0"/>
              <a:t>from one </a:t>
            </a:r>
            <a:r>
              <a:rPr lang="it-IT" altLang="it-IT" sz="2400" dirty="0" err="1"/>
              <a:t>wallet</a:t>
            </a:r>
            <a:r>
              <a:rPr lang="it-IT" altLang="it-IT" sz="2400" dirty="0"/>
              <a:t> to </a:t>
            </a:r>
            <a:r>
              <a:rPr lang="it-IT" altLang="it-IT" sz="2400" dirty="0" err="1"/>
              <a:t>another</a:t>
            </a:r>
            <a:r>
              <a:rPr lang="it-IT" altLang="it-IT" sz="2400" dirty="0"/>
              <a:t> under the control of the </a:t>
            </a:r>
            <a:r>
              <a:rPr lang="it-IT" altLang="it-IT" sz="2400" dirty="0" err="1"/>
              <a:t>same</a:t>
            </a:r>
            <a:r>
              <a:rPr lang="it-IT" altLang="it-IT" sz="2400" dirty="0"/>
              <a:t> </a:t>
            </a:r>
            <a:r>
              <a:rPr lang="it-IT" altLang="it-IT" sz="2400" dirty="0" err="1"/>
              <a:t>owner</a:t>
            </a:r>
            <a:r>
              <a:rPr lang="it-IT" altLang="it-IT" sz="2400" dirty="0"/>
              <a:t>. </a:t>
            </a:r>
          </a:p>
          <a:p>
            <a:pPr marL="0" indent="0" eaLnBrk="0" fontAlgn="base" hangingPunct="0">
              <a:spcBef>
                <a:spcPct val="0"/>
              </a:spcBef>
              <a:spcAft>
                <a:spcPts val="600"/>
              </a:spcAft>
              <a:buNone/>
            </a:pPr>
            <a:r>
              <a:rPr lang="it-IT" altLang="it-IT" sz="2400" dirty="0"/>
              <a:t>			</a:t>
            </a:r>
          </a:p>
          <a:p>
            <a:pPr marL="0" indent="0" eaLnBrk="0" fontAlgn="base" hangingPunct="0">
              <a:spcBef>
                <a:spcPct val="0"/>
              </a:spcBef>
              <a:spcAft>
                <a:spcPts val="600"/>
              </a:spcAft>
              <a:buNone/>
            </a:pPr>
            <a:r>
              <a:rPr lang="it-IT" altLang="it-IT" sz="2400" dirty="0"/>
              <a:t>			A (1 </a:t>
            </a:r>
            <a:r>
              <a:rPr lang="it-IT" altLang="it-IT" sz="2400" dirty="0" err="1"/>
              <a:t>btc</a:t>
            </a:r>
            <a:r>
              <a:rPr lang="it-IT" altLang="it-IT" sz="2400" dirty="0"/>
              <a:t>)	--&gt; 	B (1 </a:t>
            </a:r>
            <a:r>
              <a:rPr lang="it-IT" altLang="it-IT" sz="2400" dirty="0" err="1"/>
              <a:t>btc</a:t>
            </a:r>
            <a:r>
              <a:rPr lang="it-IT" altLang="it-IT" sz="2400" dirty="0"/>
              <a:t>) </a:t>
            </a:r>
          </a:p>
          <a:p>
            <a:pPr eaLnBrk="0" fontAlgn="base" hangingPunct="0">
              <a:spcBef>
                <a:spcPct val="0"/>
              </a:spcBef>
              <a:spcAft>
                <a:spcPts val="600"/>
              </a:spcAft>
            </a:pPr>
            <a:endParaRPr lang="it-IT" altLang="it-IT" sz="2400" dirty="0"/>
          </a:p>
          <a:p>
            <a:pPr eaLnBrk="0" fontAlgn="base" hangingPunct="0">
              <a:spcBef>
                <a:spcPct val="0"/>
              </a:spcBef>
              <a:spcAft>
                <a:spcPts val="600"/>
              </a:spcAft>
            </a:pPr>
            <a:r>
              <a:rPr lang="it-IT" altLang="it-IT" sz="2400" dirty="0" err="1"/>
              <a:t>This</a:t>
            </a:r>
            <a:r>
              <a:rPr lang="it-IT" altLang="it-IT" sz="2400" dirty="0"/>
              <a:t> </a:t>
            </a:r>
            <a:r>
              <a:rPr lang="it-IT" altLang="it-IT" sz="2400" dirty="0" err="1"/>
              <a:t>heuristic</a:t>
            </a:r>
            <a:r>
              <a:rPr lang="it-IT" altLang="it-IT" sz="2400" dirty="0"/>
              <a:t> </a:t>
            </a:r>
            <a:r>
              <a:rPr lang="it-IT" altLang="it-IT" sz="2400" dirty="0" err="1"/>
              <a:t>has</a:t>
            </a:r>
            <a:r>
              <a:rPr lang="it-IT" altLang="it-IT" sz="2400" dirty="0"/>
              <a:t> a </a:t>
            </a:r>
            <a:r>
              <a:rPr lang="it-IT" altLang="it-IT" sz="2400" dirty="0" err="1"/>
              <a:t>greater</a:t>
            </a:r>
            <a:r>
              <a:rPr lang="it-IT" altLang="it-IT" sz="2400" dirty="0"/>
              <a:t> </a:t>
            </a:r>
            <a:r>
              <a:rPr lang="it-IT" altLang="it-IT" sz="2400" dirty="0" err="1"/>
              <a:t>value</a:t>
            </a:r>
            <a:r>
              <a:rPr lang="it-IT" altLang="it-IT" sz="2400" dirty="0"/>
              <a:t> </a:t>
            </a:r>
            <a:r>
              <a:rPr lang="it-IT" altLang="it-IT" sz="2400" dirty="0" err="1"/>
              <a:t>when</a:t>
            </a:r>
            <a:r>
              <a:rPr lang="it-IT" altLang="it-IT" sz="2400" dirty="0"/>
              <a:t> the funds </a:t>
            </a:r>
            <a:r>
              <a:rPr lang="it-IT" altLang="it-IT" sz="2400" dirty="0" err="1"/>
              <a:t>moved</a:t>
            </a:r>
            <a:r>
              <a:rPr lang="it-IT" altLang="it-IT" sz="2400" dirty="0"/>
              <a:t> from A to B </a:t>
            </a:r>
            <a:r>
              <a:rPr lang="it-IT" altLang="it-IT" sz="2400" dirty="0" err="1"/>
              <a:t>equals</a:t>
            </a:r>
            <a:r>
              <a:rPr lang="it-IT" altLang="it-IT" sz="2400" dirty="0"/>
              <a:t> the </a:t>
            </a:r>
            <a:r>
              <a:rPr lang="it-IT" altLang="it-IT" sz="2400" b="1" dirty="0" err="1"/>
              <a:t>entire</a:t>
            </a:r>
            <a:r>
              <a:rPr lang="it-IT" altLang="it-IT" sz="2400" b="1" dirty="0"/>
              <a:t> balance </a:t>
            </a:r>
            <a:r>
              <a:rPr lang="it-IT" altLang="it-IT" sz="2400" dirty="0"/>
              <a:t>of </a:t>
            </a:r>
            <a:r>
              <a:rPr lang="it-IT" altLang="it-IT" sz="2400" dirty="0" err="1"/>
              <a:t>wallet</a:t>
            </a:r>
            <a:r>
              <a:rPr lang="it-IT" altLang="it-IT" sz="2400" dirty="0"/>
              <a:t> A.</a:t>
            </a:r>
          </a:p>
          <a:p>
            <a:pPr eaLnBrk="0" fontAlgn="base" hangingPunct="0">
              <a:spcBef>
                <a:spcPct val="0"/>
              </a:spcBef>
              <a:spcAft>
                <a:spcPts val="600"/>
              </a:spcAft>
            </a:pPr>
            <a:r>
              <a:rPr lang="it-IT" altLang="it-IT" sz="2400" dirty="0" err="1"/>
              <a:t>This</a:t>
            </a:r>
            <a:r>
              <a:rPr lang="it-IT" altLang="it-IT" sz="2400" dirty="0"/>
              <a:t> </a:t>
            </a:r>
            <a:r>
              <a:rPr lang="it-IT" altLang="it-IT" sz="2400" dirty="0" err="1"/>
              <a:t>heuristic</a:t>
            </a:r>
            <a:r>
              <a:rPr lang="it-IT" altLang="it-IT" sz="2400" dirty="0"/>
              <a:t> </a:t>
            </a:r>
            <a:r>
              <a:rPr lang="it-IT" altLang="it-IT" sz="2400" dirty="0" err="1"/>
              <a:t>fails</a:t>
            </a:r>
            <a:r>
              <a:rPr lang="it-IT" altLang="it-IT" sz="2400" dirty="0"/>
              <a:t> </a:t>
            </a:r>
            <a:r>
              <a:rPr lang="it-IT" altLang="it-IT" sz="2400" dirty="0" err="1"/>
              <a:t>if</a:t>
            </a:r>
            <a:r>
              <a:rPr lang="it-IT" altLang="it-IT" sz="2400" dirty="0"/>
              <a:t> the </a:t>
            </a:r>
            <a:r>
              <a:rPr lang="it-IT" altLang="it-IT" sz="2400" dirty="0" err="1"/>
              <a:t>transaction</a:t>
            </a:r>
            <a:r>
              <a:rPr lang="it-IT" altLang="it-IT" sz="2400" dirty="0"/>
              <a:t> </a:t>
            </a:r>
            <a:r>
              <a:rPr lang="it-IT" altLang="it-IT" sz="2400" dirty="0" err="1"/>
              <a:t>is</a:t>
            </a:r>
            <a:r>
              <a:rPr lang="it-IT" altLang="it-IT" sz="2400" dirty="0"/>
              <a:t> </a:t>
            </a:r>
            <a:r>
              <a:rPr lang="it-IT" altLang="it-IT" sz="2400" dirty="0" err="1"/>
              <a:t>actually</a:t>
            </a:r>
            <a:r>
              <a:rPr lang="it-IT" altLang="it-IT" sz="2400" dirty="0"/>
              <a:t> a </a:t>
            </a:r>
            <a:r>
              <a:rPr lang="it-IT" altLang="it-IT" sz="2400" b="1" dirty="0"/>
              <a:t>payment </a:t>
            </a:r>
            <a:r>
              <a:rPr lang="it-IT" altLang="it-IT" sz="2400" b="1" dirty="0" err="1"/>
              <a:t>without</a:t>
            </a:r>
            <a:r>
              <a:rPr lang="it-IT" altLang="it-IT" sz="2400" b="1" dirty="0"/>
              <a:t> </a:t>
            </a:r>
            <a:r>
              <a:rPr lang="it-IT" altLang="it-IT" sz="2400" b="1" dirty="0" err="1"/>
              <a:t>change</a:t>
            </a:r>
            <a:r>
              <a:rPr lang="it-IT" altLang="it-IT" sz="2400" dirty="0"/>
              <a:t>. </a:t>
            </a:r>
          </a:p>
        </p:txBody>
      </p:sp>
    </p:spTree>
    <p:extLst>
      <p:ext uri="{BB962C8B-B14F-4D97-AF65-F5344CB8AC3E}">
        <p14:creationId xmlns:p14="http://schemas.microsoft.com/office/powerpoint/2010/main" val="2625647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D7D5201-09CD-BA55-D115-D26FF70923E8}"/>
              </a:ext>
            </a:extLst>
          </p:cNvPr>
          <p:cNvSpPr>
            <a:spLocks noGrp="1"/>
          </p:cNvSpPr>
          <p:nvPr>
            <p:ph type="title"/>
          </p:nvPr>
        </p:nvSpPr>
        <p:spPr>
          <a:xfrm>
            <a:off x="1371599" y="294538"/>
            <a:ext cx="9895951" cy="1033669"/>
          </a:xfrm>
        </p:spPr>
        <p:txBody>
          <a:bodyPr>
            <a:noAutofit/>
          </a:bodyPr>
          <a:lstStyle/>
          <a:p>
            <a:r>
              <a:rPr lang="en-US" sz="4800" b="1" dirty="0">
                <a:solidFill>
                  <a:srgbClr val="FFFFFF"/>
                </a:solidFill>
              </a:rPr>
              <a:t>Heuristics: </a:t>
            </a:r>
            <a:r>
              <a:rPr lang="it-IT" sz="4800" b="1" dirty="0" err="1">
                <a:solidFill>
                  <a:srgbClr val="FFFFFF"/>
                </a:solidFill>
              </a:rPr>
              <a:t>Consolidation</a:t>
            </a:r>
            <a:r>
              <a:rPr lang="it-IT" sz="4800" b="1" dirty="0">
                <a:solidFill>
                  <a:srgbClr val="FFFFFF"/>
                </a:solidFill>
              </a:rPr>
              <a:t> </a:t>
            </a:r>
            <a:r>
              <a:rPr lang="it-IT" sz="4800" b="1" dirty="0" err="1">
                <a:solidFill>
                  <a:srgbClr val="FFFFFF"/>
                </a:solidFill>
              </a:rPr>
              <a:t>transaction</a:t>
            </a:r>
            <a:endParaRPr lang="it-IT" sz="4800" b="1" dirty="0">
              <a:solidFill>
                <a:srgbClr val="FFFFFF"/>
              </a:solidFill>
            </a:endParaRPr>
          </a:p>
        </p:txBody>
      </p:sp>
      <p:sp>
        <p:nvSpPr>
          <p:cNvPr id="5" name="Rectangle 2">
            <a:extLst>
              <a:ext uri="{FF2B5EF4-FFF2-40B4-BE49-F238E27FC236}">
                <a16:creationId xmlns:a16="http://schemas.microsoft.com/office/drawing/2014/main" id="{09FA78C7-2B12-3165-0510-FC76A50396BF}"/>
              </a:ext>
            </a:extLst>
          </p:cNvPr>
          <p:cNvSpPr>
            <a:spLocks noGrp="1" noChangeArrowheads="1"/>
          </p:cNvSpPr>
          <p:nvPr>
            <p:ph idx="1"/>
          </p:nvPr>
        </p:nvSpPr>
        <p:spPr bwMode="auto">
          <a:xfrm>
            <a:off x="1371599" y="1891970"/>
            <a:ext cx="9724031" cy="455321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317400" tIns="238050" rIns="317400" bIns="238050" numCol="1" anchor="ctr" anchorCtr="0" compatLnSpc="1">
            <a:prstTxWarp prst="textNoShape">
              <a:avLst/>
            </a:prstTxWarp>
            <a:normAutofit lnSpcReduction="1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it-IT" altLang="it-IT" sz="2400" dirty="0">
                <a:latin typeface="+mn-lt"/>
              </a:rPr>
              <a:t>A </a:t>
            </a:r>
            <a:r>
              <a:rPr lang="it-IT" altLang="it-IT" sz="2400" dirty="0" err="1">
                <a:latin typeface="+mn-lt"/>
              </a:rPr>
              <a:t>transaction</a:t>
            </a:r>
            <a:r>
              <a:rPr lang="it-IT" altLang="it-IT" sz="2400" dirty="0">
                <a:latin typeface="+mn-lt"/>
              </a:rPr>
              <a:t> with multiple inputs and a single output </a:t>
            </a:r>
            <a:r>
              <a:rPr lang="it-IT" altLang="it-IT" sz="2400" dirty="0" err="1">
                <a:latin typeface="+mn-lt"/>
              </a:rPr>
              <a:t>is</a:t>
            </a:r>
            <a:r>
              <a:rPr lang="it-IT" altLang="it-IT" sz="2400" dirty="0">
                <a:latin typeface="+mn-lt"/>
              </a:rPr>
              <a:t> </a:t>
            </a:r>
            <a:r>
              <a:rPr lang="it-IT" altLang="it-IT" sz="2400" dirty="0" err="1">
                <a:latin typeface="+mn-lt"/>
              </a:rPr>
              <a:t>interpreted</a:t>
            </a:r>
            <a:r>
              <a:rPr lang="it-IT" altLang="it-IT" sz="2400" dirty="0">
                <a:latin typeface="+mn-lt"/>
              </a:rPr>
              <a:t> </a:t>
            </a:r>
            <a:r>
              <a:rPr lang="it-IT" altLang="it-IT" sz="2400" dirty="0" err="1">
                <a:latin typeface="+mn-lt"/>
              </a:rPr>
              <a:t>as</a:t>
            </a:r>
            <a:r>
              <a:rPr lang="it-IT" altLang="it-IT" sz="2400" dirty="0">
                <a:latin typeface="+mn-lt"/>
              </a:rPr>
              <a:t> a </a:t>
            </a:r>
            <a:r>
              <a:rPr lang="it-IT" altLang="it-IT" sz="2400" b="1" dirty="0" err="1">
                <a:latin typeface="+mn-lt"/>
              </a:rPr>
              <a:t>consolidation</a:t>
            </a:r>
            <a:r>
              <a:rPr lang="it-IT" altLang="it-IT" sz="2400" b="1" dirty="0">
                <a:latin typeface="+mn-lt"/>
              </a:rPr>
              <a:t> </a:t>
            </a:r>
            <a:r>
              <a:rPr lang="it-IT" altLang="it-IT" sz="2400" b="1" dirty="0" err="1">
                <a:latin typeface="+mn-lt"/>
              </a:rPr>
              <a:t>transaction</a:t>
            </a:r>
            <a:r>
              <a:rPr lang="it-IT" altLang="it-IT" sz="2400" dirty="0">
                <a:latin typeface="+mn-lt"/>
              </a:rPr>
              <a:t>, </a:t>
            </a:r>
            <a:r>
              <a:rPr lang="it-IT" altLang="it-IT" sz="2400" dirty="0" err="1">
                <a:latin typeface="+mn-lt"/>
              </a:rPr>
              <a:t>where</a:t>
            </a:r>
            <a:r>
              <a:rPr lang="it-IT" altLang="it-IT" sz="2400" dirty="0">
                <a:latin typeface="+mn-lt"/>
              </a:rPr>
              <a:t> </a:t>
            </a:r>
            <a:r>
              <a:rPr lang="it-IT" altLang="it-IT" sz="2400" dirty="0" err="1">
                <a:latin typeface="+mn-lt"/>
              </a:rPr>
              <a:t>all</a:t>
            </a:r>
            <a:r>
              <a:rPr lang="it-IT" altLang="it-IT" sz="2400" dirty="0">
                <a:latin typeface="+mn-lt"/>
              </a:rPr>
              <a:t> input </a:t>
            </a:r>
            <a:r>
              <a:rPr lang="it-IT" altLang="it-IT" sz="2400" dirty="0" err="1">
                <a:latin typeface="+mn-lt"/>
              </a:rPr>
              <a:t>UTXOs</a:t>
            </a:r>
            <a:r>
              <a:rPr lang="it-IT" altLang="it-IT" sz="2400" dirty="0">
                <a:latin typeface="+mn-lt"/>
              </a:rPr>
              <a:t> generate a single output UTXO. </a:t>
            </a:r>
          </a:p>
          <a:p>
            <a:pPr marL="0" marR="0" lvl="0" indent="0" defTabSz="914400" rtl="0" eaLnBrk="0" fontAlgn="base" latinLnBrk="0" hangingPunct="0">
              <a:spcBef>
                <a:spcPct val="0"/>
              </a:spcBef>
              <a:spcAft>
                <a:spcPts val="600"/>
              </a:spcAft>
              <a:buClrTx/>
              <a:buSzTx/>
              <a:buFontTx/>
              <a:buNone/>
              <a:tabLst/>
            </a:pPr>
            <a:endParaRPr lang="it-IT" altLang="it-IT" sz="2400" dirty="0">
              <a:latin typeface="+mn-lt"/>
            </a:endParaRPr>
          </a:p>
          <a:p>
            <a:pPr marL="0" marR="0" lvl="0" indent="0" defTabSz="914400" rtl="0" eaLnBrk="0" fontAlgn="base" latinLnBrk="0" hangingPunct="0">
              <a:spcBef>
                <a:spcPct val="0"/>
              </a:spcBef>
              <a:spcAft>
                <a:spcPts val="600"/>
              </a:spcAft>
              <a:buClrTx/>
              <a:buSzTx/>
              <a:buFontTx/>
              <a:buNone/>
              <a:tabLst/>
            </a:pPr>
            <a:r>
              <a:rPr lang="it-IT" altLang="it-IT" sz="2400" dirty="0">
                <a:latin typeface="+mn-lt"/>
              </a:rPr>
              <a:t>			A (1 </a:t>
            </a:r>
            <a:r>
              <a:rPr lang="it-IT" altLang="it-IT" sz="2400" dirty="0" err="1">
                <a:latin typeface="+mn-lt"/>
              </a:rPr>
              <a:t>btc</a:t>
            </a:r>
            <a:r>
              <a:rPr lang="it-IT" altLang="it-IT" sz="2400" dirty="0">
                <a:latin typeface="+mn-lt"/>
              </a:rPr>
              <a:t>) 	--&gt; 	X (6 </a:t>
            </a:r>
            <a:r>
              <a:rPr lang="it-IT" altLang="it-IT" sz="2400" dirty="0" err="1">
                <a:latin typeface="+mn-lt"/>
              </a:rPr>
              <a:t>btc</a:t>
            </a:r>
            <a:r>
              <a:rPr lang="it-IT" altLang="it-IT" sz="2400" dirty="0">
                <a:latin typeface="+mn-lt"/>
              </a:rPr>
              <a:t>) </a:t>
            </a:r>
          </a:p>
          <a:p>
            <a:pPr marL="0" marR="0" lvl="0" indent="0" defTabSz="914400" rtl="0" eaLnBrk="0" fontAlgn="base" latinLnBrk="0" hangingPunct="0">
              <a:spcBef>
                <a:spcPct val="0"/>
              </a:spcBef>
              <a:spcAft>
                <a:spcPts val="600"/>
              </a:spcAft>
              <a:buClrTx/>
              <a:buSzTx/>
              <a:buFontTx/>
              <a:buNone/>
              <a:tabLst/>
            </a:pPr>
            <a:r>
              <a:rPr lang="it-IT" altLang="it-IT" sz="2400" dirty="0">
                <a:latin typeface="+mn-lt"/>
              </a:rPr>
              <a:t>			B (2 </a:t>
            </a:r>
            <a:r>
              <a:rPr lang="it-IT" altLang="it-IT" sz="2400" dirty="0" err="1">
                <a:latin typeface="+mn-lt"/>
              </a:rPr>
              <a:t>btc</a:t>
            </a:r>
            <a:r>
              <a:rPr lang="it-IT" altLang="it-IT" sz="2400" dirty="0">
                <a:latin typeface="+mn-lt"/>
              </a:rPr>
              <a:t>) </a:t>
            </a:r>
          </a:p>
          <a:p>
            <a:pPr marL="0" marR="0" lvl="0" indent="0" defTabSz="914400" rtl="0" eaLnBrk="0" fontAlgn="base" latinLnBrk="0" hangingPunct="0">
              <a:spcBef>
                <a:spcPct val="0"/>
              </a:spcBef>
              <a:spcAft>
                <a:spcPts val="600"/>
              </a:spcAft>
              <a:buClrTx/>
              <a:buSzTx/>
              <a:buFontTx/>
              <a:buNone/>
              <a:tabLst/>
            </a:pPr>
            <a:r>
              <a:rPr lang="it-IT" altLang="it-IT" sz="2400" dirty="0">
                <a:latin typeface="+mn-lt"/>
              </a:rPr>
              <a:t>			C (3 </a:t>
            </a:r>
            <a:r>
              <a:rPr lang="it-IT" altLang="it-IT" sz="2400" dirty="0" err="1">
                <a:latin typeface="+mn-lt"/>
              </a:rPr>
              <a:t>btc</a:t>
            </a:r>
            <a:r>
              <a:rPr lang="it-IT" altLang="it-IT" sz="2400" dirty="0">
                <a:latin typeface="+mn-lt"/>
              </a:rPr>
              <a:t>) </a:t>
            </a:r>
          </a:p>
          <a:p>
            <a:pPr marL="0" marR="0" lvl="0" indent="0" defTabSz="914400" rtl="0" eaLnBrk="0" fontAlgn="base" latinLnBrk="0" hangingPunct="0">
              <a:spcBef>
                <a:spcPct val="0"/>
              </a:spcBef>
              <a:spcAft>
                <a:spcPts val="600"/>
              </a:spcAft>
              <a:buClrTx/>
              <a:buSzTx/>
              <a:buFontTx/>
              <a:buNone/>
              <a:tabLst/>
            </a:pPr>
            <a:endParaRPr lang="it-IT" altLang="it-IT" sz="2400" dirty="0">
              <a:latin typeface="+mn-lt"/>
            </a:endParaRPr>
          </a:p>
          <a:p>
            <a:pPr>
              <a:spcAft>
                <a:spcPts val="600"/>
              </a:spcAft>
            </a:pPr>
            <a:r>
              <a:rPr lang="it-IT" altLang="it-IT" sz="2400" dirty="0" err="1">
                <a:latin typeface="+mn-lt"/>
              </a:rPr>
              <a:t>This</a:t>
            </a:r>
            <a:r>
              <a:rPr lang="it-IT" altLang="it-IT" sz="2400" dirty="0">
                <a:latin typeface="+mn-lt"/>
              </a:rPr>
              <a:t> </a:t>
            </a:r>
            <a:r>
              <a:rPr lang="it-IT" altLang="it-IT" sz="2400" dirty="0" err="1">
                <a:latin typeface="+mn-lt"/>
              </a:rPr>
              <a:t>operation</a:t>
            </a:r>
            <a:r>
              <a:rPr lang="it-IT" altLang="it-IT" sz="2400" dirty="0">
                <a:latin typeface="+mn-lt"/>
              </a:rPr>
              <a:t> </a:t>
            </a:r>
            <a:r>
              <a:rPr lang="it-IT" altLang="it-IT" sz="2400" dirty="0" err="1">
                <a:latin typeface="+mn-lt"/>
              </a:rPr>
              <a:t>reveals</a:t>
            </a:r>
            <a:r>
              <a:rPr lang="it-IT" altLang="it-IT" sz="2400" dirty="0">
                <a:latin typeface="+mn-lt"/>
              </a:rPr>
              <a:t> </a:t>
            </a:r>
            <a:r>
              <a:rPr lang="it-IT" altLang="it-IT" sz="2400" dirty="0" err="1">
                <a:latin typeface="+mn-lt"/>
              </a:rPr>
              <a:t>that</a:t>
            </a:r>
            <a:r>
              <a:rPr lang="it-IT" altLang="it-IT" sz="2400" dirty="0">
                <a:latin typeface="+mn-lt"/>
              </a:rPr>
              <a:t> </a:t>
            </a:r>
            <a:r>
              <a:rPr lang="it-IT" altLang="it-IT" sz="2400" dirty="0" err="1">
                <a:latin typeface="+mn-lt"/>
              </a:rPr>
              <a:t>all</a:t>
            </a:r>
            <a:r>
              <a:rPr lang="it-IT" altLang="it-IT" sz="2400" dirty="0">
                <a:latin typeface="+mn-lt"/>
              </a:rPr>
              <a:t> </a:t>
            </a:r>
            <a:r>
              <a:rPr lang="it-IT" altLang="it-IT" sz="2400" dirty="0" err="1">
                <a:latin typeface="+mn-lt"/>
              </a:rPr>
              <a:t>transaction</a:t>
            </a:r>
            <a:r>
              <a:rPr lang="it-IT" altLang="it-IT" sz="2400" dirty="0">
                <a:latin typeface="+mn-lt"/>
              </a:rPr>
              <a:t> </a:t>
            </a:r>
            <a:r>
              <a:rPr lang="it-IT" altLang="it-IT" sz="2400" dirty="0" err="1">
                <a:latin typeface="+mn-lt"/>
              </a:rPr>
              <a:t>addresses</a:t>
            </a:r>
            <a:r>
              <a:rPr lang="it-IT" altLang="it-IT" sz="2400" dirty="0">
                <a:latin typeface="+mn-lt"/>
              </a:rPr>
              <a:t> </a:t>
            </a:r>
            <a:r>
              <a:rPr lang="it-IT" altLang="it-IT" sz="2400" dirty="0" err="1">
                <a:latin typeface="+mn-lt"/>
              </a:rPr>
              <a:t>belong</a:t>
            </a:r>
            <a:r>
              <a:rPr lang="it-IT" altLang="it-IT" sz="2400" dirty="0">
                <a:latin typeface="+mn-lt"/>
              </a:rPr>
              <a:t> to the </a:t>
            </a:r>
            <a:r>
              <a:rPr lang="it-IT" altLang="it-IT" sz="2400" dirty="0" err="1">
                <a:latin typeface="+mn-lt"/>
              </a:rPr>
              <a:t>same</a:t>
            </a:r>
            <a:r>
              <a:rPr lang="it-IT" altLang="it-IT" sz="2400" dirty="0">
                <a:latin typeface="+mn-lt"/>
              </a:rPr>
              <a:t> </a:t>
            </a:r>
            <a:r>
              <a:rPr lang="it-IT" altLang="it-IT" sz="2400" dirty="0" err="1">
                <a:latin typeface="+mn-lt"/>
              </a:rPr>
              <a:t>entity</a:t>
            </a:r>
            <a:r>
              <a:rPr lang="it-IT" altLang="it-IT" sz="2400" dirty="0">
                <a:latin typeface="+mn-lt"/>
              </a:rPr>
              <a:t>. </a:t>
            </a:r>
          </a:p>
          <a:p>
            <a:pPr>
              <a:spcAft>
                <a:spcPts val="600"/>
              </a:spcAft>
            </a:pPr>
            <a:r>
              <a:rPr lang="it-IT" altLang="it-IT" sz="2400" dirty="0" err="1">
                <a:latin typeface="+mn-lt"/>
              </a:rPr>
              <a:t>This</a:t>
            </a:r>
            <a:r>
              <a:rPr lang="it-IT" altLang="it-IT" sz="2400" dirty="0">
                <a:latin typeface="+mn-lt"/>
              </a:rPr>
              <a:t> </a:t>
            </a:r>
            <a:r>
              <a:rPr lang="it-IT" altLang="it-IT" sz="2400" dirty="0" err="1">
                <a:latin typeface="+mn-lt"/>
              </a:rPr>
              <a:t>heuristic</a:t>
            </a:r>
            <a:r>
              <a:rPr lang="it-IT" altLang="it-IT" sz="2400" dirty="0">
                <a:latin typeface="+mn-lt"/>
              </a:rPr>
              <a:t> </a:t>
            </a:r>
            <a:r>
              <a:rPr lang="it-IT" altLang="it-IT" sz="2400" dirty="0" err="1">
                <a:latin typeface="+mn-lt"/>
              </a:rPr>
              <a:t>fails</a:t>
            </a:r>
            <a:r>
              <a:rPr lang="it-IT" altLang="it-IT" sz="2400" dirty="0">
                <a:latin typeface="+mn-lt"/>
              </a:rPr>
              <a:t> </a:t>
            </a:r>
            <a:r>
              <a:rPr lang="it-IT" altLang="it-IT" sz="2400" dirty="0" err="1">
                <a:latin typeface="+mn-lt"/>
              </a:rPr>
              <a:t>if</a:t>
            </a:r>
            <a:r>
              <a:rPr lang="it-IT" altLang="it-IT" sz="2400" dirty="0">
                <a:latin typeface="+mn-lt"/>
              </a:rPr>
              <a:t> the </a:t>
            </a:r>
            <a:r>
              <a:rPr lang="it-IT" altLang="it-IT" sz="2400" dirty="0" err="1">
                <a:latin typeface="+mn-lt"/>
              </a:rPr>
              <a:t>transaction</a:t>
            </a:r>
            <a:r>
              <a:rPr lang="it-IT" altLang="it-IT" sz="2400" dirty="0">
                <a:latin typeface="+mn-lt"/>
              </a:rPr>
              <a:t> </a:t>
            </a:r>
            <a:r>
              <a:rPr lang="it-IT" altLang="it-IT" sz="2400" dirty="0" err="1">
                <a:latin typeface="+mn-lt"/>
              </a:rPr>
              <a:t>is</a:t>
            </a:r>
            <a:r>
              <a:rPr lang="it-IT" altLang="it-IT" sz="2400" dirty="0">
                <a:latin typeface="+mn-lt"/>
              </a:rPr>
              <a:t> </a:t>
            </a:r>
            <a:r>
              <a:rPr lang="it-IT" altLang="it-IT" sz="2400" dirty="0" err="1">
                <a:latin typeface="+mn-lt"/>
              </a:rPr>
              <a:t>actually</a:t>
            </a:r>
            <a:r>
              <a:rPr lang="it-IT" altLang="it-IT" sz="2400" dirty="0">
                <a:latin typeface="+mn-lt"/>
              </a:rPr>
              <a:t> a </a:t>
            </a:r>
            <a:r>
              <a:rPr lang="it-IT" altLang="it-IT" sz="2400" b="1" dirty="0">
                <a:latin typeface="+mn-lt"/>
              </a:rPr>
              <a:t>payment </a:t>
            </a:r>
            <a:r>
              <a:rPr lang="it-IT" altLang="it-IT" sz="2400" b="1" dirty="0" err="1">
                <a:latin typeface="+mn-lt"/>
              </a:rPr>
              <a:t>without</a:t>
            </a:r>
            <a:r>
              <a:rPr lang="it-IT" altLang="it-IT" sz="2400" b="1" dirty="0">
                <a:latin typeface="+mn-lt"/>
              </a:rPr>
              <a:t> </a:t>
            </a:r>
            <a:r>
              <a:rPr lang="it-IT" altLang="it-IT" sz="2400" b="1" dirty="0" err="1">
                <a:latin typeface="+mn-lt"/>
              </a:rPr>
              <a:t>change</a:t>
            </a:r>
            <a:r>
              <a:rPr lang="it-IT" altLang="it-IT" sz="2400" dirty="0">
                <a:latin typeface="+mn-lt"/>
              </a:rPr>
              <a:t>.</a:t>
            </a:r>
          </a:p>
        </p:txBody>
      </p:sp>
    </p:spTree>
    <p:extLst>
      <p:ext uri="{BB962C8B-B14F-4D97-AF65-F5344CB8AC3E}">
        <p14:creationId xmlns:p14="http://schemas.microsoft.com/office/powerpoint/2010/main" val="167286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D7D5201-09CD-BA55-D115-D26FF70923E8}"/>
              </a:ext>
            </a:extLst>
          </p:cNvPr>
          <p:cNvSpPr>
            <a:spLocks noGrp="1"/>
          </p:cNvSpPr>
          <p:nvPr>
            <p:ph type="title"/>
          </p:nvPr>
        </p:nvSpPr>
        <p:spPr>
          <a:xfrm>
            <a:off x="730117" y="445489"/>
            <a:ext cx="11191111" cy="1033669"/>
          </a:xfrm>
        </p:spPr>
        <p:txBody>
          <a:bodyPr>
            <a:normAutofit fontScale="90000"/>
          </a:bodyPr>
          <a:lstStyle/>
          <a:p>
            <a:r>
              <a:rPr lang="en-US" sz="5300" b="1" dirty="0">
                <a:solidFill>
                  <a:srgbClr val="FFFFFF"/>
                </a:solidFill>
              </a:rPr>
              <a:t>Heuristics: </a:t>
            </a:r>
            <a:br>
              <a:rPr lang="en-US" sz="5300" b="1" dirty="0">
                <a:solidFill>
                  <a:srgbClr val="FFFFFF"/>
                </a:solidFill>
              </a:rPr>
            </a:br>
            <a:r>
              <a:rPr lang="en-US" sz="5300" b="1" dirty="0">
                <a:solidFill>
                  <a:srgbClr val="FFFFFF"/>
                </a:solidFill>
              </a:rPr>
              <a:t>Payment t</a:t>
            </a:r>
            <a:r>
              <a:rPr lang="it-IT" altLang="it-IT" sz="5300" b="1" dirty="0" err="1">
                <a:solidFill>
                  <a:srgbClr val="FFFFFF"/>
                </a:solidFill>
              </a:rPr>
              <a:t>ransaction</a:t>
            </a:r>
            <a:r>
              <a:rPr lang="it-IT" altLang="it-IT" sz="5300" b="1" dirty="0">
                <a:solidFill>
                  <a:srgbClr val="FFFFFF"/>
                </a:solidFill>
              </a:rPr>
              <a:t> with </a:t>
            </a:r>
            <a:r>
              <a:rPr lang="it-IT" altLang="it-IT" sz="5300" b="1" dirty="0" err="1">
                <a:solidFill>
                  <a:srgbClr val="FFFFFF"/>
                </a:solidFill>
              </a:rPr>
              <a:t>change</a:t>
            </a:r>
            <a:r>
              <a:rPr lang="it-IT" altLang="it-IT" sz="5300" b="1" dirty="0">
                <a:solidFill>
                  <a:srgbClr val="FFFFFF"/>
                </a:solidFill>
              </a:rPr>
              <a:t> </a:t>
            </a:r>
            <a:r>
              <a:rPr lang="it-IT" altLang="it-IT" sz="5300" b="1" dirty="0" err="1">
                <a:solidFill>
                  <a:srgbClr val="FFFFFF"/>
                </a:solidFill>
              </a:rPr>
              <a:t>address</a:t>
            </a:r>
            <a:br>
              <a:rPr kumimoji="0" lang="it-IT" altLang="it-IT" sz="3600" b="0" i="0" u="none" strike="noStrike" cap="none" normalizeH="0" baseline="0" dirty="0">
                <a:ln>
                  <a:noFill/>
                </a:ln>
                <a:solidFill>
                  <a:schemeClr val="tx1"/>
                </a:solidFill>
                <a:effectLst/>
                <a:latin typeface="var(--jp-code-font-family)"/>
              </a:rPr>
            </a:br>
            <a:endParaRPr lang="it-IT" sz="3400" b="1" dirty="0">
              <a:solidFill>
                <a:srgbClr val="FFFFFF"/>
              </a:solidFill>
            </a:endParaRPr>
          </a:p>
        </p:txBody>
      </p:sp>
      <p:sp>
        <p:nvSpPr>
          <p:cNvPr id="5" name="Rectangle 2">
            <a:extLst>
              <a:ext uri="{FF2B5EF4-FFF2-40B4-BE49-F238E27FC236}">
                <a16:creationId xmlns:a16="http://schemas.microsoft.com/office/drawing/2014/main" id="{09FA78C7-2B12-3165-0510-FC76A50396BF}"/>
              </a:ext>
            </a:extLst>
          </p:cNvPr>
          <p:cNvSpPr>
            <a:spLocks noGrp="1" noChangeArrowheads="1"/>
          </p:cNvSpPr>
          <p:nvPr>
            <p:ph idx="1"/>
          </p:nvPr>
        </p:nvSpPr>
        <p:spPr bwMode="auto">
          <a:xfrm>
            <a:off x="1371599" y="1891970"/>
            <a:ext cx="9724031" cy="455321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317400" tIns="238050" rIns="317400" bIns="23805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lang="it-IT" altLang="it-IT" sz="2400" dirty="0">
                <a:latin typeface="+mn-lt"/>
              </a:rPr>
              <a:t>The </a:t>
            </a:r>
            <a:r>
              <a:rPr lang="it-IT" altLang="it-IT" sz="2400" b="1" dirty="0" err="1">
                <a:latin typeface="+mn-lt"/>
              </a:rPr>
              <a:t>most</a:t>
            </a:r>
            <a:r>
              <a:rPr lang="it-IT" altLang="it-IT" sz="2400" b="1" dirty="0">
                <a:latin typeface="+mn-lt"/>
              </a:rPr>
              <a:t> common </a:t>
            </a:r>
            <a:r>
              <a:rPr lang="it-IT" altLang="it-IT" sz="2400" dirty="0" err="1">
                <a:latin typeface="+mn-lt"/>
              </a:rPr>
              <a:t>transactions</a:t>
            </a:r>
            <a:r>
              <a:rPr lang="it-IT" altLang="it-IT" sz="2400" dirty="0">
                <a:latin typeface="+mn-lt"/>
              </a:rPr>
              <a:t> are </a:t>
            </a:r>
            <a:r>
              <a:rPr lang="it-IT" altLang="it-IT" sz="2400" dirty="0" err="1">
                <a:latin typeface="+mn-lt"/>
              </a:rPr>
              <a:t>those</a:t>
            </a:r>
            <a:r>
              <a:rPr lang="it-IT" altLang="it-IT" sz="2400" dirty="0">
                <a:latin typeface="+mn-lt"/>
              </a:rPr>
              <a:t> with one or more inputs and </a:t>
            </a:r>
            <a:r>
              <a:rPr lang="it-IT" altLang="it-IT" sz="2400" dirty="0" err="1">
                <a:latin typeface="+mn-lt"/>
              </a:rPr>
              <a:t>two</a:t>
            </a:r>
            <a:r>
              <a:rPr lang="it-IT" altLang="it-IT" sz="2400" dirty="0">
                <a:latin typeface="+mn-lt"/>
              </a:rPr>
              <a:t> outputs, </a:t>
            </a:r>
            <a:r>
              <a:rPr lang="it-IT" altLang="it-IT" sz="2400" dirty="0" err="1">
                <a:latin typeface="+mn-lt"/>
              </a:rPr>
              <a:t>where</a:t>
            </a:r>
            <a:r>
              <a:rPr lang="it-IT" altLang="it-IT" sz="2400" dirty="0">
                <a:latin typeface="+mn-lt"/>
              </a:rPr>
              <a:t> the </a:t>
            </a:r>
            <a:r>
              <a:rPr lang="it-IT" altLang="it-IT" sz="2400" dirty="0" err="1">
                <a:latin typeface="+mn-lt"/>
              </a:rPr>
              <a:t>two</a:t>
            </a:r>
            <a:r>
              <a:rPr lang="it-IT" altLang="it-IT" sz="2400" dirty="0">
                <a:latin typeface="+mn-lt"/>
              </a:rPr>
              <a:t> outputs </a:t>
            </a:r>
            <a:r>
              <a:rPr lang="it-IT" altLang="it-IT" sz="2400" dirty="0" err="1">
                <a:latin typeface="+mn-lt"/>
              </a:rPr>
              <a:t>represent</a:t>
            </a:r>
            <a:r>
              <a:rPr lang="it-IT" altLang="it-IT" sz="2400" dirty="0">
                <a:latin typeface="+mn-lt"/>
              </a:rPr>
              <a:t> the payment </a:t>
            </a:r>
            <a:r>
              <a:rPr lang="it-IT" altLang="it-IT" sz="2400" dirty="0" err="1">
                <a:latin typeface="+mn-lt"/>
              </a:rPr>
              <a:t>that</a:t>
            </a:r>
            <a:r>
              <a:rPr lang="it-IT" altLang="it-IT" sz="2400" dirty="0">
                <a:latin typeface="+mn-lt"/>
              </a:rPr>
              <a:t> A makes to B and the </a:t>
            </a:r>
            <a:r>
              <a:rPr lang="it-IT" altLang="it-IT" sz="2400" dirty="0" err="1">
                <a:latin typeface="+mn-lt"/>
              </a:rPr>
              <a:t>change</a:t>
            </a:r>
            <a:r>
              <a:rPr lang="it-IT" altLang="it-IT" sz="2400" dirty="0">
                <a:latin typeface="+mn-lt"/>
              </a:rPr>
              <a:t> of the payment </a:t>
            </a:r>
            <a:r>
              <a:rPr lang="it-IT" altLang="it-IT" sz="2400" dirty="0" err="1">
                <a:latin typeface="+mn-lt"/>
              </a:rPr>
              <a:t>that</a:t>
            </a:r>
            <a:r>
              <a:rPr lang="it-IT" altLang="it-IT" sz="2400" dirty="0">
                <a:latin typeface="+mn-lt"/>
              </a:rPr>
              <a:t> </a:t>
            </a:r>
            <a:r>
              <a:rPr lang="it-IT" altLang="it-IT" sz="2400" dirty="0" err="1">
                <a:latin typeface="+mn-lt"/>
              </a:rPr>
              <a:t>returns</a:t>
            </a:r>
            <a:r>
              <a:rPr lang="it-IT" altLang="it-IT" sz="2400" dirty="0">
                <a:latin typeface="+mn-lt"/>
              </a:rPr>
              <a:t> to A. </a:t>
            </a: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sz="24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it-IT" altLang="it-IT" sz="2400" dirty="0">
                <a:latin typeface="+mn-lt"/>
              </a:rPr>
              <a:t>			A (10 </a:t>
            </a:r>
            <a:r>
              <a:rPr lang="it-IT" altLang="it-IT" sz="2400" dirty="0" err="1">
                <a:latin typeface="+mn-lt"/>
              </a:rPr>
              <a:t>btc</a:t>
            </a:r>
            <a:r>
              <a:rPr lang="it-IT" altLang="it-IT" sz="2400" dirty="0">
                <a:latin typeface="+mn-lt"/>
              </a:rPr>
              <a:t>) 	--&gt; 	X (6 </a:t>
            </a:r>
            <a:r>
              <a:rPr lang="it-IT" altLang="it-IT" sz="2400" dirty="0" err="1">
                <a:latin typeface="+mn-lt"/>
              </a:rPr>
              <a:t>btc</a:t>
            </a:r>
            <a:r>
              <a:rPr lang="it-IT" altLang="it-IT" sz="2400" dirty="0">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lang="it-IT" altLang="it-IT" sz="2400" dirty="0">
                <a:latin typeface="+mn-lt"/>
              </a:rPr>
              <a:t>						Y (4 </a:t>
            </a:r>
            <a:r>
              <a:rPr lang="it-IT" altLang="it-IT" sz="2400" dirty="0" err="1">
                <a:latin typeface="+mn-lt"/>
              </a:rPr>
              <a:t>btc</a:t>
            </a:r>
            <a:r>
              <a:rPr lang="it-IT" altLang="it-IT" sz="2400" dirty="0">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sz="2400" dirty="0">
              <a:latin typeface="+mn-lt"/>
            </a:endParaRPr>
          </a:p>
          <a:p>
            <a:pPr>
              <a:lnSpc>
                <a:spcPct val="100000"/>
              </a:lnSpc>
            </a:pPr>
            <a:r>
              <a:rPr lang="it-IT" altLang="it-IT" sz="2400" dirty="0" err="1">
                <a:latin typeface="+mn-lt"/>
              </a:rPr>
              <a:t>We</a:t>
            </a:r>
            <a:r>
              <a:rPr lang="it-IT" altLang="it-IT" sz="2400" dirty="0">
                <a:latin typeface="+mn-lt"/>
              </a:rPr>
              <a:t> </a:t>
            </a:r>
            <a:r>
              <a:rPr lang="it-IT" altLang="it-IT" sz="2400" dirty="0" err="1">
                <a:latin typeface="+mn-lt"/>
              </a:rPr>
              <a:t>need</a:t>
            </a:r>
            <a:r>
              <a:rPr lang="it-IT" altLang="it-IT" sz="2400" dirty="0">
                <a:latin typeface="+mn-lt"/>
              </a:rPr>
              <a:t> to </a:t>
            </a:r>
            <a:r>
              <a:rPr lang="it-IT" altLang="it-IT" sz="2400" b="1" dirty="0" err="1">
                <a:latin typeface="+mn-lt"/>
              </a:rPr>
              <a:t>identify</a:t>
            </a:r>
            <a:r>
              <a:rPr lang="it-IT" altLang="it-IT" sz="2400" b="1" dirty="0">
                <a:latin typeface="+mn-lt"/>
              </a:rPr>
              <a:t> the </a:t>
            </a:r>
            <a:r>
              <a:rPr lang="it-IT" altLang="it-IT" sz="2400" b="1" dirty="0" err="1">
                <a:latin typeface="+mn-lt"/>
              </a:rPr>
              <a:t>change</a:t>
            </a:r>
            <a:r>
              <a:rPr lang="it-IT" altLang="it-IT" sz="2400" b="1" dirty="0">
                <a:latin typeface="+mn-lt"/>
              </a:rPr>
              <a:t> </a:t>
            </a:r>
            <a:r>
              <a:rPr lang="it-IT" altLang="it-IT" sz="2400" dirty="0">
                <a:latin typeface="+mn-lt"/>
              </a:rPr>
              <a:t>of the </a:t>
            </a:r>
            <a:r>
              <a:rPr lang="it-IT" altLang="it-IT" sz="2400" dirty="0" err="1">
                <a:latin typeface="+mn-lt"/>
              </a:rPr>
              <a:t>transaction</a:t>
            </a:r>
            <a:r>
              <a:rPr lang="it-IT" altLang="it-IT" sz="2400" dirty="0">
                <a:latin typeface="+mn-lt"/>
              </a:rPr>
              <a:t>.</a:t>
            </a:r>
          </a:p>
        </p:txBody>
      </p:sp>
    </p:spTree>
    <p:extLst>
      <p:ext uri="{BB962C8B-B14F-4D97-AF65-F5344CB8AC3E}">
        <p14:creationId xmlns:p14="http://schemas.microsoft.com/office/powerpoint/2010/main" val="1365396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EF80583D-EA25-A6C8-26E9-1AECC9915F7C}"/>
              </a:ext>
            </a:extLst>
          </p:cNvPr>
          <p:cNvSpPr>
            <a:spLocks noGrp="1"/>
          </p:cNvSpPr>
          <p:nvPr>
            <p:ph type="ctrTitle"/>
          </p:nvPr>
        </p:nvSpPr>
        <p:spPr>
          <a:xfrm>
            <a:off x="2026693" y="1030406"/>
            <a:ext cx="8147713" cy="3081242"/>
          </a:xfrm>
        </p:spPr>
        <p:txBody>
          <a:bodyPr vert="horz" lIns="0" tIns="0" rIns="0" bIns="0" rtlCol="0" anchor="ctr" anchorCtr="0">
            <a:normAutofit/>
          </a:bodyPr>
          <a:lstStyle/>
          <a:p>
            <a:r>
              <a:rPr lang="en-US" sz="4800" b="1" dirty="0">
                <a:solidFill>
                  <a:srgbClr val="FFFFFF"/>
                </a:solidFill>
              </a:rPr>
              <a:t>Project Goal</a:t>
            </a:r>
          </a:p>
        </p:txBody>
      </p:sp>
      <p:sp>
        <p:nvSpPr>
          <p:cNvPr id="3" name="Sottotitolo 2">
            <a:extLst>
              <a:ext uri="{FF2B5EF4-FFF2-40B4-BE49-F238E27FC236}">
                <a16:creationId xmlns:a16="http://schemas.microsoft.com/office/drawing/2014/main" id="{B1FB62D3-7661-10FC-960F-B919A3F6D924}"/>
              </a:ext>
            </a:extLst>
          </p:cNvPr>
          <p:cNvSpPr>
            <a:spLocks noGrp="1"/>
          </p:cNvSpPr>
          <p:nvPr>
            <p:ph type="subTitle" idx="1"/>
          </p:nvPr>
        </p:nvSpPr>
        <p:spPr>
          <a:xfrm>
            <a:off x="1559943" y="2950471"/>
            <a:ext cx="9078628" cy="3081242"/>
          </a:xfrm>
        </p:spPr>
        <p:txBody>
          <a:bodyPr vert="horz" lIns="0" tIns="0" rIns="0" bIns="0" rtlCol="0" anchor="ctr">
            <a:normAutofit/>
          </a:bodyPr>
          <a:lstStyle/>
          <a:p>
            <a:r>
              <a:rPr lang="en-US" b="1" dirty="0">
                <a:solidFill>
                  <a:srgbClr val="FFFFFF"/>
                </a:solidFill>
              </a:rPr>
              <a:t>Extract </a:t>
            </a:r>
            <a:r>
              <a:rPr lang="en-US" dirty="0" err="1">
                <a:solidFill>
                  <a:srgbClr val="FFFFFF"/>
                </a:solidFill>
              </a:rPr>
              <a:t>informations</a:t>
            </a:r>
            <a:r>
              <a:rPr lang="en-US" dirty="0">
                <a:solidFill>
                  <a:srgbClr val="FFFFFF"/>
                </a:solidFill>
              </a:rPr>
              <a:t> from </a:t>
            </a:r>
            <a:r>
              <a:rPr lang="en-US" b="1" dirty="0">
                <a:solidFill>
                  <a:srgbClr val="FFFFFF"/>
                </a:solidFill>
              </a:rPr>
              <a:t>Bitcoin blockchain</a:t>
            </a:r>
          </a:p>
          <a:p>
            <a:r>
              <a:rPr lang="en-US" b="1" dirty="0">
                <a:solidFill>
                  <a:srgbClr val="FFFFFF"/>
                </a:solidFill>
              </a:rPr>
              <a:t>Manipulate </a:t>
            </a:r>
            <a:r>
              <a:rPr lang="en-US" dirty="0">
                <a:solidFill>
                  <a:srgbClr val="FFFFFF"/>
                </a:solidFill>
              </a:rPr>
              <a:t>them to build</a:t>
            </a:r>
            <a:r>
              <a:rPr lang="en-US" b="1" dirty="0">
                <a:solidFill>
                  <a:srgbClr val="FFFFFF"/>
                </a:solidFill>
              </a:rPr>
              <a:t> transaction graph</a:t>
            </a:r>
          </a:p>
          <a:p>
            <a:r>
              <a:rPr lang="en-US" b="1" dirty="0">
                <a:solidFill>
                  <a:srgbClr val="FFFFFF"/>
                </a:solidFill>
              </a:rPr>
              <a:t>Perform chain analysis tasks</a:t>
            </a:r>
            <a:endParaRPr lang="it-IT" b="1" dirty="0">
              <a:solidFill>
                <a:srgbClr val="FFFFFF"/>
              </a:solidFill>
            </a:endParaRPr>
          </a:p>
          <a:p>
            <a:endParaRPr lang="en-US" dirty="0">
              <a:solidFill>
                <a:srgbClr val="FFFFFF"/>
              </a:solidFill>
            </a:endParaRPr>
          </a:p>
        </p:txBody>
      </p:sp>
    </p:spTree>
    <p:extLst>
      <p:ext uri="{BB962C8B-B14F-4D97-AF65-F5344CB8AC3E}">
        <p14:creationId xmlns:p14="http://schemas.microsoft.com/office/powerpoint/2010/main" val="3746710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D7D5201-09CD-BA55-D115-D26FF70923E8}"/>
              </a:ext>
            </a:extLst>
          </p:cNvPr>
          <p:cNvSpPr>
            <a:spLocks noGrp="1"/>
          </p:cNvSpPr>
          <p:nvPr>
            <p:ph type="title"/>
          </p:nvPr>
        </p:nvSpPr>
        <p:spPr>
          <a:xfrm>
            <a:off x="541539" y="445489"/>
            <a:ext cx="11191111" cy="1033669"/>
          </a:xfrm>
        </p:spPr>
        <p:txBody>
          <a:bodyPr>
            <a:normAutofit/>
          </a:bodyPr>
          <a:lstStyle/>
          <a:p>
            <a:r>
              <a:rPr lang="en-US" sz="4800" b="1" dirty="0">
                <a:solidFill>
                  <a:srgbClr val="FFFFFF"/>
                </a:solidFill>
              </a:rPr>
              <a:t>Heuristics: Change address detection</a:t>
            </a:r>
            <a:endParaRPr lang="it-IT" sz="4800" b="1" dirty="0">
              <a:solidFill>
                <a:srgbClr val="FFFFFF"/>
              </a:solidFill>
            </a:endParaRPr>
          </a:p>
        </p:txBody>
      </p:sp>
      <p:sp>
        <p:nvSpPr>
          <p:cNvPr id="5" name="Rectangle 2">
            <a:extLst>
              <a:ext uri="{FF2B5EF4-FFF2-40B4-BE49-F238E27FC236}">
                <a16:creationId xmlns:a16="http://schemas.microsoft.com/office/drawing/2014/main" id="{09FA78C7-2B12-3165-0510-FC76A50396BF}"/>
              </a:ext>
            </a:extLst>
          </p:cNvPr>
          <p:cNvSpPr>
            <a:spLocks noGrp="1" noChangeArrowheads="1"/>
          </p:cNvSpPr>
          <p:nvPr>
            <p:ph idx="1"/>
          </p:nvPr>
        </p:nvSpPr>
        <p:spPr bwMode="auto">
          <a:xfrm>
            <a:off x="1371599" y="1891970"/>
            <a:ext cx="9724031" cy="455321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317400" tIns="238050" rIns="317400" bIns="23805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gn="l">
              <a:buNone/>
            </a:pPr>
            <a:r>
              <a:rPr lang="en-US" sz="2400" dirty="0">
                <a:latin typeface="+mn-lt"/>
              </a:rPr>
              <a:t>This heuristic has the objective to identify the change address in the payment transactions. To do this, different heuristics are used:</a:t>
            </a:r>
          </a:p>
          <a:p>
            <a:pPr marL="0" indent="0" algn="l">
              <a:buNone/>
            </a:pPr>
            <a:endParaRPr lang="en-US" sz="2400" dirty="0">
              <a:latin typeface="+mn-lt"/>
            </a:endParaRPr>
          </a:p>
          <a:p>
            <a:pPr algn="l">
              <a:buFont typeface="Arial" panose="020B0604020202020204" pitchFamily="34" charset="0"/>
              <a:buChar char="•"/>
            </a:pPr>
            <a:r>
              <a:rPr lang="en-US" sz="2400" dirty="0">
                <a:latin typeface="+mn-lt"/>
              </a:rPr>
              <a:t>same address in input and output heuristic</a:t>
            </a:r>
          </a:p>
          <a:p>
            <a:pPr algn="l">
              <a:buFont typeface="Arial" panose="020B0604020202020204" pitchFamily="34" charset="0"/>
              <a:buChar char="•"/>
            </a:pPr>
            <a:r>
              <a:rPr lang="en-US" sz="2400" dirty="0">
                <a:latin typeface="+mn-lt"/>
              </a:rPr>
              <a:t>address reuse heuristic</a:t>
            </a:r>
          </a:p>
          <a:p>
            <a:pPr algn="l">
              <a:buFont typeface="Arial" panose="020B0604020202020204" pitchFamily="34" charset="0"/>
              <a:buChar char="•"/>
            </a:pPr>
            <a:r>
              <a:rPr lang="en-US" sz="2400" dirty="0">
                <a:latin typeface="+mn-lt"/>
              </a:rPr>
              <a:t>unnecessary input heuristic</a:t>
            </a:r>
          </a:p>
          <a:p>
            <a:pPr algn="l">
              <a:buFont typeface="Arial" panose="020B0604020202020204" pitchFamily="34" charset="0"/>
              <a:buChar char="•"/>
            </a:pPr>
            <a:r>
              <a:rPr lang="en-US" sz="2400" dirty="0">
                <a:latin typeface="+mn-lt"/>
              </a:rPr>
              <a:t>new address in output heuristic</a:t>
            </a:r>
          </a:p>
          <a:p>
            <a:pPr algn="l">
              <a:buFont typeface="Arial" panose="020B0604020202020204" pitchFamily="34" charset="0"/>
              <a:buChar char="•"/>
            </a:pPr>
            <a:r>
              <a:rPr lang="en-US" sz="2400" dirty="0">
                <a:latin typeface="+mn-lt"/>
              </a:rPr>
              <a:t>round number heuristic</a:t>
            </a:r>
          </a:p>
        </p:txBody>
      </p:sp>
    </p:spTree>
    <p:extLst>
      <p:ext uri="{BB962C8B-B14F-4D97-AF65-F5344CB8AC3E}">
        <p14:creationId xmlns:p14="http://schemas.microsoft.com/office/powerpoint/2010/main" val="1924008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D7D5201-09CD-BA55-D115-D26FF70923E8}"/>
              </a:ext>
            </a:extLst>
          </p:cNvPr>
          <p:cNvSpPr>
            <a:spLocks noGrp="1"/>
          </p:cNvSpPr>
          <p:nvPr>
            <p:ph type="title"/>
          </p:nvPr>
        </p:nvSpPr>
        <p:spPr>
          <a:xfrm>
            <a:off x="541539" y="445489"/>
            <a:ext cx="11191111" cy="1033669"/>
          </a:xfrm>
        </p:spPr>
        <p:txBody>
          <a:bodyPr>
            <a:normAutofit/>
          </a:bodyPr>
          <a:lstStyle/>
          <a:p>
            <a:r>
              <a:rPr lang="en-US" sz="4800" b="1" dirty="0">
                <a:solidFill>
                  <a:srgbClr val="FFFFFF"/>
                </a:solidFill>
              </a:rPr>
              <a:t>Heuristics: </a:t>
            </a:r>
            <a:r>
              <a:rPr lang="it-IT" sz="4800" b="1" dirty="0">
                <a:solidFill>
                  <a:srgbClr val="FFFFFF"/>
                </a:solidFill>
              </a:rPr>
              <a:t>Mixed </a:t>
            </a:r>
            <a:r>
              <a:rPr lang="it-IT" sz="4800" b="1" dirty="0" err="1">
                <a:solidFill>
                  <a:srgbClr val="FFFFFF"/>
                </a:solidFill>
              </a:rPr>
              <a:t>transaction</a:t>
            </a:r>
            <a:r>
              <a:rPr lang="it-IT" sz="4800" b="1" dirty="0">
                <a:solidFill>
                  <a:srgbClr val="FFFFFF"/>
                </a:solidFill>
              </a:rPr>
              <a:t> </a:t>
            </a:r>
            <a:r>
              <a:rPr lang="it-IT" sz="4800" b="1" dirty="0" err="1">
                <a:solidFill>
                  <a:srgbClr val="FFFFFF"/>
                </a:solidFill>
              </a:rPr>
              <a:t>recognition</a:t>
            </a:r>
            <a:endParaRPr lang="it-IT" sz="4800" b="1" dirty="0">
              <a:solidFill>
                <a:srgbClr val="FFFFFF"/>
              </a:solidFill>
            </a:endParaRPr>
          </a:p>
        </p:txBody>
      </p:sp>
      <p:sp>
        <p:nvSpPr>
          <p:cNvPr id="5" name="Rectangle 2">
            <a:extLst>
              <a:ext uri="{FF2B5EF4-FFF2-40B4-BE49-F238E27FC236}">
                <a16:creationId xmlns:a16="http://schemas.microsoft.com/office/drawing/2014/main" id="{09FA78C7-2B12-3165-0510-FC76A50396BF}"/>
              </a:ext>
            </a:extLst>
          </p:cNvPr>
          <p:cNvSpPr>
            <a:spLocks noGrp="1" noChangeArrowheads="1"/>
          </p:cNvSpPr>
          <p:nvPr>
            <p:ph idx="1"/>
          </p:nvPr>
        </p:nvSpPr>
        <p:spPr bwMode="auto">
          <a:xfrm>
            <a:off x="459350" y="1951107"/>
            <a:ext cx="3875104" cy="455321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317400" tIns="238050" rIns="317400" bIns="238050" numCol="1" anchor="ctr" anchorCtr="0" compatLnSpc="1">
            <a:prstTxWarp prst="textNoShape">
              <a:avLst/>
            </a:prstTxWarp>
            <a:normAutofit lnSpcReduction="1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sz="2400" dirty="0">
                <a:latin typeface="+mn-lt"/>
              </a:rPr>
              <a:t>Mixed transactions have many inputs and many outputs.</a:t>
            </a:r>
          </a:p>
          <a:p>
            <a:pPr>
              <a:spcAft>
                <a:spcPts val="600"/>
              </a:spcAft>
            </a:pPr>
            <a:r>
              <a:rPr lang="en-US" sz="2400" dirty="0">
                <a:latin typeface="+mn-lt"/>
              </a:rPr>
              <a:t>Typically the outputs are characterized by the </a:t>
            </a:r>
            <a:r>
              <a:rPr lang="en-US" sz="2400" b="1" dirty="0">
                <a:latin typeface="+mn-lt"/>
              </a:rPr>
              <a:t>same amount </a:t>
            </a:r>
            <a:r>
              <a:rPr lang="en-US" sz="2400" dirty="0">
                <a:latin typeface="+mn-lt"/>
              </a:rPr>
              <a:t>of </a:t>
            </a:r>
            <a:r>
              <a:rPr lang="en-US" sz="2400" dirty="0" err="1">
                <a:latin typeface="+mn-lt"/>
              </a:rPr>
              <a:t>btc</a:t>
            </a:r>
            <a:r>
              <a:rPr lang="en-US" sz="2400" dirty="0">
                <a:latin typeface="+mn-lt"/>
              </a:rPr>
              <a:t>.</a:t>
            </a:r>
          </a:p>
          <a:p>
            <a:pPr>
              <a:spcAft>
                <a:spcPts val="600"/>
              </a:spcAft>
            </a:pPr>
            <a:r>
              <a:rPr lang="en-US" sz="2400" dirty="0">
                <a:latin typeface="+mn-lt"/>
              </a:rPr>
              <a:t>These transactions </a:t>
            </a:r>
            <a:r>
              <a:rPr lang="en-US" sz="2400" b="1" dirty="0">
                <a:latin typeface="+mn-lt"/>
              </a:rPr>
              <a:t>break the chain analysis</a:t>
            </a:r>
            <a:r>
              <a:rPr lang="en-US" sz="2400" dirty="0">
                <a:latin typeface="+mn-lt"/>
              </a:rPr>
              <a:t>. </a:t>
            </a:r>
          </a:p>
          <a:p>
            <a:pPr>
              <a:spcAft>
                <a:spcPts val="600"/>
              </a:spcAft>
            </a:pPr>
            <a:r>
              <a:rPr lang="en-US" sz="2400" dirty="0">
                <a:latin typeface="+mn-lt"/>
              </a:rPr>
              <a:t>On mixed transactions it is possible to apply </a:t>
            </a:r>
            <a:r>
              <a:rPr lang="en-US" sz="2400" b="1" dirty="0">
                <a:latin typeface="+mn-lt"/>
              </a:rPr>
              <a:t>taint analysis </a:t>
            </a:r>
            <a:r>
              <a:rPr lang="en-US" sz="2400" dirty="0">
                <a:latin typeface="+mn-lt"/>
              </a:rPr>
              <a:t>and </a:t>
            </a:r>
            <a:r>
              <a:rPr lang="en-US" sz="2400" b="1" dirty="0" err="1">
                <a:latin typeface="+mn-lt"/>
              </a:rPr>
              <a:t>coinjoin</a:t>
            </a:r>
            <a:r>
              <a:rPr lang="en-US" sz="2400" b="1" dirty="0">
                <a:latin typeface="+mn-lt"/>
              </a:rPr>
              <a:t> sudoku</a:t>
            </a:r>
            <a:r>
              <a:rPr lang="en-US" sz="2400" dirty="0">
                <a:latin typeface="+mn-lt"/>
              </a:rPr>
              <a:t>.</a:t>
            </a:r>
          </a:p>
        </p:txBody>
      </p:sp>
      <p:pic>
        <p:nvPicPr>
          <p:cNvPr id="9" name="Segnaposto contenuto 26">
            <a:extLst>
              <a:ext uri="{FF2B5EF4-FFF2-40B4-BE49-F238E27FC236}">
                <a16:creationId xmlns:a16="http://schemas.microsoft.com/office/drawing/2014/main" id="{027B1F24-FE4F-224D-C311-53BB510AE2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5188" y="2362200"/>
            <a:ext cx="7680221" cy="3515887"/>
          </a:xfrm>
          <a:prstGeom prst="rect">
            <a:avLst/>
          </a:prstGeom>
        </p:spPr>
      </p:pic>
    </p:spTree>
    <p:extLst>
      <p:ext uri="{BB962C8B-B14F-4D97-AF65-F5344CB8AC3E}">
        <p14:creationId xmlns:p14="http://schemas.microsoft.com/office/powerpoint/2010/main" val="4281836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FF484BA-4414-7148-D31D-D3EE8024E5A8}"/>
              </a:ext>
            </a:extLst>
          </p:cNvPr>
          <p:cNvSpPr>
            <a:spLocks noGrp="1"/>
          </p:cNvSpPr>
          <p:nvPr>
            <p:ph type="title"/>
          </p:nvPr>
        </p:nvSpPr>
        <p:spPr>
          <a:xfrm>
            <a:off x="1371599" y="294538"/>
            <a:ext cx="9895951" cy="1033669"/>
          </a:xfrm>
        </p:spPr>
        <p:txBody>
          <a:bodyPr>
            <a:normAutofit/>
          </a:bodyPr>
          <a:lstStyle/>
          <a:p>
            <a:r>
              <a:rPr lang="it-IT" sz="4800" b="1" dirty="0">
                <a:solidFill>
                  <a:srgbClr val="FFFFFF"/>
                </a:solidFill>
              </a:rPr>
              <a:t>Clustering </a:t>
            </a:r>
            <a:r>
              <a:rPr lang="it-IT" sz="4800" b="1" dirty="0" err="1">
                <a:solidFill>
                  <a:srgbClr val="FFFFFF"/>
                </a:solidFill>
              </a:rPr>
              <a:t>Algorithm</a:t>
            </a:r>
            <a:r>
              <a:rPr lang="it-IT" sz="4800" b="1" dirty="0">
                <a:solidFill>
                  <a:srgbClr val="FFFFFF"/>
                </a:solidFill>
              </a:rPr>
              <a:t> </a:t>
            </a:r>
            <a:r>
              <a:rPr lang="it-IT" sz="4800" b="1" dirty="0" err="1">
                <a:solidFill>
                  <a:srgbClr val="FFFFFF"/>
                </a:solidFill>
              </a:rPr>
              <a:t>Results</a:t>
            </a:r>
            <a:endParaRPr lang="it-IT" sz="4800" b="1" dirty="0">
              <a:solidFill>
                <a:srgbClr val="FFFFFF"/>
              </a:solidFill>
            </a:endParaRPr>
          </a:p>
        </p:txBody>
      </p:sp>
      <p:sp>
        <p:nvSpPr>
          <p:cNvPr id="3" name="Segnaposto contenuto 2">
            <a:extLst>
              <a:ext uri="{FF2B5EF4-FFF2-40B4-BE49-F238E27FC236}">
                <a16:creationId xmlns:a16="http://schemas.microsoft.com/office/drawing/2014/main" id="{DDCF35A8-DF97-3936-09CE-4002A605276C}"/>
              </a:ext>
            </a:extLst>
          </p:cNvPr>
          <p:cNvSpPr>
            <a:spLocks noGrp="1"/>
          </p:cNvSpPr>
          <p:nvPr>
            <p:ph idx="1"/>
          </p:nvPr>
        </p:nvSpPr>
        <p:spPr>
          <a:xfrm>
            <a:off x="1371599" y="2318197"/>
            <a:ext cx="9724031" cy="3683358"/>
          </a:xfrm>
        </p:spPr>
        <p:txBody>
          <a:bodyPr anchor="ctr">
            <a:normAutofit/>
          </a:bodyPr>
          <a:lstStyle/>
          <a:p>
            <a:r>
              <a:rPr lang="en-US" sz="2400" dirty="0"/>
              <a:t>In the first 115,000 blocks there are 334,177 different addresses which can therefore be assimilated to </a:t>
            </a:r>
            <a:r>
              <a:rPr lang="en-US" sz="2400" b="1" dirty="0"/>
              <a:t>334,177 different entities</a:t>
            </a:r>
            <a:r>
              <a:rPr lang="en-US" sz="2400" dirty="0"/>
              <a:t>.</a:t>
            </a:r>
          </a:p>
          <a:p>
            <a:r>
              <a:rPr lang="en-US" sz="2400" dirty="0"/>
              <a:t>The algorithm clusters the addresses thanks to the heuristics described above, </a:t>
            </a:r>
            <a:r>
              <a:rPr lang="en-US" sz="2400" b="1" dirty="0"/>
              <a:t>reducing</a:t>
            </a:r>
            <a:r>
              <a:rPr lang="en-US" sz="2400" dirty="0"/>
              <a:t> the entities </a:t>
            </a:r>
            <a:r>
              <a:rPr lang="en-US" sz="2400" b="1" dirty="0"/>
              <a:t>to 109,074</a:t>
            </a:r>
            <a:r>
              <a:rPr lang="en-US" sz="2400" dirty="0"/>
              <a:t>.</a:t>
            </a:r>
          </a:p>
          <a:p>
            <a:r>
              <a:rPr lang="en-US" sz="2400" dirty="0"/>
              <a:t>The algorithm reduced the entities by </a:t>
            </a:r>
            <a:r>
              <a:rPr lang="en-US" sz="2400" b="1" dirty="0"/>
              <a:t>67%</a:t>
            </a:r>
            <a:r>
              <a:rPr lang="en-US" sz="2400" dirty="0"/>
              <a:t>.</a:t>
            </a:r>
          </a:p>
          <a:p>
            <a:pPr marL="0" indent="0">
              <a:buNone/>
            </a:pPr>
            <a:endParaRPr lang="en-US" sz="2000" dirty="0"/>
          </a:p>
          <a:p>
            <a:pPr marL="0" indent="0">
              <a:buNone/>
            </a:pPr>
            <a:endParaRPr lang="it-IT" sz="2000" dirty="0"/>
          </a:p>
        </p:txBody>
      </p:sp>
    </p:spTree>
    <p:extLst>
      <p:ext uri="{BB962C8B-B14F-4D97-AF65-F5344CB8AC3E}">
        <p14:creationId xmlns:p14="http://schemas.microsoft.com/office/powerpoint/2010/main" val="1907716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olo 1">
            <a:extLst>
              <a:ext uri="{FF2B5EF4-FFF2-40B4-BE49-F238E27FC236}">
                <a16:creationId xmlns:a16="http://schemas.microsoft.com/office/drawing/2014/main" id="{B3DA58DF-6F18-29C1-211F-B00BE5AA4D19}"/>
              </a:ext>
            </a:extLst>
          </p:cNvPr>
          <p:cNvSpPr>
            <a:spLocks noGrp="1"/>
          </p:cNvSpPr>
          <p:nvPr>
            <p:ph type="title"/>
          </p:nvPr>
        </p:nvSpPr>
        <p:spPr>
          <a:xfrm>
            <a:off x="463824" y="1095375"/>
            <a:ext cx="2880828" cy="3394525"/>
          </a:xfrm>
        </p:spPr>
        <p:txBody>
          <a:bodyPr vert="horz" lIns="91440" tIns="45720" rIns="91440" bIns="45720" rtlCol="0" anchor="t">
            <a:noAutofit/>
          </a:bodyPr>
          <a:lstStyle/>
          <a:p>
            <a:pPr marL="0" indent="0"/>
            <a:r>
              <a:rPr lang="en-US" sz="4800" b="1" kern="1200" dirty="0">
                <a:solidFill>
                  <a:srgbClr val="FFFFFF"/>
                </a:solidFill>
                <a:latin typeface="+mj-lt"/>
                <a:ea typeface="+mj-ea"/>
                <a:cs typeface="+mj-cs"/>
              </a:rPr>
              <a:t>Clustering Algorithm Results:</a:t>
            </a:r>
            <a:br>
              <a:rPr lang="en-US" sz="4800" b="1" kern="1200" dirty="0">
                <a:solidFill>
                  <a:srgbClr val="FFFFFF"/>
                </a:solidFill>
                <a:latin typeface="+mj-lt"/>
                <a:ea typeface="+mj-ea"/>
                <a:cs typeface="+mj-cs"/>
              </a:rPr>
            </a:br>
            <a:r>
              <a:rPr lang="en-US" sz="4800" b="1" kern="1200" dirty="0">
                <a:solidFill>
                  <a:srgbClr val="FFFFFF"/>
                </a:solidFill>
                <a:latin typeface="+mj-lt"/>
                <a:ea typeface="+mj-ea"/>
                <a:cs typeface="+mj-cs"/>
              </a:rPr>
              <a:t>Entity </a:t>
            </a:r>
            <a:r>
              <a:rPr lang="en-US" sz="4800" b="1" dirty="0" err="1">
                <a:solidFill>
                  <a:srgbClr val="FFFFFF"/>
                </a:solidFill>
              </a:rPr>
              <a:t>D</a:t>
            </a:r>
            <a:r>
              <a:rPr lang="en-US" sz="4800" b="1" kern="1200" dirty="0" err="1">
                <a:solidFill>
                  <a:srgbClr val="FFFFFF"/>
                </a:solidFill>
                <a:latin typeface="+mj-lt"/>
                <a:ea typeface="+mj-ea"/>
                <a:cs typeface="+mj-cs"/>
              </a:rPr>
              <a:t>imention</a:t>
            </a:r>
            <a:endParaRPr lang="en-US" sz="4800" b="1" kern="1200" dirty="0">
              <a:solidFill>
                <a:srgbClr val="FFFFFF"/>
              </a:solidFill>
              <a:latin typeface="+mj-lt"/>
              <a:ea typeface="+mj-ea"/>
              <a:cs typeface="+mj-cs"/>
            </a:endParaRPr>
          </a:p>
        </p:txBody>
      </p:sp>
      <p:pic>
        <p:nvPicPr>
          <p:cNvPr id="8" name="Segnaposto contenuto 7">
            <a:extLst>
              <a:ext uri="{FF2B5EF4-FFF2-40B4-BE49-F238E27FC236}">
                <a16:creationId xmlns:a16="http://schemas.microsoft.com/office/drawing/2014/main" id="{F0CA23F0-4104-BD45-5B25-E586B5B719B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02428" y="800611"/>
            <a:ext cx="7225748" cy="5256777"/>
          </a:xfrm>
          <a:prstGeom prst="rect">
            <a:avLst/>
          </a:prstGeom>
        </p:spPr>
      </p:pic>
      <p:sp>
        <p:nvSpPr>
          <p:cNvPr id="12" name="Titolo 1">
            <a:extLst>
              <a:ext uri="{FF2B5EF4-FFF2-40B4-BE49-F238E27FC236}">
                <a16:creationId xmlns:a16="http://schemas.microsoft.com/office/drawing/2014/main" id="{6FB4754E-1C61-9573-D191-8CA2B350C314}"/>
              </a:ext>
            </a:extLst>
          </p:cNvPr>
          <p:cNvSpPr txBox="1">
            <a:spLocks/>
          </p:cNvSpPr>
          <p:nvPr/>
        </p:nvSpPr>
        <p:spPr>
          <a:xfrm>
            <a:off x="1209325" y="4950365"/>
            <a:ext cx="2880828" cy="238591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00" b="1" dirty="0">
              <a:solidFill>
                <a:srgbClr val="FFFFFF"/>
              </a:solidFill>
            </a:endParaRPr>
          </a:p>
        </p:txBody>
      </p:sp>
    </p:spTree>
    <p:extLst>
      <p:ext uri="{BB962C8B-B14F-4D97-AF65-F5344CB8AC3E}">
        <p14:creationId xmlns:p14="http://schemas.microsoft.com/office/powerpoint/2010/main" val="2900713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FF484BA-4414-7148-D31D-D3EE8024E5A8}"/>
              </a:ext>
            </a:extLst>
          </p:cNvPr>
          <p:cNvSpPr>
            <a:spLocks noGrp="1"/>
          </p:cNvSpPr>
          <p:nvPr>
            <p:ph type="title"/>
          </p:nvPr>
        </p:nvSpPr>
        <p:spPr>
          <a:xfrm>
            <a:off x="1371599" y="294538"/>
            <a:ext cx="9895951" cy="1033669"/>
          </a:xfrm>
        </p:spPr>
        <p:txBody>
          <a:bodyPr>
            <a:normAutofit fontScale="90000"/>
          </a:bodyPr>
          <a:lstStyle/>
          <a:p>
            <a:r>
              <a:rPr lang="it-IT" sz="4800" b="1" dirty="0">
                <a:solidFill>
                  <a:srgbClr val="FFFFFF"/>
                </a:solidFill>
              </a:rPr>
              <a:t>Clustering </a:t>
            </a:r>
            <a:r>
              <a:rPr lang="it-IT" sz="4800" b="1" dirty="0" err="1">
                <a:solidFill>
                  <a:srgbClr val="FFFFFF"/>
                </a:solidFill>
              </a:rPr>
              <a:t>Algorithm</a:t>
            </a:r>
            <a:r>
              <a:rPr lang="it-IT" sz="4800" b="1" dirty="0">
                <a:solidFill>
                  <a:srgbClr val="FFFFFF"/>
                </a:solidFill>
              </a:rPr>
              <a:t> </a:t>
            </a:r>
            <a:r>
              <a:rPr lang="it-IT" sz="4800" b="1" dirty="0" err="1">
                <a:solidFill>
                  <a:srgbClr val="FFFFFF"/>
                </a:solidFill>
              </a:rPr>
              <a:t>Results</a:t>
            </a:r>
            <a:r>
              <a:rPr lang="it-IT" sz="4800" b="1" dirty="0">
                <a:solidFill>
                  <a:srgbClr val="FFFFFF"/>
                </a:solidFill>
              </a:rPr>
              <a:t>: </a:t>
            </a:r>
            <a:r>
              <a:rPr lang="it-IT" sz="4800" b="1" dirty="0" err="1">
                <a:solidFill>
                  <a:srgbClr val="FFFFFF"/>
                </a:solidFill>
              </a:rPr>
              <a:t>Observation</a:t>
            </a:r>
            <a:endParaRPr lang="it-IT" sz="4800" b="1" dirty="0">
              <a:solidFill>
                <a:srgbClr val="FFFFFF"/>
              </a:solidFill>
            </a:endParaRPr>
          </a:p>
        </p:txBody>
      </p:sp>
      <p:sp>
        <p:nvSpPr>
          <p:cNvPr id="3" name="Segnaposto contenuto 2">
            <a:extLst>
              <a:ext uri="{FF2B5EF4-FFF2-40B4-BE49-F238E27FC236}">
                <a16:creationId xmlns:a16="http://schemas.microsoft.com/office/drawing/2014/main" id="{DDCF35A8-DF97-3936-09CE-4002A605276C}"/>
              </a:ext>
            </a:extLst>
          </p:cNvPr>
          <p:cNvSpPr>
            <a:spLocks noGrp="1"/>
          </p:cNvSpPr>
          <p:nvPr>
            <p:ph idx="1"/>
          </p:nvPr>
        </p:nvSpPr>
        <p:spPr>
          <a:xfrm>
            <a:off x="1371599" y="1968042"/>
            <a:ext cx="9724031" cy="4595420"/>
          </a:xfrm>
        </p:spPr>
        <p:txBody>
          <a:bodyPr anchor="ctr">
            <a:normAutofit/>
          </a:bodyPr>
          <a:lstStyle/>
          <a:p>
            <a:pPr algn="l"/>
            <a:r>
              <a:rPr lang="en-US" sz="2400" dirty="0"/>
              <a:t>The implemented clustering algorithm aims to </a:t>
            </a:r>
            <a:r>
              <a:rPr lang="en-US" sz="2400" b="1" dirty="0"/>
              <a:t>reduce false positives </a:t>
            </a:r>
            <a:r>
              <a:rPr lang="en-US" sz="2400" dirty="0"/>
              <a:t>as much as possible. </a:t>
            </a:r>
          </a:p>
          <a:p>
            <a:pPr algn="l"/>
            <a:r>
              <a:rPr lang="en-US" sz="2400" dirty="0"/>
              <a:t>This results in </a:t>
            </a:r>
            <a:r>
              <a:rPr lang="en-US" sz="2400" b="1" dirty="0"/>
              <a:t>many clusters populated by only one or two addresses</a:t>
            </a:r>
            <a:r>
              <a:rPr lang="en-US" sz="2400" dirty="0"/>
              <a:t>. </a:t>
            </a:r>
          </a:p>
          <a:p>
            <a:pPr algn="l"/>
            <a:r>
              <a:rPr lang="en-US" sz="2400" dirty="0"/>
              <a:t>Since it is unusual for a single entity to possess only one or two addresses, it is reasonable to assume that these small clusters can somehow be joined to larger entities through stronger clustering and more trivial analyzes.</a:t>
            </a:r>
          </a:p>
          <a:p>
            <a:pPr algn="l"/>
            <a:r>
              <a:rPr lang="en-US" sz="2400" dirty="0"/>
              <a:t>For this reason, in some use cases, if necessary it is possible not to consider small clusters, assuming that these are incorporated into larger clusters.</a:t>
            </a:r>
            <a:endParaRPr lang="it-IT" sz="2400" dirty="0"/>
          </a:p>
          <a:p>
            <a:pPr algn="l"/>
            <a:r>
              <a:rPr lang="it-IT" sz="2400" dirty="0"/>
              <a:t>Note </a:t>
            </a:r>
            <a:r>
              <a:rPr lang="it-IT" sz="2400" dirty="0" err="1"/>
              <a:t>that</a:t>
            </a:r>
            <a:r>
              <a:rPr lang="it-IT" sz="2400" dirty="0"/>
              <a:t> in chain </a:t>
            </a:r>
            <a:r>
              <a:rPr lang="it-IT" sz="2400" dirty="0" err="1"/>
              <a:t>analysis</a:t>
            </a:r>
            <a:r>
              <a:rPr lang="it-IT" sz="2400" dirty="0"/>
              <a:t> </a:t>
            </a:r>
            <a:r>
              <a:rPr lang="it-IT" sz="2400" dirty="0" err="1"/>
              <a:t>is</a:t>
            </a:r>
            <a:r>
              <a:rPr lang="it-IT" sz="2400" dirty="0"/>
              <a:t> </a:t>
            </a:r>
            <a:r>
              <a:rPr lang="it-IT" sz="2400" b="1" dirty="0"/>
              <a:t>more </a:t>
            </a:r>
            <a:r>
              <a:rPr lang="it-IT" sz="2400" b="1" dirty="0" err="1"/>
              <a:t>important</a:t>
            </a:r>
            <a:r>
              <a:rPr lang="it-IT" sz="2400" b="1" dirty="0"/>
              <a:t> reduce false </a:t>
            </a:r>
            <a:r>
              <a:rPr lang="it-IT" sz="2400" b="1" dirty="0" err="1"/>
              <a:t>positives</a:t>
            </a:r>
            <a:r>
              <a:rPr lang="it-IT" sz="2400" b="1" dirty="0"/>
              <a:t> </a:t>
            </a:r>
            <a:r>
              <a:rPr lang="it-IT" sz="2400" b="1" dirty="0" err="1"/>
              <a:t>then</a:t>
            </a:r>
            <a:r>
              <a:rPr lang="it-IT" sz="2400" b="1" dirty="0"/>
              <a:t> false </a:t>
            </a:r>
            <a:r>
              <a:rPr lang="it-IT" sz="2400" b="1" dirty="0" err="1"/>
              <a:t>negatives</a:t>
            </a:r>
            <a:r>
              <a:rPr lang="it-IT" sz="2400" dirty="0"/>
              <a:t>. </a:t>
            </a:r>
            <a:endParaRPr lang="en-US" sz="2400" dirty="0"/>
          </a:p>
        </p:txBody>
      </p:sp>
    </p:spTree>
    <p:extLst>
      <p:ext uri="{BB962C8B-B14F-4D97-AF65-F5344CB8AC3E}">
        <p14:creationId xmlns:p14="http://schemas.microsoft.com/office/powerpoint/2010/main" val="3718406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FF484BA-4414-7148-D31D-D3EE8024E5A8}"/>
              </a:ext>
            </a:extLst>
          </p:cNvPr>
          <p:cNvSpPr>
            <a:spLocks noGrp="1"/>
          </p:cNvSpPr>
          <p:nvPr>
            <p:ph type="title"/>
          </p:nvPr>
        </p:nvSpPr>
        <p:spPr>
          <a:xfrm>
            <a:off x="1371599" y="294538"/>
            <a:ext cx="9895951" cy="1033669"/>
          </a:xfrm>
        </p:spPr>
        <p:txBody>
          <a:bodyPr>
            <a:normAutofit fontScale="90000"/>
          </a:bodyPr>
          <a:lstStyle/>
          <a:p>
            <a:r>
              <a:rPr lang="it-IT" sz="4800" b="1" dirty="0">
                <a:solidFill>
                  <a:srgbClr val="FFFFFF"/>
                </a:solidFill>
              </a:rPr>
              <a:t>Use Cases: </a:t>
            </a:r>
            <a:br>
              <a:rPr lang="it-IT" sz="4800" b="1" dirty="0">
                <a:solidFill>
                  <a:srgbClr val="FFFFFF"/>
                </a:solidFill>
              </a:rPr>
            </a:br>
            <a:r>
              <a:rPr lang="en-US" sz="4800" b="1" dirty="0">
                <a:solidFill>
                  <a:srgbClr val="FFFFFF"/>
                </a:solidFill>
              </a:rPr>
              <a:t>Visualize entity movements from an address</a:t>
            </a:r>
            <a:endParaRPr lang="it-IT" sz="4800" b="1" dirty="0">
              <a:solidFill>
                <a:srgbClr val="FFFFFF"/>
              </a:solidFill>
            </a:endParaRPr>
          </a:p>
        </p:txBody>
      </p:sp>
      <p:sp>
        <p:nvSpPr>
          <p:cNvPr id="3" name="Segnaposto contenuto 2">
            <a:extLst>
              <a:ext uri="{FF2B5EF4-FFF2-40B4-BE49-F238E27FC236}">
                <a16:creationId xmlns:a16="http://schemas.microsoft.com/office/drawing/2014/main" id="{DDCF35A8-DF97-3936-09CE-4002A605276C}"/>
              </a:ext>
            </a:extLst>
          </p:cNvPr>
          <p:cNvSpPr>
            <a:spLocks noGrp="1"/>
          </p:cNvSpPr>
          <p:nvPr>
            <p:ph idx="1"/>
          </p:nvPr>
        </p:nvSpPr>
        <p:spPr>
          <a:xfrm>
            <a:off x="1371599" y="1885279"/>
            <a:ext cx="9724031" cy="4595420"/>
          </a:xfrm>
        </p:spPr>
        <p:txBody>
          <a:bodyPr anchor="ctr">
            <a:normAutofit/>
          </a:bodyPr>
          <a:lstStyle/>
          <a:p>
            <a:pPr algn="l"/>
            <a:r>
              <a:rPr lang="en-US" sz="2400" dirty="0"/>
              <a:t>Thanks to the results of clustering algorithm, a </a:t>
            </a:r>
            <a:r>
              <a:rPr lang="en-US" sz="2400" b="1" dirty="0"/>
              <a:t>web app </a:t>
            </a:r>
            <a:r>
              <a:rPr lang="en-US" sz="2400" dirty="0"/>
              <a:t>has been developed. </a:t>
            </a:r>
          </a:p>
          <a:p>
            <a:pPr algn="l"/>
            <a:r>
              <a:rPr lang="en-US" sz="2400" dirty="0"/>
              <a:t>Via the transaction graph, the web app displays all the movements made by an entity that owns the entered address.</a:t>
            </a:r>
          </a:p>
        </p:txBody>
      </p:sp>
    </p:spTree>
    <p:extLst>
      <p:ext uri="{BB962C8B-B14F-4D97-AF65-F5344CB8AC3E}">
        <p14:creationId xmlns:p14="http://schemas.microsoft.com/office/powerpoint/2010/main" val="17258721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FF484BA-4414-7148-D31D-D3EE8024E5A8}"/>
              </a:ext>
            </a:extLst>
          </p:cNvPr>
          <p:cNvSpPr>
            <a:spLocks noGrp="1"/>
          </p:cNvSpPr>
          <p:nvPr>
            <p:ph type="title"/>
          </p:nvPr>
        </p:nvSpPr>
        <p:spPr>
          <a:xfrm>
            <a:off x="1371599" y="294538"/>
            <a:ext cx="9895951" cy="1033669"/>
          </a:xfrm>
        </p:spPr>
        <p:txBody>
          <a:bodyPr>
            <a:normAutofit/>
          </a:bodyPr>
          <a:lstStyle/>
          <a:p>
            <a:r>
              <a:rPr lang="en-US" sz="4800" b="1" dirty="0">
                <a:solidFill>
                  <a:srgbClr val="FFFFFF"/>
                </a:solidFill>
              </a:rPr>
              <a:t>Future Improvement</a:t>
            </a:r>
            <a:endParaRPr lang="it-IT" sz="4800" b="1" dirty="0">
              <a:solidFill>
                <a:srgbClr val="FFFFFF"/>
              </a:solidFill>
            </a:endParaRPr>
          </a:p>
        </p:txBody>
      </p:sp>
      <p:sp>
        <p:nvSpPr>
          <p:cNvPr id="3" name="Segnaposto contenuto 2">
            <a:extLst>
              <a:ext uri="{FF2B5EF4-FFF2-40B4-BE49-F238E27FC236}">
                <a16:creationId xmlns:a16="http://schemas.microsoft.com/office/drawing/2014/main" id="{DDCF35A8-DF97-3936-09CE-4002A605276C}"/>
              </a:ext>
            </a:extLst>
          </p:cNvPr>
          <p:cNvSpPr>
            <a:spLocks noGrp="1"/>
          </p:cNvSpPr>
          <p:nvPr>
            <p:ph idx="1"/>
          </p:nvPr>
        </p:nvSpPr>
        <p:spPr>
          <a:xfrm>
            <a:off x="1371599" y="1885279"/>
            <a:ext cx="9724031" cy="4595420"/>
          </a:xfrm>
        </p:spPr>
        <p:txBody>
          <a:bodyPr anchor="ctr">
            <a:normAutofit/>
          </a:bodyPr>
          <a:lstStyle/>
          <a:p>
            <a:pPr algn="l"/>
            <a:r>
              <a:rPr lang="en-US" sz="2400" dirty="0"/>
              <a:t>Load the transaction graph in </a:t>
            </a:r>
            <a:r>
              <a:rPr lang="en-US" sz="2400" b="1" dirty="0"/>
              <a:t>Neo4j</a:t>
            </a:r>
            <a:r>
              <a:rPr lang="en-US" sz="2400" dirty="0"/>
              <a:t> for the best scalability.</a:t>
            </a:r>
          </a:p>
          <a:p>
            <a:pPr algn="l"/>
            <a:r>
              <a:rPr lang="en-US" sz="2400" dirty="0"/>
              <a:t>Find the </a:t>
            </a:r>
            <a:r>
              <a:rPr lang="en-US" sz="2400" b="1" dirty="0"/>
              <a:t>change addresses </a:t>
            </a:r>
            <a:r>
              <a:rPr lang="en-US" sz="2400" dirty="0"/>
              <a:t>iteratively </a:t>
            </a:r>
            <a:r>
              <a:rPr lang="en-US" sz="2400" b="1" dirty="0"/>
              <a:t>until convergence</a:t>
            </a:r>
            <a:r>
              <a:rPr lang="en-US" sz="2400" dirty="0"/>
              <a:t>.</a:t>
            </a:r>
          </a:p>
          <a:p>
            <a:pPr algn="l"/>
            <a:r>
              <a:rPr lang="en-US" sz="2400" dirty="0"/>
              <a:t>Implement </a:t>
            </a:r>
            <a:r>
              <a:rPr lang="en-US" sz="2400" b="1" dirty="0" err="1"/>
              <a:t>Coinjoin</a:t>
            </a:r>
            <a:r>
              <a:rPr lang="en-US" sz="2400" b="1" dirty="0"/>
              <a:t> Sudoku</a:t>
            </a:r>
            <a:r>
              <a:rPr lang="en-US" sz="2400" dirty="0"/>
              <a:t>.</a:t>
            </a:r>
          </a:p>
          <a:p>
            <a:pPr algn="l"/>
            <a:r>
              <a:rPr lang="en-US" sz="2400" dirty="0"/>
              <a:t>Implement </a:t>
            </a:r>
            <a:r>
              <a:rPr lang="en-US" sz="2400" b="1" dirty="0"/>
              <a:t>new complex heuristics </a:t>
            </a:r>
            <a:r>
              <a:rPr lang="en-US" sz="2400" dirty="0"/>
              <a:t>after the observation of clustering algorithm results.</a:t>
            </a:r>
          </a:p>
          <a:p>
            <a:pPr algn="l"/>
            <a:r>
              <a:rPr lang="en-US" sz="2400" b="1" dirty="0"/>
              <a:t>Merge</a:t>
            </a:r>
            <a:r>
              <a:rPr lang="en-US" sz="2400" dirty="0"/>
              <a:t> or </a:t>
            </a:r>
            <a:r>
              <a:rPr lang="en-US" sz="2400" b="1" dirty="0"/>
              <a:t>demerge</a:t>
            </a:r>
            <a:r>
              <a:rPr lang="en-US" sz="2400" dirty="0"/>
              <a:t> </a:t>
            </a:r>
            <a:r>
              <a:rPr lang="en-US" sz="2400" b="1" dirty="0"/>
              <a:t>clusters</a:t>
            </a:r>
            <a:r>
              <a:rPr lang="en-US" sz="2400" dirty="0"/>
              <a:t> thanks to </a:t>
            </a:r>
            <a:r>
              <a:rPr lang="en-US" sz="2400" b="1" dirty="0"/>
              <a:t>off-chain</a:t>
            </a:r>
            <a:r>
              <a:rPr lang="en-US" sz="2400" dirty="0"/>
              <a:t> </a:t>
            </a:r>
            <a:r>
              <a:rPr lang="en-US" sz="2400" dirty="0" err="1"/>
              <a:t>informations</a:t>
            </a:r>
            <a:r>
              <a:rPr lang="en-US" sz="2400" dirty="0"/>
              <a:t>.</a:t>
            </a:r>
          </a:p>
          <a:p>
            <a:pPr algn="l"/>
            <a:r>
              <a:rPr lang="it-IT" sz="2400" dirty="0" err="1"/>
              <a:t>Apply</a:t>
            </a:r>
            <a:r>
              <a:rPr lang="it-IT" sz="2400" dirty="0"/>
              <a:t> </a:t>
            </a:r>
            <a:r>
              <a:rPr lang="it-IT" sz="2400" b="1" dirty="0" err="1"/>
              <a:t>louvain</a:t>
            </a:r>
            <a:r>
              <a:rPr lang="it-IT" sz="2400" b="1" dirty="0"/>
              <a:t> community </a:t>
            </a:r>
            <a:r>
              <a:rPr lang="it-IT" sz="2400" b="1" dirty="0" err="1"/>
              <a:t>detection</a:t>
            </a:r>
            <a:r>
              <a:rPr lang="it-IT" sz="2400" b="1" dirty="0"/>
              <a:t> </a:t>
            </a:r>
            <a:r>
              <a:rPr lang="it-IT" sz="2400" dirty="0" err="1"/>
              <a:t>algorithm</a:t>
            </a:r>
            <a:r>
              <a:rPr lang="it-IT" sz="2400" dirty="0"/>
              <a:t> after clustering </a:t>
            </a:r>
            <a:r>
              <a:rPr lang="it-IT" sz="2400" dirty="0" err="1"/>
              <a:t>algorithm</a:t>
            </a:r>
            <a:r>
              <a:rPr lang="it-IT" sz="2400"/>
              <a:t>.</a:t>
            </a:r>
            <a:endParaRPr lang="en-US" sz="2400" dirty="0"/>
          </a:p>
        </p:txBody>
      </p:sp>
    </p:spTree>
    <p:extLst>
      <p:ext uri="{BB962C8B-B14F-4D97-AF65-F5344CB8AC3E}">
        <p14:creationId xmlns:p14="http://schemas.microsoft.com/office/powerpoint/2010/main" val="909784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olo 1">
            <a:extLst>
              <a:ext uri="{FF2B5EF4-FFF2-40B4-BE49-F238E27FC236}">
                <a16:creationId xmlns:a16="http://schemas.microsoft.com/office/drawing/2014/main" id="{73FFC11C-444F-12F1-FCE7-52B78D791C82}"/>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b="1">
                <a:solidFill>
                  <a:srgbClr val="FFFFFF"/>
                </a:solidFill>
              </a:rPr>
              <a:t>Roadmap</a:t>
            </a:r>
          </a:p>
        </p:txBody>
      </p:sp>
      <p:graphicFrame>
        <p:nvGraphicFramePr>
          <p:cNvPr id="6" name="Sottotitolo 2">
            <a:extLst>
              <a:ext uri="{FF2B5EF4-FFF2-40B4-BE49-F238E27FC236}">
                <a16:creationId xmlns:a16="http://schemas.microsoft.com/office/drawing/2014/main" id="{F88BB692-841E-5EE4-ACA7-C0911AA72089}"/>
              </a:ext>
            </a:extLst>
          </p:cNvPr>
          <p:cNvGraphicFramePr>
            <a:graphicFrameLocks noGrp="1"/>
          </p:cNvGraphicFramePr>
          <p:nvPr>
            <p:ph idx="1"/>
            <p:extLst>
              <p:ext uri="{D42A27DB-BD31-4B8C-83A1-F6EECF244321}">
                <p14:modId xmlns:p14="http://schemas.microsoft.com/office/powerpoint/2010/main" val="4236014946"/>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3419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3DA58DF-6F18-29C1-211F-B00BE5AA4D19}"/>
              </a:ext>
            </a:extLst>
          </p:cNvPr>
          <p:cNvSpPr>
            <a:spLocks noGrp="1"/>
          </p:cNvSpPr>
          <p:nvPr>
            <p:ph type="title"/>
          </p:nvPr>
        </p:nvSpPr>
        <p:spPr>
          <a:xfrm>
            <a:off x="823442" y="921715"/>
            <a:ext cx="4860838" cy="2635993"/>
          </a:xfrm>
        </p:spPr>
        <p:txBody>
          <a:bodyPr vert="horz" lIns="91440" tIns="45720" rIns="91440" bIns="45720" rtlCol="0" anchor="b">
            <a:normAutofit/>
          </a:bodyPr>
          <a:lstStyle/>
          <a:p>
            <a:pPr lvl="0"/>
            <a:r>
              <a:rPr lang="en-US" sz="4800" b="1" kern="1200" dirty="0">
                <a:solidFill>
                  <a:schemeClr val="tx1"/>
                </a:solidFill>
                <a:latin typeface="+mj-lt"/>
                <a:ea typeface="+mj-ea"/>
                <a:cs typeface="+mj-cs"/>
              </a:rPr>
              <a:t>Domain Overview: Concept of Transaction</a:t>
            </a:r>
          </a:p>
        </p:txBody>
      </p:sp>
      <p:sp>
        <p:nvSpPr>
          <p:cNvPr id="19" name="Rectangle 21">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Segnaposto testo 14">
            <a:extLst>
              <a:ext uri="{FF2B5EF4-FFF2-40B4-BE49-F238E27FC236}">
                <a16:creationId xmlns:a16="http://schemas.microsoft.com/office/drawing/2014/main" id="{8864F8A4-BA5F-3D5B-FF57-092CB74D077D}"/>
              </a:ext>
            </a:extLst>
          </p:cNvPr>
          <p:cNvSpPr>
            <a:spLocks noGrp="1"/>
          </p:cNvSpPr>
          <p:nvPr>
            <p:ph type="body" sz="half" idx="2"/>
          </p:nvPr>
        </p:nvSpPr>
        <p:spPr>
          <a:xfrm>
            <a:off x="823442" y="4541263"/>
            <a:ext cx="10847301" cy="1859526"/>
          </a:xfrm>
        </p:spPr>
        <p:txBody>
          <a:bodyPr vert="horz" lIns="91440" tIns="45720" rIns="91440" bIns="45720" rtlCol="0" anchor="t">
            <a:normAutofit lnSpcReduction="10000"/>
          </a:bodyPr>
          <a:lstStyle/>
          <a:p>
            <a:r>
              <a:rPr lang="en-US" sz="2400" dirty="0">
                <a:solidFill>
                  <a:srgbClr val="FFFFFF"/>
                </a:solidFill>
              </a:rPr>
              <a:t>A </a:t>
            </a:r>
            <a:r>
              <a:rPr lang="en-US" sz="2400" b="1" dirty="0">
                <a:solidFill>
                  <a:srgbClr val="FFFFFF"/>
                </a:solidFill>
              </a:rPr>
              <a:t>transaction</a:t>
            </a:r>
            <a:r>
              <a:rPr lang="en-US" sz="2400" dirty="0">
                <a:solidFill>
                  <a:srgbClr val="FFFFFF"/>
                </a:solidFill>
              </a:rPr>
              <a:t> is a transfer of Bitcoin value from Bitcoin addresses in input to Bitcoin addresses in output. </a:t>
            </a:r>
          </a:p>
          <a:p>
            <a:r>
              <a:rPr lang="en-US" sz="2400" dirty="0">
                <a:solidFill>
                  <a:srgbClr val="FFFFFF"/>
                </a:solidFill>
              </a:rPr>
              <a:t>Transaction spent previews unspent transaction outputs (</a:t>
            </a:r>
            <a:r>
              <a:rPr lang="en-US" sz="2400" b="1" dirty="0">
                <a:solidFill>
                  <a:srgbClr val="FFFFFF"/>
                </a:solidFill>
              </a:rPr>
              <a:t>UTXOs</a:t>
            </a:r>
            <a:r>
              <a:rPr lang="en-US" sz="2400" dirty="0">
                <a:solidFill>
                  <a:srgbClr val="FFFFFF"/>
                </a:solidFill>
              </a:rPr>
              <a:t>) to create new unspent transaction outputs. </a:t>
            </a:r>
          </a:p>
          <a:p>
            <a:r>
              <a:rPr lang="en-US" sz="2400" dirty="0">
                <a:solidFill>
                  <a:srgbClr val="FFFFFF"/>
                </a:solidFill>
              </a:rPr>
              <a:t>The balance of each bitcoin address is the sum of the value of its UTXOs.</a:t>
            </a:r>
          </a:p>
        </p:txBody>
      </p:sp>
      <p:pic>
        <p:nvPicPr>
          <p:cNvPr id="9" name="Segnaposto contenuto 8">
            <a:extLst>
              <a:ext uri="{FF2B5EF4-FFF2-40B4-BE49-F238E27FC236}">
                <a16:creationId xmlns:a16="http://schemas.microsoft.com/office/drawing/2014/main" id="{D2411B8D-59AA-E58B-34A9-CC635AF7C5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98555" y="921714"/>
            <a:ext cx="6425903" cy="3100498"/>
          </a:xfrm>
          <a:prstGeom prst="rect">
            <a:avLst/>
          </a:prstGeom>
        </p:spPr>
      </p:pic>
      <p:sp>
        <p:nvSpPr>
          <p:cNvPr id="28" name="Rectangle 27">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1707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3DA58DF-6F18-29C1-211F-B00BE5AA4D19}"/>
              </a:ext>
            </a:extLst>
          </p:cNvPr>
          <p:cNvSpPr>
            <a:spLocks noGrp="1"/>
          </p:cNvSpPr>
          <p:nvPr>
            <p:ph type="title"/>
          </p:nvPr>
        </p:nvSpPr>
        <p:spPr>
          <a:xfrm>
            <a:off x="5596501" y="489508"/>
            <a:ext cx="5754896" cy="1667569"/>
          </a:xfrm>
        </p:spPr>
        <p:txBody>
          <a:bodyPr vert="horz" lIns="91440" tIns="45720" rIns="91440" bIns="45720" rtlCol="0" anchor="b">
            <a:normAutofit/>
          </a:bodyPr>
          <a:lstStyle/>
          <a:p>
            <a:r>
              <a:rPr lang="en-US" sz="4800" b="1" kern="1200" dirty="0">
                <a:solidFill>
                  <a:schemeClr val="tx1"/>
                </a:solidFill>
                <a:latin typeface="+mj-lt"/>
                <a:ea typeface="+mj-ea"/>
                <a:cs typeface="+mj-cs"/>
              </a:rPr>
              <a:t>Domain Overview:  </a:t>
            </a:r>
            <a:r>
              <a:rPr lang="en-US" sz="4800" b="1" kern="1200" dirty="0" err="1">
                <a:solidFill>
                  <a:schemeClr val="tx1"/>
                </a:solidFill>
                <a:latin typeface="+mj-lt"/>
                <a:ea typeface="+mj-ea"/>
                <a:cs typeface="+mj-cs"/>
              </a:rPr>
              <a:t>Trasparency</a:t>
            </a:r>
            <a:endParaRPr lang="en-US" sz="4800" b="1" kern="1200" dirty="0">
              <a:solidFill>
                <a:schemeClr val="tx1"/>
              </a:solidFill>
              <a:latin typeface="+mj-lt"/>
              <a:ea typeface="+mj-ea"/>
              <a:cs typeface="+mj-cs"/>
            </a:endParaRPr>
          </a:p>
        </p:txBody>
      </p:sp>
      <p:pic>
        <p:nvPicPr>
          <p:cNvPr id="27" name="Segnaposto contenuto 26">
            <a:extLst>
              <a:ext uri="{FF2B5EF4-FFF2-40B4-BE49-F238E27FC236}">
                <a16:creationId xmlns:a16="http://schemas.microsoft.com/office/drawing/2014/main" id="{7B70D46C-EA95-67DD-8C90-E023D975BD88}"/>
              </a:ext>
            </a:extLst>
          </p:cNvPr>
          <p:cNvPicPr>
            <a:picLocks noGrp="1" noChangeAspect="1"/>
          </p:cNvPicPr>
          <p:nvPr>
            <p:ph sz="half"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0168" y="1600713"/>
            <a:ext cx="3876165" cy="3199374"/>
          </a:xfrm>
          <a:prstGeom prst="rect">
            <a:avLst/>
          </a:prstGeom>
        </p:spPr>
      </p:pic>
      <p:sp>
        <p:nvSpPr>
          <p:cNvPr id="15" name="Segnaposto testo 14">
            <a:extLst>
              <a:ext uri="{FF2B5EF4-FFF2-40B4-BE49-F238E27FC236}">
                <a16:creationId xmlns:a16="http://schemas.microsoft.com/office/drawing/2014/main" id="{8864F8A4-BA5F-3D5B-FF57-092CB74D077D}"/>
              </a:ext>
            </a:extLst>
          </p:cNvPr>
          <p:cNvSpPr>
            <a:spLocks noGrp="1"/>
          </p:cNvSpPr>
          <p:nvPr>
            <p:ph sz="half" idx="2"/>
          </p:nvPr>
        </p:nvSpPr>
        <p:spPr>
          <a:xfrm>
            <a:off x="5596502" y="2405894"/>
            <a:ext cx="5754896" cy="3197464"/>
          </a:xfrm>
        </p:spPr>
        <p:txBody>
          <a:bodyPr vert="horz" lIns="91440" tIns="45720" rIns="91440" bIns="45720" rtlCol="0" anchor="t">
            <a:normAutofit/>
          </a:bodyPr>
          <a:lstStyle/>
          <a:p>
            <a:pPr marL="0"/>
            <a:r>
              <a:rPr lang="en-US" sz="2400" dirty="0"/>
              <a:t>All transactions are stored on the blockchain. These are </a:t>
            </a:r>
            <a:r>
              <a:rPr lang="en-US" sz="2400" b="1" dirty="0"/>
              <a:t>immutable</a:t>
            </a:r>
            <a:r>
              <a:rPr lang="en-US" sz="2400" dirty="0"/>
              <a:t> and </a:t>
            </a:r>
            <a:r>
              <a:rPr lang="en-US" sz="2400" b="1" dirty="0"/>
              <a:t>transparent</a:t>
            </a:r>
            <a:r>
              <a:rPr lang="en-US" sz="2400" dirty="0"/>
              <a:t>. </a:t>
            </a:r>
          </a:p>
          <a:p>
            <a:pPr marL="0"/>
            <a:endParaRPr lang="en-US" sz="2400" dirty="0"/>
          </a:p>
          <a:p>
            <a:pPr marL="0"/>
            <a:r>
              <a:rPr lang="en-US" sz="2400" dirty="0"/>
              <a:t>It is possible to know </a:t>
            </a:r>
            <a:r>
              <a:rPr lang="en-US" sz="2400" b="1" dirty="0"/>
              <a:t>how many bitcoins </a:t>
            </a:r>
            <a:r>
              <a:rPr lang="en-US" sz="2400" dirty="0"/>
              <a:t>each address has and </a:t>
            </a:r>
            <a:r>
              <a:rPr lang="en-US" sz="2400" b="1" dirty="0"/>
              <a:t>how they are moved </a:t>
            </a:r>
            <a:r>
              <a:rPr lang="en-US" sz="2400" dirty="0"/>
              <a:t>from one address to another.</a:t>
            </a:r>
          </a:p>
        </p:txBody>
      </p:sp>
      <p:sp>
        <p:nvSpPr>
          <p:cNvPr id="34" name="Rectangle 33">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4093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3DA58DF-6F18-29C1-211F-B00BE5AA4D19}"/>
              </a:ext>
            </a:extLst>
          </p:cNvPr>
          <p:cNvSpPr>
            <a:spLocks noGrp="1"/>
          </p:cNvSpPr>
          <p:nvPr>
            <p:ph type="title"/>
          </p:nvPr>
        </p:nvSpPr>
        <p:spPr>
          <a:xfrm>
            <a:off x="1136397" y="502021"/>
            <a:ext cx="4959603" cy="1642969"/>
          </a:xfrm>
        </p:spPr>
        <p:txBody>
          <a:bodyPr vert="horz" lIns="91440" tIns="45720" rIns="91440" bIns="45720" rtlCol="0" anchor="b">
            <a:normAutofit/>
          </a:bodyPr>
          <a:lstStyle/>
          <a:p>
            <a:r>
              <a:rPr lang="en-US" sz="4800" b="1" kern="1200" dirty="0">
                <a:solidFill>
                  <a:schemeClr val="tx1"/>
                </a:solidFill>
                <a:latin typeface="+mj-lt"/>
                <a:ea typeface="+mj-ea"/>
                <a:cs typeface="+mj-cs"/>
              </a:rPr>
              <a:t>Domain Overview: Pseudo-</a:t>
            </a:r>
            <a:r>
              <a:rPr lang="en-US" sz="4800" b="1" kern="1200" dirty="0" err="1">
                <a:solidFill>
                  <a:schemeClr val="tx1"/>
                </a:solidFill>
                <a:latin typeface="+mj-lt"/>
                <a:ea typeface="+mj-ea"/>
                <a:cs typeface="+mj-cs"/>
              </a:rPr>
              <a:t>anonimity</a:t>
            </a:r>
            <a:endParaRPr lang="en-US" sz="4800" b="1" kern="1200" dirty="0">
              <a:solidFill>
                <a:schemeClr val="tx1"/>
              </a:solidFill>
              <a:latin typeface="+mj-lt"/>
              <a:ea typeface="+mj-ea"/>
              <a:cs typeface="+mj-cs"/>
            </a:endParaRPr>
          </a:p>
        </p:txBody>
      </p:sp>
      <p:sp>
        <p:nvSpPr>
          <p:cNvPr id="15" name="Segnaposto testo 14">
            <a:extLst>
              <a:ext uri="{FF2B5EF4-FFF2-40B4-BE49-F238E27FC236}">
                <a16:creationId xmlns:a16="http://schemas.microsoft.com/office/drawing/2014/main" id="{8864F8A4-BA5F-3D5B-FF57-092CB74D077D}"/>
              </a:ext>
            </a:extLst>
          </p:cNvPr>
          <p:cNvSpPr>
            <a:spLocks noGrp="1"/>
          </p:cNvSpPr>
          <p:nvPr>
            <p:ph sz="half" idx="1"/>
          </p:nvPr>
        </p:nvSpPr>
        <p:spPr>
          <a:xfrm>
            <a:off x="1136397" y="2184955"/>
            <a:ext cx="4959603" cy="3823268"/>
          </a:xfrm>
        </p:spPr>
        <p:txBody>
          <a:bodyPr vert="horz" lIns="91440" tIns="45720" rIns="91440" bIns="45720" rtlCol="0" anchor="t">
            <a:noAutofit/>
          </a:bodyPr>
          <a:lstStyle/>
          <a:p>
            <a:pPr marL="0"/>
            <a:r>
              <a:rPr lang="en-US" sz="2400" dirty="0"/>
              <a:t>In the </a:t>
            </a:r>
            <a:r>
              <a:rPr lang="en-US" sz="2400" dirty="0" err="1"/>
              <a:t>the</a:t>
            </a:r>
            <a:r>
              <a:rPr lang="en-US" sz="2400" dirty="0"/>
              <a:t> Bitcoin network, the only </a:t>
            </a:r>
            <a:r>
              <a:rPr lang="en-US" sz="2400" b="1" dirty="0"/>
              <a:t>unknown</a:t>
            </a:r>
            <a:r>
              <a:rPr lang="en-US" sz="2400" dirty="0"/>
              <a:t> information is to known </a:t>
            </a:r>
            <a:r>
              <a:rPr lang="en-US" sz="2400" b="1" dirty="0"/>
              <a:t>which person own which address</a:t>
            </a:r>
            <a:r>
              <a:rPr lang="en-US" sz="2400" dirty="0"/>
              <a:t>.</a:t>
            </a:r>
          </a:p>
          <a:p>
            <a:pPr marL="0" indent="0">
              <a:buNone/>
            </a:pPr>
            <a:endParaRPr lang="en-US" sz="2000" dirty="0"/>
          </a:p>
          <a:p>
            <a:pPr marL="0"/>
            <a:r>
              <a:rPr lang="en-US" sz="2400" dirty="0"/>
              <a:t>If you know the address of a person, it is possible to know his movements.</a:t>
            </a:r>
          </a:p>
          <a:p>
            <a:pPr marL="0" indent="0">
              <a:buNone/>
            </a:pPr>
            <a:endParaRPr lang="en-US" sz="2000" dirty="0"/>
          </a:p>
          <a:p>
            <a:pPr marL="0"/>
            <a:r>
              <a:rPr lang="en-US" sz="2400" dirty="0"/>
              <a:t>Through chain analysis, given an address of an entity, it is possible to obtain </a:t>
            </a:r>
            <a:r>
              <a:rPr lang="en-US" sz="2400" b="1" dirty="0"/>
              <a:t>all its other addresses</a:t>
            </a:r>
            <a:r>
              <a:rPr lang="en-US" sz="2400" dirty="0"/>
              <a:t>.</a:t>
            </a:r>
          </a:p>
        </p:txBody>
      </p:sp>
      <p:pic>
        <p:nvPicPr>
          <p:cNvPr id="8" name="Segnaposto contenuto 5">
            <a:extLst>
              <a:ext uri="{FF2B5EF4-FFF2-40B4-BE49-F238E27FC236}">
                <a16:creationId xmlns:a16="http://schemas.microsoft.com/office/drawing/2014/main" id="{26C584F7-0404-2222-A40B-1386DD3EEC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2442" y="1310487"/>
            <a:ext cx="5201023" cy="3823268"/>
          </a:xfrm>
          <a:prstGeom prst="rect">
            <a:avLst/>
          </a:prstGeom>
        </p:spPr>
      </p:pic>
      <p:sp>
        <p:nvSpPr>
          <p:cNvPr id="31" name="Rectangle 2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1096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3DA58DF-6F18-29C1-211F-B00BE5AA4D19}"/>
              </a:ext>
            </a:extLst>
          </p:cNvPr>
          <p:cNvSpPr>
            <a:spLocks noGrp="1"/>
          </p:cNvSpPr>
          <p:nvPr>
            <p:ph type="title"/>
          </p:nvPr>
        </p:nvSpPr>
        <p:spPr>
          <a:xfrm>
            <a:off x="5596501" y="489508"/>
            <a:ext cx="5754896" cy="1667569"/>
          </a:xfrm>
        </p:spPr>
        <p:txBody>
          <a:bodyPr vert="horz" lIns="91440" tIns="45720" rIns="91440" bIns="45720" rtlCol="0" anchor="b">
            <a:normAutofit/>
          </a:bodyPr>
          <a:lstStyle/>
          <a:p>
            <a:pPr marL="0" indent="0"/>
            <a:r>
              <a:rPr lang="en-US" sz="4800" b="1" kern="1200">
                <a:solidFill>
                  <a:schemeClr val="tx1"/>
                </a:solidFill>
                <a:latin typeface="+mj-lt"/>
                <a:ea typeface="+mj-ea"/>
                <a:cs typeface="+mj-cs"/>
              </a:rPr>
              <a:t>Data Collection</a:t>
            </a:r>
            <a:endParaRPr lang="en-US" sz="4800" b="1" kern="1200" dirty="0">
              <a:solidFill>
                <a:schemeClr val="tx1"/>
              </a:solidFill>
              <a:latin typeface="+mj-lt"/>
              <a:ea typeface="+mj-ea"/>
              <a:cs typeface="+mj-cs"/>
            </a:endParaRPr>
          </a:p>
        </p:txBody>
      </p:sp>
      <p:pic>
        <p:nvPicPr>
          <p:cNvPr id="4" name="Elemento grafico 3">
            <a:extLst>
              <a:ext uri="{FF2B5EF4-FFF2-40B4-BE49-F238E27FC236}">
                <a16:creationId xmlns:a16="http://schemas.microsoft.com/office/drawing/2014/main" id="{A8D13DC9-E37E-5F25-D5DC-964E5ADF45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8130" y="1769346"/>
            <a:ext cx="3876165" cy="2887612"/>
          </a:xfrm>
          <a:prstGeom prst="rect">
            <a:avLst/>
          </a:prstGeom>
        </p:spPr>
      </p:pic>
      <p:sp>
        <p:nvSpPr>
          <p:cNvPr id="15" name="Segnaposto testo 14">
            <a:extLst>
              <a:ext uri="{FF2B5EF4-FFF2-40B4-BE49-F238E27FC236}">
                <a16:creationId xmlns:a16="http://schemas.microsoft.com/office/drawing/2014/main" id="{8864F8A4-BA5F-3D5B-FF57-092CB74D077D}"/>
              </a:ext>
            </a:extLst>
          </p:cNvPr>
          <p:cNvSpPr>
            <a:spLocks noGrp="1"/>
          </p:cNvSpPr>
          <p:nvPr>
            <p:ph sz="half" idx="1"/>
          </p:nvPr>
        </p:nvSpPr>
        <p:spPr>
          <a:xfrm>
            <a:off x="5596502" y="2405894"/>
            <a:ext cx="5754896" cy="3197464"/>
          </a:xfrm>
        </p:spPr>
        <p:txBody>
          <a:bodyPr vert="horz" lIns="91440" tIns="45720" rIns="91440" bIns="45720" rtlCol="0" anchor="t">
            <a:normAutofit/>
          </a:bodyPr>
          <a:lstStyle/>
          <a:p>
            <a:pPr marL="0"/>
            <a:r>
              <a:rPr lang="en-US" sz="2400" dirty="0"/>
              <a:t>The first </a:t>
            </a:r>
            <a:r>
              <a:rPr lang="en-US" sz="2400" b="1" dirty="0"/>
              <a:t>115,000 blocks </a:t>
            </a:r>
            <a:r>
              <a:rPr lang="en-US" sz="2400" dirty="0"/>
              <a:t>of the Bitcoin blockchain, containing a total of </a:t>
            </a:r>
            <a:r>
              <a:rPr lang="en-US" sz="2400" b="1" dirty="0"/>
              <a:t>367,217 transactions</a:t>
            </a:r>
            <a:r>
              <a:rPr lang="en-US" sz="2400" dirty="0"/>
              <a:t>, were downloaded from the Blockchain.com site.</a:t>
            </a:r>
          </a:p>
        </p:txBody>
      </p:sp>
      <p:sp>
        <p:nvSpPr>
          <p:cNvPr id="27" name="Rectangle 2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4688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3DA58DF-6F18-29C1-211F-B00BE5AA4D19}"/>
              </a:ext>
            </a:extLst>
          </p:cNvPr>
          <p:cNvSpPr>
            <a:spLocks noGrp="1"/>
          </p:cNvSpPr>
          <p:nvPr>
            <p:ph type="title"/>
          </p:nvPr>
        </p:nvSpPr>
        <p:spPr>
          <a:xfrm>
            <a:off x="1371599" y="294538"/>
            <a:ext cx="9895951" cy="1033669"/>
          </a:xfrm>
        </p:spPr>
        <p:txBody>
          <a:bodyPr vert="horz" lIns="91440" tIns="45720" rIns="91440" bIns="45720" rtlCol="0" anchor="ctr">
            <a:normAutofit/>
          </a:bodyPr>
          <a:lstStyle/>
          <a:p>
            <a:pPr marL="0" indent="0"/>
            <a:r>
              <a:rPr lang="en-US" sz="4800" b="1" kern="1200" dirty="0">
                <a:solidFill>
                  <a:srgbClr val="FFFFFF"/>
                </a:solidFill>
                <a:latin typeface="+mj-lt"/>
                <a:ea typeface="+mj-ea"/>
                <a:cs typeface="+mj-cs"/>
              </a:rPr>
              <a:t>Data Processing: </a:t>
            </a:r>
            <a:r>
              <a:rPr lang="en-US" sz="4800" b="1" dirty="0">
                <a:solidFill>
                  <a:srgbClr val="FFFFFF"/>
                </a:solidFill>
              </a:rPr>
              <a:t>Blockchain Parsing</a:t>
            </a:r>
            <a:endParaRPr lang="en-US" sz="4800" b="1" kern="1200" dirty="0">
              <a:solidFill>
                <a:srgbClr val="FFFFFF"/>
              </a:solidFill>
              <a:latin typeface="+mj-lt"/>
              <a:ea typeface="+mj-ea"/>
              <a:cs typeface="+mj-cs"/>
            </a:endParaRPr>
          </a:p>
        </p:txBody>
      </p:sp>
      <p:sp>
        <p:nvSpPr>
          <p:cNvPr id="15" name="Segnaposto testo 14">
            <a:extLst>
              <a:ext uri="{FF2B5EF4-FFF2-40B4-BE49-F238E27FC236}">
                <a16:creationId xmlns:a16="http://schemas.microsoft.com/office/drawing/2014/main" id="{8864F8A4-BA5F-3D5B-FF57-092CB74D077D}"/>
              </a:ext>
            </a:extLst>
          </p:cNvPr>
          <p:cNvSpPr>
            <a:spLocks noGrp="1"/>
          </p:cNvSpPr>
          <p:nvPr>
            <p:ph sz="half" idx="1"/>
          </p:nvPr>
        </p:nvSpPr>
        <p:spPr>
          <a:xfrm>
            <a:off x="1371599" y="2318197"/>
            <a:ext cx="9724031" cy="3683358"/>
          </a:xfrm>
        </p:spPr>
        <p:txBody>
          <a:bodyPr vert="horz" lIns="91440" tIns="45720" rIns="91440" bIns="45720" rtlCol="0" anchor="ctr">
            <a:normAutofit/>
          </a:bodyPr>
          <a:lstStyle/>
          <a:p>
            <a:pPr marL="0" indent="0">
              <a:buNone/>
            </a:pPr>
            <a:r>
              <a:rPr lang="en-US" sz="2400" dirty="0"/>
              <a:t>For each </a:t>
            </a:r>
            <a:r>
              <a:rPr lang="en-US" sz="2400" b="1" dirty="0"/>
              <a:t>raw block </a:t>
            </a:r>
            <a:r>
              <a:rPr lang="en-US" sz="2400" dirty="0"/>
              <a:t>are extrapolated </a:t>
            </a:r>
            <a:r>
              <a:rPr lang="en-US" sz="2400" dirty="0" err="1"/>
              <a:t>usefull</a:t>
            </a:r>
            <a:r>
              <a:rPr lang="en-US" sz="2400" dirty="0"/>
              <a:t> </a:t>
            </a:r>
            <a:r>
              <a:rPr lang="en-US" sz="2400" dirty="0" err="1"/>
              <a:t>informations</a:t>
            </a:r>
            <a:r>
              <a:rPr lang="en-US" sz="2400" dirty="0"/>
              <a:t> related to transactions and UTXOs:</a:t>
            </a:r>
          </a:p>
          <a:p>
            <a:pPr marL="0"/>
            <a:r>
              <a:rPr lang="en-US" sz="2400" b="1" dirty="0"/>
              <a:t>Transaction</a:t>
            </a:r>
            <a:endParaRPr lang="en-US" sz="2400" dirty="0"/>
          </a:p>
          <a:p>
            <a:pPr marL="457200" lvl="1"/>
            <a:r>
              <a:rPr lang="en-US" sz="2000" u="sng" dirty="0"/>
              <a:t>id</a:t>
            </a:r>
            <a:r>
              <a:rPr lang="en-US" sz="2000" dirty="0"/>
              <a:t>, </a:t>
            </a:r>
            <a:r>
              <a:rPr lang="en-US" sz="2000" dirty="0" err="1"/>
              <a:t>tx_hash</a:t>
            </a:r>
            <a:r>
              <a:rPr lang="en-US" sz="2000" dirty="0"/>
              <a:t>, </a:t>
            </a:r>
            <a:r>
              <a:rPr lang="en-US" sz="2000" dirty="0" err="1"/>
              <a:t>block_height</a:t>
            </a:r>
            <a:r>
              <a:rPr lang="en-US" sz="2000" dirty="0"/>
              <a:t>, </a:t>
            </a:r>
            <a:r>
              <a:rPr lang="en-US" sz="2000" dirty="0" err="1"/>
              <a:t>block_hash</a:t>
            </a:r>
            <a:r>
              <a:rPr lang="en-US" sz="2000" dirty="0"/>
              <a:t>, fee, </a:t>
            </a:r>
            <a:r>
              <a:rPr lang="en-US" sz="2000" dirty="0" err="1"/>
              <a:t>n_input</a:t>
            </a:r>
            <a:r>
              <a:rPr lang="en-US" sz="2000" dirty="0"/>
              <a:t>, </a:t>
            </a:r>
            <a:r>
              <a:rPr lang="en-US" sz="2000" dirty="0" err="1"/>
              <a:t>amount_input</a:t>
            </a:r>
            <a:r>
              <a:rPr lang="en-US" sz="2000" dirty="0"/>
              <a:t>, </a:t>
            </a:r>
            <a:r>
              <a:rPr lang="en-US" sz="2000" dirty="0" err="1"/>
              <a:t>n_output</a:t>
            </a:r>
            <a:r>
              <a:rPr lang="en-US" sz="2000" dirty="0"/>
              <a:t>, </a:t>
            </a:r>
            <a:r>
              <a:rPr lang="en-US" sz="2000" dirty="0" err="1"/>
              <a:t>amount_output</a:t>
            </a:r>
            <a:r>
              <a:rPr lang="en-US" sz="2000" dirty="0"/>
              <a:t>, </a:t>
            </a:r>
            <a:r>
              <a:rPr lang="en-US" sz="2000" dirty="0" err="1"/>
              <a:t>temporal_index</a:t>
            </a:r>
            <a:r>
              <a:rPr lang="en-US" sz="2000" dirty="0"/>
              <a:t>.</a:t>
            </a:r>
          </a:p>
          <a:p>
            <a:pPr marL="0"/>
            <a:r>
              <a:rPr lang="en-US" sz="2400" b="1" dirty="0"/>
              <a:t>UTXO</a:t>
            </a:r>
            <a:endParaRPr lang="en-US" sz="2400" dirty="0"/>
          </a:p>
          <a:p>
            <a:pPr marL="457200" lvl="1"/>
            <a:r>
              <a:rPr lang="en-US" sz="2000" u="sng" dirty="0" err="1"/>
              <a:t>src_id</a:t>
            </a:r>
            <a:r>
              <a:rPr lang="en-US" sz="2000" dirty="0"/>
              <a:t>, </a:t>
            </a:r>
            <a:r>
              <a:rPr lang="en-US" sz="2000" u="sng" dirty="0" err="1"/>
              <a:t>dst_id</a:t>
            </a:r>
            <a:r>
              <a:rPr lang="en-US" sz="2000" dirty="0"/>
              <a:t>, </a:t>
            </a:r>
            <a:r>
              <a:rPr lang="en-US" sz="2000" u="sng" dirty="0" err="1"/>
              <a:t>src_position</a:t>
            </a:r>
            <a:r>
              <a:rPr lang="en-US" sz="2000" dirty="0"/>
              <a:t>, </a:t>
            </a:r>
            <a:r>
              <a:rPr lang="en-US" sz="2000" u="sng" dirty="0" err="1"/>
              <a:t>dst_position</a:t>
            </a:r>
            <a:r>
              <a:rPr lang="en-US" sz="2000" dirty="0"/>
              <a:t>, address, value.</a:t>
            </a:r>
          </a:p>
          <a:p>
            <a:pPr marL="457200" lvl="1"/>
            <a:endParaRPr lang="en-US" sz="2000" dirty="0"/>
          </a:p>
          <a:p>
            <a:pPr marL="0"/>
            <a:endParaRPr lang="en-US" sz="2400" dirty="0"/>
          </a:p>
        </p:txBody>
      </p:sp>
    </p:spTree>
    <p:extLst>
      <p:ext uri="{BB962C8B-B14F-4D97-AF65-F5344CB8AC3E}">
        <p14:creationId xmlns:p14="http://schemas.microsoft.com/office/powerpoint/2010/main" val="3259863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3DA58DF-6F18-29C1-211F-B00BE5AA4D19}"/>
              </a:ext>
            </a:extLst>
          </p:cNvPr>
          <p:cNvSpPr>
            <a:spLocks noGrp="1"/>
          </p:cNvSpPr>
          <p:nvPr>
            <p:ph type="title"/>
          </p:nvPr>
        </p:nvSpPr>
        <p:spPr>
          <a:xfrm>
            <a:off x="1371599" y="294538"/>
            <a:ext cx="9895951" cy="1033669"/>
          </a:xfrm>
        </p:spPr>
        <p:txBody>
          <a:bodyPr vert="horz" lIns="91440" tIns="45720" rIns="91440" bIns="45720" rtlCol="0" anchor="ctr">
            <a:normAutofit/>
          </a:bodyPr>
          <a:lstStyle/>
          <a:p>
            <a:pPr marL="0" indent="0"/>
            <a:r>
              <a:rPr lang="en-US" sz="4800" b="1" kern="1200" dirty="0">
                <a:solidFill>
                  <a:srgbClr val="FFFFFF"/>
                </a:solidFill>
                <a:latin typeface="+mj-lt"/>
                <a:ea typeface="+mj-ea"/>
                <a:cs typeface="+mj-cs"/>
              </a:rPr>
              <a:t>Data Processing: </a:t>
            </a:r>
            <a:r>
              <a:rPr lang="en-US" sz="4800" b="1" dirty="0">
                <a:solidFill>
                  <a:srgbClr val="FFFFFF"/>
                </a:solidFill>
              </a:rPr>
              <a:t>Transaction Graph</a:t>
            </a:r>
            <a:endParaRPr lang="en-US" sz="4800" b="1" kern="1200" dirty="0">
              <a:solidFill>
                <a:srgbClr val="FFFFFF"/>
              </a:solidFill>
              <a:latin typeface="+mj-lt"/>
              <a:ea typeface="+mj-ea"/>
              <a:cs typeface="+mj-cs"/>
            </a:endParaRPr>
          </a:p>
        </p:txBody>
      </p:sp>
      <p:sp>
        <p:nvSpPr>
          <p:cNvPr id="15" name="Segnaposto testo 14">
            <a:extLst>
              <a:ext uri="{FF2B5EF4-FFF2-40B4-BE49-F238E27FC236}">
                <a16:creationId xmlns:a16="http://schemas.microsoft.com/office/drawing/2014/main" id="{8864F8A4-BA5F-3D5B-FF57-092CB74D077D}"/>
              </a:ext>
            </a:extLst>
          </p:cNvPr>
          <p:cNvSpPr>
            <a:spLocks noGrp="1"/>
          </p:cNvSpPr>
          <p:nvPr>
            <p:ph sz="half" idx="1"/>
          </p:nvPr>
        </p:nvSpPr>
        <p:spPr>
          <a:xfrm>
            <a:off x="1371599" y="2318197"/>
            <a:ext cx="9724031" cy="3683358"/>
          </a:xfrm>
        </p:spPr>
        <p:txBody>
          <a:bodyPr vert="horz" lIns="91440" tIns="45720" rIns="91440" bIns="45720" rtlCol="0" anchor="ctr">
            <a:normAutofit/>
          </a:bodyPr>
          <a:lstStyle/>
          <a:p>
            <a:pPr marL="0"/>
            <a:r>
              <a:rPr lang="en-US" sz="2400" dirty="0"/>
              <a:t>Each transaction can be interpreted as a </a:t>
            </a:r>
            <a:r>
              <a:rPr lang="en-US" sz="2400" b="1" dirty="0"/>
              <a:t>graph node</a:t>
            </a:r>
            <a:r>
              <a:rPr lang="en-US" sz="2400" dirty="0"/>
              <a:t>.</a:t>
            </a:r>
          </a:p>
          <a:p>
            <a:pPr marL="0"/>
            <a:r>
              <a:rPr lang="en-US" sz="2400" dirty="0"/>
              <a:t>The transaction’s inputs are the </a:t>
            </a:r>
            <a:r>
              <a:rPr lang="en-US" sz="2400" b="1" dirty="0"/>
              <a:t>incoming edges</a:t>
            </a:r>
            <a:r>
              <a:rPr lang="en-US" sz="2400" dirty="0"/>
              <a:t>.</a:t>
            </a:r>
          </a:p>
          <a:p>
            <a:pPr marL="0"/>
            <a:r>
              <a:rPr lang="en-US" sz="2400" dirty="0"/>
              <a:t>The transaction’s outputs are the </a:t>
            </a:r>
            <a:r>
              <a:rPr lang="en-US" sz="2400" b="1" dirty="0"/>
              <a:t>outgoing edges</a:t>
            </a:r>
            <a:r>
              <a:rPr lang="en-US" sz="2400" dirty="0"/>
              <a:t>.</a:t>
            </a:r>
          </a:p>
          <a:p>
            <a:pPr marL="0"/>
            <a:r>
              <a:rPr lang="en-US" sz="2400" dirty="0"/>
              <a:t>The entire blockchain can be represented as a </a:t>
            </a:r>
            <a:r>
              <a:rPr lang="en-US" sz="2400" b="1" dirty="0"/>
              <a:t>multi directed graph</a:t>
            </a:r>
            <a:r>
              <a:rPr lang="en-US" sz="2400" dirty="0"/>
              <a:t>.</a:t>
            </a:r>
          </a:p>
          <a:p>
            <a:pPr marL="0"/>
            <a:r>
              <a:rPr lang="en-US" sz="2400" dirty="0"/>
              <a:t>Through these observations, the transaction graph was created starting from the downloaded blocks.</a:t>
            </a:r>
          </a:p>
          <a:p>
            <a:pPr marL="0"/>
            <a:r>
              <a:rPr lang="en-US" sz="2400" dirty="0"/>
              <a:t>The result is a graph of </a:t>
            </a:r>
            <a:r>
              <a:rPr lang="en-US" sz="2400" b="1" dirty="0"/>
              <a:t>559,528 nodes </a:t>
            </a:r>
            <a:r>
              <a:rPr lang="en-US" sz="2400" dirty="0"/>
              <a:t>and </a:t>
            </a:r>
            <a:r>
              <a:rPr lang="en-US" sz="2400" b="1" dirty="0"/>
              <a:t>630,301 edges</a:t>
            </a:r>
            <a:r>
              <a:rPr lang="en-US" sz="2400" dirty="0"/>
              <a:t>.</a:t>
            </a:r>
          </a:p>
        </p:txBody>
      </p:sp>
    </p:spTree>
    <p:extLst>
      <p:ext uri="{BB962C8B-B14F-4D97-AF65-F5344CB8AC3E}">
        <p14:creationId xmlns:p14="http://schemas.microsoft.com/office/powerpoint/2010/main" val="3623279124"/>
      </p:ext>
    </p:extLst>
  </p:cSld>
  <p:clrMapOvr>
    <a:masterClrMapping/>
  </p:clrMapOvr>
</p:sld>
</file>

<file path=ppt/theme/theme1.xml><?xml version="1.0" encoding="utf-8"?>
<a:theme xmlns:a="http://schemas.openxmlformats.org/drawingml/2006/main" name="Tema di Office">
  <a:themeElements>
    <a:clrScheme name="Personalizzato 1">
      <a:dk1>
        <a:sysClr val="windowText" lastClr="000000"/>
      </a:dk1>
      <a:lt1>
        <a:sysClr val="window" lastClr="FFFFFF"/>
      </a:lt1>
      <a:dk2>
        <a:srgbClr val="4E3B30"/>
      </a:dk2>
      <a:lt2>
        <a:srgbClr val="FBEEC9"/>
      </a:lt2>
      <a:accent1>
        <a:srgbClr val="FFC42F"/>
      </a:accent1>
      <a:accent2>
        <a:srgbClr val="F0A22E"/>
      </a:accent2>
      <a:accent3>
        <a:srgbClr val="C3986D"/>
      </a:accent3>
      <a:accent4>
        <a:srgbClr val="B58B80"/>
      </a:accent4>
      <a:accent5>
        <a:srgbClr val="EBC7A3"/>
      </a:accent5>
      <a:accent6>
        <a:srgbClr val="C17529"/>
      </a:accent6>
      <a:hlink>
        <a:srgbClr val="AD1F1F"/>
      </a:hlink>
      <a:folHlink>
        <a:srgbClr val="FFC42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744</TotalTime>
  <Words>1480</Words>
  <Application>Microsoft Office PowerPoint</Application>
  <PresentationFormat>Widescreen</PresentationFormat>
  <Paragraphs>131</Paragraphs>
  <Slides>26</Slides>
  <Notes>0</Notes>
  <HiddenSlides>1</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26</vt:i4>
      </vt:variant>
    </vt:vector>
  </HeadingPairs>
  <TitlesOfParts>
    <vt:vector size="31" baseType="lpstr">
      <vt:lpstr>Arial</vt:lpstr>
      <vt:lpstr>Calibri</vt:lpstr>
      <vt:lpstr>Calibri Light</vt:lpstr>
      <vt:lpstr>var(--jp-code-font-family)</vt:lpstr>
      <vt:lpstr>Tema di Office</vt:lpstr>
      <vt:lpstr>Bitcoin Address Clustering Algorithm Based on Multiple Heuristic Conditions</vt:lpstr>
      <vt:lpstr>Project Goal</vt:lpstr>
      <vt:lpstr>Roadmap</vt:lpstr>
      <vt:lpstr>Domain Overview: Concept of Transaction</vt:lpstr>
      <vt:lpstr>Domain Overview:  Trasparency</vt:lpstr>
      <vt:lpstr>Domain Overview: Pseudo-anonimity</vt:lpstr>
      <vt:lpstr>Data Collection</vt:lpstr>
      <vt:lpstr>Data Processing: Blockchain Parsing</vt:lpstr>
      <vt:lpstr>Data Processing: Transaction Graph</vt:lpstr>
      <vt:lpstr>Data Processing: Transaction Graph</vt:lpstr>
      <vt:lpstr>Graph Analysis: Connected Components   39,801</vt:lpstr>
      <vt:lpstr>Graph Analysis: Indegree and Outdegree of Nodes</vt:lpstr>
      <vt:lpstr>Heuristics: Multiple interpretations</vt:lpstr>
      <vt:lpstr>Heuristics: Satoshi</vt:lpstr>
      <vt:lpstr>Heuristics:  Coinbase transaction mining address</vt:lpstr>
      <vt:lpstr>Heuristics: Common-input-ownership</vt:lpstr>
      <vt:lpstr>Heuristics: Single input and single output</vt:lpstr>
      <vt:lpstr>Heuristics: Consolidation transaction</vt:lpstr>
      <vt:lpstr>Heuristics:  Payment transaction with change address </vt:lpstr>
      <vt:lpstr>Heuristics: Change address detection</vt:lpstr>
      <vt:lpstr>Heuristics: Mixed transaction recognition</vt:lpstr>
      <vt:lpstr>Clustering Algorithm Results</vt:lpstr>
      <vt:lpstr>Clustering Algorithm Results: Entity Dimention</vt:lpstr>
      <vt:lpstr>Clustering Algorithm Results: Observation</vt:lpstr>
      <vt:lpstr>Use Cases:  Visualize entity movements from an address</vt:lpstr>
      <vt:lpstr>Future Improvement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Address Clustering </dc:title>
  <dc:creator>Vincenzo Imperati</dc:creator>
  <cp:lastModifiedBy>Vincenzo Imperati</cp:lastModifiedBy>
  <cp:revision>16</cp:revision>
  <dcterms:created xsi:type="dcterms:W3CDTF">2022-06-28T17:59:56Z</dcterms:created>
  <dcterms:modified xsi:type="dcterms:W3CDTF">2022-06-30T15:37:46Z</dcterms:modified>
</cp:coreProperties>
</file>