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59" r:id="rId6"/>
    <p:sldId id="301" r:id="rId7"/>
    <p:sldId id="302" r:id="rId8"/>
    <p:sldId id="262" r:id="rId9"/>
    <p:sldId id="303" r:id="rId10"/>
    <p:sldId id="304" r:id="rId11"/>
    <p:sldId id="263" r:id="rId12"/>
    <p:sldId id="305" r:id="rId13"/>
    <p:sldId id="266" r:id="rId14"/>
    <p:sldId id="283" r:id="rId15"/>
    <p:sldId id="306" r:id="rId16"/>
    <p:sldId id="307" r:id="rId17"/>
    <p:sldId id="308" r:id="rId18"/>
    <p:sldId id="314" r:id="rId19"/>
    <p:sldId id="309" r:id="rId20"/>
    <p:sldId id="310" r:id="rId21"/>
    <p:sldId id="311" r:id="rId22"/>
    <p:sldId id="312" r:id="rId23"/>
    <p:sldId id="270" r:id="rId24"/>
    <p:sldId id="276" r:id="rId25"/>
    <p:sldId id="313" r:id="rId26"/>
    <p:sldId id="268" r:id="rId27"/>
    <p:sldId id="267" r:id="rId28"/>
  </p:sldIdLst>
  <p:sldSz cx="9144000" cy="5143500" type="screen16x9"/>
  <p:notesSz cx="6858000" cy="9144000"/>
  <p:embeddedFontLst>
    <p:embeddedFont>
      <p:font typeface="Anaheim" panose="020B0604020202020204" charset="0"/>
      <p:regular r:id="rId30"/>
    </p:embeddedFont>
    <p:embeddedFont>
      <p:font typeface="Barlow" panose="020B0604020202020204" charset="0"/>
      <p:regular r:id="rId31"/>
      <p:bold r:id="rId32"/>
      <p:italic r:id="rId33"/>
      <p:boldItalic r:id="rId34"/>
    </p:embeddedFont>
    <p:embeddedFont>
      <p:font typeface="Barlow Condensed ExtraBold" panose="020B0604020202020204" charset="0"/>
      <p:bold r:id="rId35"/>
      <p:boldItalic r:id="rId36"/>
    </p:embeddedFont>
    <p:embeddedFont>
      <p:font typeface="Nunito Light" panose="020B0604020202020204" charset="0"/>
      <p:regular r:id="rId37"/>
    </p:embeddedFont>
    <p:embeddedFont>
      <p:font typeface="Overpass Mono" panose="020B0604020202020204" charset="0"/>
      <p:regular r:id="rId38"/>
      <p:bold r:id="rId39"/>
    </p:embeddedFont>
    <p:embeddedFont>
      <p:font typeface="Raleway Thin" panose="020B0604020202020204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643BE0-6787-4421-86F7-5E850381AC5D}">
  <a:tblStyle styleId="{3B643BE0-6787-4421-86F7-5E850381AC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EB18DA-2F3A-4B81-9B91-379AC8C547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6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38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242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dec9ae14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dec9ae14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446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838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166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81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14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055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dec9ae14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dec9ae14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195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304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380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05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9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04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746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9" r:id="rId8"/>
    <p:sldLayoutId id="2147483660" r:id="rId9"/>
    <p:sldLayoutId id="2147483661" r:id="rId10"/>
    <p:sldLayoutId id="2147483662" r:id="rId11"/>
    <p:sldLayoutId id="2147483665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7496957" cy="168364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lvl="0"/>
            <a:r>
              <a:rPr lang="it-IT" sz="4000" dirty="0"/>
              <a:t>Implementazione di algoritmi paralleli per la soluzione </a:t>
            </a:r>
            <a:r>
              <a:rPr lang="it-IT" sz="4000"/>
              <a:t>di Sudoku</a:t>
            </a:r>
            <a:endParaRPr sz="4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6346125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Gaetano Conti, Vincenzo Imperati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DCA3C6-6C22-4A0B-9B04-4F55A9633C49}"/>
              </a:ext>
            </a:extLst>
          </p:cNvPr>
          <p:cNvSpPr txBox="1"/>
          <p:nvPr/>
        </p:nvSpPr>
        <p:spPr>
          <a:xfrm>
            <a:off x="1761978" y="416884"/>
            <a:ext cx="5620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000" b="1" dirty="0">
                <a:solidFill>
                  <a:schemeClr val="dk2"/>
                </a:solidFill>
                <a:latin typeface="Overpass Mono"/>
                <a:sym typeface="Overpass Mono"/>
              </a:rPr>
              <a:t>Soluzione Pthread</a:t>
            </a:r>
            <a:endParaRPr lang="it-IT" sz="3000" b="1" dirty="0">
              <a:solidFill>
                <a:schemeClr val="dk2"/>
              </a:solidFill>
              <a:latin typeface="Overpass Mono"/>
              <a:sym typeface="Overpass Mono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851C89-4CCB-4A11-9267-329776BDDE1C}"/>
              </a:ext>
            </a:extLst>
          </p:cNvPr>
          <p:cNvSpPr txBox="1"/>
          <p:nvPr/>
        </p:nvSpPr>
        <p:spPr>
          <a:xfrm>
            <a:off x="4571999" y="1501646"/>
            <a:ext cx="45086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L’algoritmo acquisisce in input:</a:t>
            </a:r>
            <a:endParaRPr lang="it-IT" sz="1500" b="1" dirty="0">
              <a:solidFill>
                <a:schemeClr val="lt1"/>
              </a:solidFill>
              <a:latin typeface="Anaheim"/>
              <a:sym typeface="Anaheim"/>
            </a:endParaRPr>
          </a:p>
          <a:p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- il numero di </a:t>
            </a:r>
            <a:r>
              <a:rPr lang="it-IT" sz="1500" dirty="0" err="1">
                <a:solidFill>
                  <a:schemeClr val="lt1"/>
                </a:solidFill>
                <a:latin typeface="Anaheim"/>
                <a:sym typeface="Anaheim"/>
              </a:rPr>
              <a:t>thread</a:t>
            </a:r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 che è chiamato ad utilizzare</a:t>
            </a:r>
          </a:p>
          <a:p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- il sudoku da risolvere</a:t>
            </a:r>
          </a:p>
          <a:p>
            <a:endParaRPr lang="it-IT" sz="1500" dirty="0">
              <a:solidFill>
                <a:schemeClr val="lt1"/>
              </a:solidFill>
              <a:latin typeface="Anaheim"/>
              <a:sym typeface="Anaheim"/>
            </a:endParaRPr>
          </a:p>
          <a:p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Durante l’acquisizione del sudoku viene riempita la griglia di 81 celle e vengono memorizzate in una lista le coordinate delle celle vuote</a:t>
            </a:r>
          </a:p>
          <a:p>
            <a:endParaRPr lang="it-IT" sz="1500" dirty="0">
              <a:solidFill>
                <a:schemeClr val="lt1"/>
              </a:solidFill>
              <a:latin typeface="Anaheim"/>
              <a:sym typeface="Anaheim"/>
            </a:endParaRPr>
          </a:p>
          <a:p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Questa lista ha lo scopo di identificare le celle vuote senza il bisogno di leggere la griglia</a:t>
            </a:r>
          </a:p>
        </p:txBody>
      </p:sp>
    </p:spTree>
    <p:extLst>
      <p:ext uri="{BB962C8B-B14F-4D97-AF65-F5344CB8AC3E}">
        <p14:creationId xmlns:p14="http://schemas.microsoft.com/office/powerpoint/2010/main" val="154561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VARIABILI PRINCIPALI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8233529" y="1450096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905884" y="3481096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800373" y="1802715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8067127" y="3436415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8064094" y="1746921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355320" y="210044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057367" y="1500281"/>
            <a:ext cx="765823" cy="7770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843777" y="1413577"/>
            <a:ext cx="3024788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/>
              <a:t>p</a:t>
            </a:r>
            <a:r>
              <a:rPr lang="en" sz="2000" dirty="0"/>
              <a:t>roblem_solved</a:t>
            </a:r>
            <a:endParaRPr sz="200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564246" y="1229329"/>
            <a:ext cx="2748805" cy="53107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sudokus_to_solve        </a:t>
            </a:r>
            <a:endParaRPr sz="2000"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99939" y="1856325"/>
            <a:ext cx="2492947" cy="773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it-IT" sz="1200" dirty="0"/>
              <a:t>Lista di sudoku da validare,</a:t>
            </a:r>
          </a:p>
          <a:p>
            <a:pPr marL="0" lvl="0" indent="0"/>
            <a:r>
              <a:rPr lang="it-IT" sz="1200" dirty="0"/>
              <a:t>uno per ogni </a:t>
            </a:r>
            <a:r>
              <a:rPr lang="it-IT" sz="1200" dirty="0" err="1"/>
              <a:t>thread</a:t>
            </a:r>
            <a:endParaRPr sz="1200"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1828799" y="3116779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semaphores</a:t>
            </a:r>
            <a:endParaRPr sz="1800"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1848503" y="3609780"/>
            <a:ext cx="2673755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it-IT" sz="1200" dirty="0"/>
              <a:t>Lista di semafori, </a:t>
            </a:r>
          </a:p>
          <a:p>
            <a:pPr marL="0" lvl="0" indent="0"/>
            <a:r>
              <a:rPr lang="it-IT" sz="1200" dirty="0"/>
              <a:t>uno per ogni </a:t>
            </a:r>
            <a:r>
              <a:rPr lang="it-IT" sz="1200" dirty="0" err="1"/>
              <a:t>thread</a:t>
            </a:r>
            <a:endParaRPr sz="1200"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014802" y="3050239"/>
            <a:ext cx="3356792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err="1"/>
              <a:t>solved_sudoku</a:t>
            </a:r>
            <a:endParaRPr sz="2000"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944046" y="3551291"/>
            <a:ext cx="2354482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it-IT" sz="1200" dirty="0"/>
              <a:t>Sudoku che conterrà la </a:t>
            </a:r>
            <a:r>
              <a:rPr lang="it-IT" sz="1200" dirty="0" err="1"/>
              <a:t>grid</a:t>
            </a:r>
            <a:r>
              <a:rPr lang="it-IT" sz="1200" dirty="0"/>
              <a:t> valida da mandare in output</a:t>
            </a:r>
            <a:endParaRPr sz="1200" dirty="0"/>
          </a:p>
        </p:txBody>
      </p:sp>
      <p:sp>
        <p:nvSpPr>
          <p:cNvPr id="401" name="Google Shape;401;p34"/>
          <p:cNvSpPr/>
          <p:nvPr/>
        </p:nvSpPr>
        <p:spPr>
          <a:xfrm>
            <a:off x="7349749" y="1450096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051758" y="3184271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8264998" y="3138740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580658" y="3436414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8279749" y="3734140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349749" y="313959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446794" y="3184271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232566" y="3481096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595614" y="3778821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232619" y="1505890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501463" y="1803140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400876" y="1746921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8260485" y="2044646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1885662" y="1896375"/>
            <a:ext cx="2163900" cy="40812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it-IT" sz="1200" dirty="0"/>
              <a:t>Intero che indica se un sudoku valido è stato trovato</a:t>
            </a:r>
            <a:endParaRPr sz="1200" dirty="0"/>
          </a:p>
        </p:txBody>
      </p:sp>
      <p:sp>
        <p:nvSpPr>
          <p:cNvPr id="415" name="Google Shape;415;p34"/>
          <p:cNvSpPr/>
          <p:nvPr/>
        </p:nvSpPr>
        <p:spPr>
          <a:xfrm>
            <a:off x="1207855" y="3340550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508365" y="3298413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236551" y="1662351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520558" y="1609848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VARIABILI PRINCIPALI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8227263" y="2448902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709320" y="157811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8057828" y="2745727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264267" y="187583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960706" y="128128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774377" y="1187251"/>
            <a:ext cx="2963446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err="1"/>
              <a:t>mutex_shared_data</a:t>
            </a:r>
            <a:endParaRPr sz="200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3321243" y="2234870"/>
            <a:ext cx="3980307" cy="53107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it-IT" sz="2000" dirty="0" err="1"/>
              <a:t>shared_fifo_idle_threads</a:t>
            </a:r>
            <a:endParaRPr sz="2000"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41687" y="2887749"/>
            <a:ext cx="254261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it-IT" sz="1200" dirty="0"/>
              <a:t>FIFO condivisa tra i vari </a:t>
            </a:r>
            <a:r>
              <a:rPr lang="it-IT" sz="1200" dirty="0" err="1"/>
              <a:t>thread</a:t>
            </a:r>
            <a:endParaRPr sz="1200"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1435595" y="3504330"/>
            <a:ext cx="3585238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it-IT" sz="2000" dirty="0" err="1"/>
              <a:t>mutex_solved_sudoku</a:t>
            </a:r>
            <a:endParaRPr sz="1600"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1824905" y="4009039"/>
            <a:ext cx="32757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/>
            <a:r>
              <a:rPr lang="it-IT" sz="1200" dirty="0" err="1"/>
              <a:t>Mutex</a:t>
            </a:r>
            <a:r>
              <a:rPr lang="it-IT" sz="1200" dirty="0"/>
              <a:t> per accedere in mutua esclusione alla scrittura del sudoku che conterrà una </a:t>
            </a:r>
            <a:r>
              <a:rPr lang="it-IT" sz="1200" dirty="0" err="1"/>
              <a:t>grid</a:t>
            </a:r>
            <a:r>
              <a:rPr lang="it-IT" sz="1200" dirty="0"/>
              <a:t> valida</a:t>
            </a:r>
            <a:endParaRPr sz="1200" dirty="0"/>
          </a:p>
        </p:txBody>
      </p:sp>
      <p:sp>
        <p:nvSpPr>
          <p:cNvPr id="401" name="Google Shape;401;p34"/>
          <p:cNvSpPr/>
          <p:nvPr/>
        </p:nvSpPr>
        <p:spPr>
          <a:xfrm>
            <a:off x="7343483" y="2448902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141566" y="128128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410410" y="157853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394610" y="2745727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8254219" y="304345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1774377" y="1680624"/>
            <a:ext cx="2252173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it-IT" sz="1200" dirty="0" err="1"/>
              <a:t>Mutex</a:t>
            </a:r>
            <a:r>
              <a:rPr lang="it-IT" sz="1200" dirty="0"/>
              <a:t> per accedere in mutua esclusione alla FIFO</a:t>
            </a:r>
            <a:endParaRPr sz="1200" dirty="0"/>
          </a:p>
        </p:txBody>
      </p:sp>
      <p:sp>
        <p:nvSpPr>
          <p:cNvPr id="422" name="Google Shape;422;p34"/>
          <p:cNvSpPr/>
          <p:nvPr/>
        </p:nvSpPr>
        <p:spPr>
          <a:xfrm>
            <a:off x="1145498" y="143774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89;p34">
            <a:extLst>
              <a:ext uri="{FF2B5EF4-FFF2-40B4-BE49-F238E27FC236}">
                <a16:creationId xmlns:a16="http://schemas.microsoft.com/office/drawing/2014/main" id="{B9D4E681-36AA-4EEC-8FDF-F8AC20E7A29E}"/>
              </a:ext>
            </a:extLst>
          </p:cNvPr>
          <p:cNvSpPr/>
          <p:nvPr/>
        </p:nvSpPr>
        <p:spPr>
          <a:xfrm flipH="1">
            <a:off x="706972" y="3882862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514292" y="2608654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392;p34">
            <a:extLst>
              <a:ext uri="{FF2B5EF4-FFF2-40B4-BE49-F238E27FC236}">
                <a16:creationId xmlns:a16="http://schemas.microsoft.com/office/drawing/2014/main" id="{C30FFAEA-EF9C-4D1F-9092-FC9A2BE01061}"/>
              </a:ext>
            </a:extLst>
          </p:cNvPr>
          <p:cNvSpPr/>
          <p:nvPr/>
        </p:nvSpPr>
        <p:spPr>
          <a:xfrm flipH="1">
            <a:off x="261919" y="4180587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10;p34">
            <a:extLst>
              <a:ext uri="{FF2B5EF4-FFF2-40B4-BE49-F238E27FC236}">
                <a16:creationId xmlns:a16="http://schemas.microsoft.com/office/drawing/2014/main" id="{9381F668-C206-4397-B567-EB892740B5C5}"/>
              </a:ext>
            </a:extLst>
          </p:cNvPr>
          <p:cNvSpPr/>
          <p:nvPr/>
        </p:nvSpPr>
        <p:spPr>
          <a:xfrm flipH="1">
            <a:off x="139218" y="3586037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11;p34">
            <a:extLst>
              <a:ext uri="{FF2B5EF4-FFF2-40B4-BE49-F238E27FC236}">
                <a16:creationId xmlns:a16="http://schemas.microsoft.com/office/drawing/2014/main" id="{B4A40E75-9878-4D42-8BF6-0BE40A83859C}"/>
              </a:ext>
            </a:extLst>
          </p:cNvPr>
          <p:cNvSpPr/>
          <p:nvPr/>
        </p:nvSpPr>
        <p:spPr>
          <a:xfrm flipH="1">
            <a:off x="408062" y="3883287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1000977" y="3585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1159592" y="3724832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63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342000"/>
            <a:ext cx="69023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POSSIBILI STATI DI UN THREAD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5670240" y="1907375"/>
            <a:ext cx="2568803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it-IT" dirty="0"/>
              <a:t>Active </a:t>
            </a:r>
            <a:r>
              <a:rPr lang="it-IT" dirty="0" err="1"/>
              <a:t>validator</a:t>
            </a:r>
            <a:r>
              <a:rPr lang="it-IT" dirty="0"/>
              <a:t> che ha la possibilità di delegare ad un </a:t>
            </a:r>
            <a:r>
              <a:rPr lang="it-IT" dirty="0" err="1"/>
              <a:t>Idle</a:t>
            </a:r>
            <a:r>
              <a:rPr lang="it-IT" dirty="0"/>
              <a:t> </a:t>
            </a:r>
            <a:r>
              <a:rPr lang="it-IT" dirty="0" err="1"/>
              <a:t>Validator</a:t>
            </a:r>
            <a:r>
              <a:rPr lang="it-IT" dirty="0"/>
              <a:t> una parte di computazione che deve svolgere</a:t>
            </a: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277999" y="1115477"/>
            <a:ext cx="1822718" cy="668999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Idle validator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155858" y="1907375"/>
            <a:ext cx="2067000" cy="145165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it-IT" dirty="0"/>
              <a:t>non sta validando nessun sudoku. Esso è visibile nella FIFO dai </a:t>
            </a:r>
            <a:r>
              <a:rPr lang="it-IT" dirty="0" err="1"/>
              <a:t>Delegator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ed è quindi in attesa di un sudoku da validare</a:t>
            </a: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78614" y="19107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it-IT" dirty="0"/>
              <a:t>sta validando il sudoku che gli è stato assegnato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703291" y="1143957"/>
            <a:ext cx="1822718" cy="669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 validator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3283" y="1353976"/>
            <a:ext cx="1822718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Delegator</a:t>
            </a:r>
            <a:endParaRPr dirty="0"/>
          </a:p>
        </p:txBody>
      </p:sp>
      <p:grpSp>
        <p:nvGrpSpPr>
          <p:cNvPr id="494" name="Google Shape;494;p37"/>
          <p:cNvGrpSpPr/>
          <p:nvPr/>
        </p:nvGrpSpPr>
        <p:grpSpPr>
          <a:xfrm>
            <a:off x="4166019" y="3150678"/>
            <a:ext cx="820979" cy="661868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Ovale 3">
            <a:extLst>
              <a:ext uri="{FF2B5EF4-FFF2-40B4-BE49-F238E27FC236}">
                <a16:creationId xmlns:a16="http://schemas.microsoft.com/office/drawing/2014/main" id="{CA83E4FF-AA19-485A-ADA0-4DD593C6C4E1}"/>
              </a:ext>
            </a:extLst>
          </p:cNvPr>
          <p:cNvSpPr/>
          <p:nvPr/>
        </p:nvSpPr>
        <p:spPr>
          <a:xfrm>
            <a:off x="1503863" y="3900013"/>
            <a:ext cx="1370990" cy="7737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Anaheim" panose="020B0604020202020204" charset="0"/>
              </a:rPr>
              <a:t>Idle</a:t>
            </a:r>
            <a:r>
              <a:rPr lang="it-IT" dirty="0">
                <a:latin typeface="Anaheim" panose="020B0604020202020204" charset="0"/>
              </a:rPr>
              <a:t> </a:t>
            </a:r>
            <a:r>
              <a:rPr lang="it-IT" dirty="0" err="1">
                <a:latin typeface="Anaheim" panose="020B0604020202020204" charset="0"/>
              </a:rPr>
              <a:t>validator</a:t>
            </a:r>
            <a:endParaRPr lang="it-IT" dirty="0">
              <a:latin typeface="Anaheim" panose="020B0604020202020204" charset="0"/>
            </a:endParaRP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BA8DA76C-B668-46F6-9E35-3E238C645FFD}"/>
              </a:ext>
            </a:extLst>
          </p:cNvPr>
          <p:cNvSpPr/>
          <p:nvPr/>
        </p:nvSpPr>
        <p:spPr>
          <a:xfrm>
            <a:off x="3991031" y="2740571"/>
            <a:ext cx="1265087" cy="7737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naheim" panose="020B0604020202020204" charset="0"/>
              </a:rPr>
              <a:t>Active </a:t>
            </a:r>
            <a:r>
              <a:rPr lang="it-IT" dirty="0" err="1">
                <a:latin typeface="Anaheim" panose="020B0604020202020204" charset="0"/>
              </a:rPr>
              <a:t>validator</a:t>
            </a:r>
            <a:endParaRPr lang="it-IT" dirty="0">
              <a:latin typeface="Anaheim" panose="020B0604020202020204" charset="0"/>
            </a:endParaRP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E7A4243-7EB9-4F48-BD6F-AAE241A3BACD}"/>
              </a:ext>
            </a:extLst>
          </p:cNvPr>
          <p:cNvSpPr/>
          <p:nvPr/>
        </p:nvSpPr>
        <p:spPr>
          <a:xfrm>
            <a:off x="6277070" y="3900012"/>
            <a:ext cx="1363067" cy="7737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Anaheim" panose="020B0604020202020204" charset="0"/>
              </a:rPr>
              <a:t>Delegator</a:t>
            </a:r>
            <a:endParaRPr lang="it-IT" dirty="0">
              <a:latin typeface="Anaheim" panose="020B060402020202020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9170F17-54BD-464D-B354-31FC72EA2A13}"/>
              </a:ext>
            </a:extLst>
          </p:cNvPr>
          <p:cNvCxnSpPr>
            <a:cxnSpLocks/>
            <a:stCxn id="4" idx="0"/>
            <a:endCxn id="45" idx="2"/>
          </p:cNvCxnSpPr>
          <p:nvPr/>
        </p:nvCxnSpPr>
        <p:spPr>
          <a:xfrm flipV="1">
            <a:off x="2189358" y="3127433"/>
            <a:ext cx="1801673" cy="77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D1EA859-B7AB-4FAE-AA61-ABB7AD298CA7}"/>
              </a:ext>
            </a:extLst>
          </p:cNvPr>
          <p:cNvCxnSpPr>
            <a:cxnSpLocks/>
            <a:stCxn id="45" idx="6"/>
            <a:endCxn id="46" idx="0"/>
          </p:cNvCxnSpPr>
          <p:nvPr/>
        </p:nvCxnSpPr>
        <p:spPr>
          <a:xfrm>
            <a:off x="5256118" y="3127433"/>
            <a:ext cx="1702486" cy="772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93E7E89A-8B3E-4820-A924-C02F6A9B6D6B}"/>
              </a:ext>
            </a:extLst>
          </p:cNvPr>
          <p:cNvCxnSpPr>
            <a:cxnSpLocks/>
            <a:stCxn id="45" idx="3"/>
            <a:endCxn id="4" idx="7"/>
          </p:cNvCxnSpPr>
          <p:nvPr/>
        </p:nvCxnSpPr>
        <p:spPr>
          <a:xfrm flipH="1">
            <a:off x="2674076" y="3400985"/>
            <a:ext cx="1502223" cy="612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E5C5A22-F58B-4452-8105-560FE8BBC310}"/>
              </a:ext>
            </a:extLst>
          </p:cNvPr>
          <p:cNvCxnSpPr>
            <a:cxnSpLocks/>
            <a:stCxn id="46" idx="1"/>
            <a:endCxn id="45" idx="5"/>
          </p:cNvCxnSpPr>
          <p:nvPr/>
        </p:nvCxnSpPr>
        <p:spPr>
          <a:xfrm flipH="1" flipV="1">
            <a:off x="5070850" y="3400985"/>
            <a:ext cx="1405837" cy="61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FUNZIONAMENTO</a:t>
            </a:r>
            <a:endParaRPr dirty="0"/>
          </a:p>
        </p:txBody>
      </p:sp>
      <p:sp>
        <p:nvSpPr>
          <p:cNvPr id="926" name="Google Shape;926;p54"/>
          <p:cNvSpPr txBox="1"/>
          <p:nvPr/>
        </p:nvSpPr>
        <p:spPr>
          <a:xfrm>
            <a:off x="739514" y="1017970"/>
            <a:ext cx="7664972" cy="392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L’algoritmo lancia i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che sono tutti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Idle</a:t>
            </a: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validator</a:t>
            </a:r>
            <a:endParaRPr lang="it-IT" sz="1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 algn="ctr">
              <a:lnSpc>
                <a:spcPct val="115000"/>
              </a:lnSpc>
            </a:pPr>
            <a:endParaRPr lang="it-IT" sz="1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 algn="ctr">
              <a:lnSpc>
                <a:spcPct val="115000"/>
              </a:lnSpc>
            </a:pP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Verrà assegnato ad un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il sudoku acquisito in input come sudoku da validare</a:t>
            </a: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endParaRPr lang="it-IT" sz="1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Questo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è il primo a diventare Active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Validator</a:t>
            </a:r>
            <a:endParaRPr lang="it-IT" sz="1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endParaRPr lang="it-IT" sz="1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Il singolo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si ritrova a dover validare un gruppo di sudoku, così prima di intraprendere qualsiasi validazione controlla se c’è un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Idle</a:t>
            </a: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Validator</a:t>
            </a: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che attende un sudoku da validare</a:t>
            </a: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endParaRPr lang="it-IT" sz="1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Nel caso questo fosse disponibile, il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che possiede i sudoku da validare diventa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Delegator</a:t>
            </a: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e delega la validazione di un sudoku al primo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Idle</a:t>
            </a: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Validator</a:t>
            </a: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 attesa</a:t>
            </a: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endParaRPr lang="it-IT" sz="1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L’algoritmo termina quando un Active </a:t>
            </a:r>
            <a:r>
              <a:rPr lang="it-IT" sz="15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Validator</a:t>
            </a:r>
            <a:r>
              <a:rPr lang="it-IT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riesce a riempire l’ultima cella vuota di un sudoku, che gli è dato da validare, con un numero valido</a:t>
            </a:r>
          </a:p>
        </p:txBody>
      </p:sp>
      <p:grpSp>
        <p:nvGrpSpPr>
          <p:cNvPr id="4" name="Google Shape;4387;p60">
            <a:extLst>
              <a:ext uri="{FF2B5EF4-FFF2-40B4-BE49-F238E27FC236}">
                <a16:creationId xmlns:a16="http://schemas.microsoft.com/office/drawing/2014/main" id="{3B7E5123-CFF5-4505-9607-641F1F3227EE}"/>
              </a:ext>
            </a:extLst>
          </p:cNvPr>
          <p:cNvGrpSpPr/>
          <p:nvPr/>
        </p:nvGrpSpPr>
        <p:grpSpPr>
          <a:xfrm>
            <a:off x="6985109" y="275236"/>
            <a:ext cx="1368681" cy="682918"/>
            <a:chOff x="724986" y="3605478"/>
            <a:chExt cx="1368681" cy="682918"/>
          </a:xfrm>
        </p:grpSpPr>
        <p:grpSp>
          <p:nvGrpSpPr>
            <p:cNvPr id="5" name="Google Shape;4388;p60">
              <a:extLst>
                <a:ext uri="{FF2B5EF4-FFF2-40B4-BE49-F238E27FC236}">
                  <a16:creationId xmlns:a16="http://schemas.microsoft.com/office/drawing/2014/main" id="{B869447B-0A18-40FB-B906-72D0E93164C8}"/>
                </a:ext>
              </a:extLst>
            </p:cNvPr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71" name="Google Shape;4389;p60">
                <a:extLst>
                  <a:ext uri="{FF2B5EF4-FFF2-40B4-BE49-F238E27FC236}">
                    <a16:creationId xmlns:a16="http://schemas.microsoft.com/office/drawing/2014/main" id="{3F23F056-BF9F-42EE-92A8-0459AAB7FFCE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90;p60">
                <a:extLst>
                  <a:ext uri="{FF2B5EF4-FFF2-40B4-BE49-F238E27FC236}">
                    <a16:creationId xmlns:a16="http://schemas.microsoft.com/office/drawing/2014/main" id="{D9393477-737A-4ADC-8E17-706A897A529B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91;p60">
                <a:extLst>
                  <a:ext uri="{FF2B5EF4-FFF2-40B4-BE49-F238E27FC236}">
                    <a16:creationId xmlns:a16="http://schemas.microsoft.com/office/drawing/2014/main" id="{CD5DD4C9-9C94-4BE8-BEA5-9A79A1AEFEBF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92;p60">
                <a:extLst>
                  <a:ext uri="{FF2B5EF4-FFF2-40B4-BE49-F238E27FC236}">
                    <a16:creationId xmlns:a16="http://schemas.microsoft.com/office/drawing/2014/main" id="{0CB31C38-67B7-47F0-88CB-2D1217960844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93;p60">
                <a:extLst>
                  <a:ext uri="{FF2B5EF4-FFF2-40B4-BE49-F238E27FC236}">
                    <a16:creationId xmlns:a16="http://schemas.microsoft.com/office/drawing/2014/main" id="{9F5FA63B-2842-4C53-B078-E63BFB94BB5E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394;p60">
                <a:extLst>
                  <a:ext uri="{FF2B5EF4-FFF2-40B4-BE49-F238E27FC236}">
                    <a16:creationId xmlns:a16="http://schemas.microsoft.com/office/drawing/2014/main" id="{99713B85-B3B5-4376-B592-1AB3FA624B8A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395;p60">
                <a:extLst>
                  <a:ext uri="{FF2B5EF4-FFF2-40B4-BE49-F238E27FC236}">
                    <a16:creationId xmlns:a16="http://schemas.microsoft.com/office/drawing/2014/main" id="{7E1394D9-E5DE-4A62-8DB8-DE1AD124C5F2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396;p60">
                <a:extLst>
                  <a:ext uri="{FF2B5EF4-FFF2-40B4-BE49-F238E27FC236}">
                    <a16:creationId xmlns:a16="http://schemas.microsoft.com/office/drawing/2014/main" id="{7BAFAC4A-02CA-46FB-8524-F1CC33D7976A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397;p60">
                <a:extLst>
                  <a:ext uri="{FF2B5EF4-FFF2-40B4-BE49-F238E27FC236}">
                    <a16:creationId xmlns:a16="http://schemas.microsoft.com/office/drawing/2014/main" id="{8CB8B797-54D1-4067-95B5-80A47163AAE9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398;p60">
                <a:extLst>
                  <a:ext uri="{FF2B5EF4-FFF2-40B4-BE49-F238E27FC236}">
                    <a16:creationId xmlns:a16="http://schemas.microsoft.com/office/drawing/2014/main" id="{0D5A112A-D8D5-4342-9380-1A2E6F9FBBCD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399;p60">
                <a:extLst>
                  <a:ext uri="{FF2B5EF4-FFF2-40B4-BE49-F238E27FC236}">
                    <a16:creationId xmlns:a16="http://schemas.microsoft.com/office/drawing/2014/main" id="{F5EB3D44-A79E-42FC-A5B8-7DAD99F5D0A7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400;p60">
                <a:extLst>
                  <a:ext uri="{FF2B5EF4-FFF2-40B4-BE49-F238E27FC236}">
                    <a16:creationId xmlns:a16="http://schemas.microsoft.com/office/drawing/2014/main" id="{EC681259-7C93-47B8-A431-8EC025F02D66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401;p60">
                <a:extLst>
                  <a:ext uri="{FF2B5EF4-FFF2-40B4-BE49-F238E27FC236}">
                    <a16:creationId xmlns:a16="http://schemas.microsoft.com/office/drawing/2014/main" id="{0E13FD71-E6F0-4F0B-849A-A23CFF4A6A90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402;p60">
                <a:extLst>
                  <a:ext uri="{FF2B5EF4-FFF2-40B4-BE49-F238E27FC236}">
                    <a16:creationId xmlns:a16="http://schemas.microsoft.com/office/drawing/2014/main" id="{185F8B9E-F8FF-452B-96D7-F31D7EB0F2A7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403;p60">
                <a:extLst>
                  <a:ext uri="{FF2B5EF4-FFF2-40B4-BE49-F238E27FC236}">
                    <a16:creationId xmlns:a16="http://schemas.microsoft.com/office/drawing/2014/main" id="{BFF6F6F2-73F5-445B-A1FF-20021B3DD9BF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404;p60">
                <a:extLst>
                  <a:ext uri="{FF2B5EF4-FFF2-40B4-BE49-F238E27FC236}">
                    <a16:creationId xmlns:a16="http://schemas.microsoft.com/office/drawing/2014/main" id="{34B1A017-D893-45A7-9E9C-44FFB2E67D8C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405;p60">
                <a:extLst>
                  <a:ext uri="{FF2B5EF4-FFF2-40B4-BE49-F238E27FC236}">
                    <a16:creationId xmlns:a16="http://schemas.microsoft.com/office/drawing/2014/main" id="{8227BCBC-EF63-41B1-AEE1-4661201EB341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406;p60">
                <a:extLst>
                  <a:ext uri="{FF2B5EF4-FFF2-40B4-BE49-F238E27FC236}">
                    <a16:creationId xmlns:a16="http://schemas.microsoft.com/office/drawing/2014/main" id="{1F3CD0A7-ADE3-4ED0-AA05-D31CDD2F0741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407;p60">
                <a:extLst>
                  <a:ext uri="{FF2B5EF4-FFF2-40B4-BE49-F238E27FC236}">
                    <a16:creationId xmlns:a16="http://schemas.microsoft.com/office/drawing/2014/main" id="{9BA7CC0F-0643-42D9-810A-0009F3F688C3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408;p60">
                <a:extLst>
                  <a:ext uri="{FF2B5EF4-FFF2-40B4-BE49-F238E27FC236}">
                    <a16:creationId xmlns:a16="http://schemas.microsoft.com/office/drawing/2014/main" id="{317A474D-03E4-4DDB-B745-A9FDB2DA03ED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4409;p60">
              <a:extLst>
                <a:ext uri="{FF2B5EF4-FFF2-40B4-BE49-F238E27FC236}">
                  <a16:creationId xmlns:a16="http://schemas.microsoft.com/office/drawing/2014/main" id="{F6EC335D-3473-42E8-BE6F-124CCAF2550D}"/>
                </a:ext>
              </a:extLst>
            </p:cNvPr>
            <p:cNvGrpSpPr/>
            <p:nvPr/>
          </p:nvGrpSpPr>
          <p:grpSpPr>
            <a:xfrm>
              <a:off x="724986" y="3605478"/>
              <a:ext cx="1368681" cy="682918"/>
              <a:chOff x="724986" y="3605478"/>
              <a:chExt cx="1368681" cy="682918"/>
            </a:xfrm>
          </p:grpSpPr>
          <p:grpSp>
            <p:nvGrpSpPr>
              <p:cNvPr id="7" name="Google Shape;4410;p60">
                <a:extLst>
                  <a:ext uri="{FF2B5EF4-FFF2-40B4-BE49-F238E27FC236}">
                    <a16:creationId xmlns:a16="http://schemas.microsoft.com/office/drawing/2014/main" id="{E7BDCFB5-2F82-4D60-813D-751B62713928}"/>
                  </a:ext>
                </a:extLst>
              </p:cNvPr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63" name="Google Shape;4411;p60">
                  <a:extLst>
                    <a:ext uri="{FF2B5EF4-FFF2-40B4-BE49-F238E27FC236}">
                      <a16:creationId xmlns:a16="http://schemas.microsoft.com/office/drawing/2014/main" id="{9D6F3488-3EBA-4138-8C5B-075BB818C9EA}"/>
                    </a:ext>
                  </a:extLst>
                </p:cNvPr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69" name="Google Shape;4412;p60">
                    <a:extLst>
                      <a:ext uri="{FF2B5EF4-FFF2-40B4-BE49-F238E27FC236}">
                        <a16:creationId xmlns:a16="http://schemas.microsoft.com/office/drawing/2014/main" id="{1548F8D5-2371-4B7F-A3C0-203131A67CB3}"/>
                      </a:ext>
                    </a:extLst>
                  </p:cNvPr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4413;p60">
                    <a:extLst>
                      <a:ext uri="{FF2B5EF4-FFF2-40B4-BE49-F238E27FC236}">
                        <a16:creationId xmlns:a16="http://schemas.microsoft.com/office/drawing/2014/main" id="{7BCA4275-6854-4520-8DA0-7834285E8C46}"/>
                      </a:ext>
                    </a:extLst>
                  </p:cNvPr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4414;p60">
                  <a:extLst>
                    <a:ext uri="{FF2B5EF4-FFF2-40B4-BE49-F238E27FC236}">
                      <a16:creationId xmlns:a16="http://schemas.microsoft.com/office/drawing/2014/main" id="{48F988F2-6CC0-48A8-B6C5-D27C728E6072}"/>
                    </a:ext>
                  </a:extLst>
                </p:cNvPr>
                <p:cNvGrpSpPr/>
                <p:nvPr/>
              </p:nvGrpSpPr>
              <p:grpSpPr>
                <a:xfrm>
                  <a:off x="1498221" y="4047614"/>
                  <a:ext cx="328444" cy="240783"/>
                  <a:chOff x="1498221" y="4047614"/>
                  <a:chExt cx="328444" cy="240783"/>
                </a:xfrm>
              </p:grpSpPr>
              <p:sp>
                <p:nvSpPr>
                  <p:cNvPr id="65" name="Google Shape;4415;p60">
                    <a:extLst>
                      <a:ext uri="{FF2B5EF4-FFF2-40B4-BE49-F238E27FC236}">
                        <a16:creationId xmlns:a16="http://schemas.microsoft.com/office/drawing/2014/main" id="{13FCFC7D-28F8-486E-83F0-E172F2A0F685}"/>
                      </a:ext>
                    </a:extLst>
                  </p:cNvPr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66" name="Google Shape;4416;p60">
                    <a:extLst>
                      <a:ext uri="{FF2B5EF4-FFF2-40B4-BE49-F238E27FC236}">
                        <a16:creationId xmlns:a16="http://schemas.microsoft.com/office/drawing/2014/main" id="{541C97AD-8AAB-4FA5-A29D-993E065C17F8}"/>
                      </a:ext>
                    </a:extLst>
                  </p:cNvPr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</p:grpSpPr>
                <p:sp>
                  <p:nvSpPr>
                    <p:cNvPr id="67" name="Google Shape;4417;p60">
                      <a:extLst>
                        <a:ext uri="{FF2B5EF4-FFF2-40B4-BE49-F238E27FC236}">
                          <a16:creationId xmlns:a16="http://schemas.microsoft.com/office/drawing/2014/main" id="{9E22D694-C7C2-4709-9857-704734FA23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" name="Google Shape;4418;p60">
                      <a:extLst>
                        <a:ext uri="{FF2B5EF4-FFF2-40B4-BE49-F238E27FC236}">
                          <a16:creationId xmlns:a16="http://schemas.microsoft.com/office/drawing/2014/main" id="{20C32EFB-682C-45F8-B776-1B2060FA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8" name="Google Shape;4419;p60">
                <a:extLst>
                  <a:ext uri="{FF2B5EF4-FFF2-40B4-BE49-F238E27FC236}">
                    <a16:creationId xmlns:a16="http://schemas.microsoft.com/office/drawing/2014/main" id="{8E6EF1B0-99FC-421A-A423-D2CEC332394C}"/>
                  </a:ext>
                </a:extLst>
              </p:cNvPr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</p:grpSpPr>
            <p:grpSp>
              <p:nvGrpSpPr>
                <p:cNvPr id="50" name="Google Shape;4420;p60">
                  <a:extLst>
                    <a:ext uri="{FF2B5EF4-FFF2-40B4-BE49-F238E27FC236}">
                      <a16:creationId xmlns:a16="http://schemas.microsoft.com/office/drawing/2014/main" id="{3EF133AF-4CB2-4B56-83B3-E94F88C0A5C0}"/>
                    </a:ext>
                  </a:extLst>
                </p:cNvPr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</p:grpSpPr>
              <p:sp>
                <p:nvSpPr>
                  <p:cNvPr id="61" name="Google Shape;4421;p60">
                    <a:extLst>
                      <a:ext uri="{FF2B5EF4-FFF2-40B4-BE49-F238E27FC236}">
                        <a16:creationId xmlns:a16="http://schemas.microsoft.com/office/drawing/2014/main" id="{FE4B4595-38DF-4D6C-A62D-294BE97E915D}"/>
                      </a:ext>
                    </a:extLst>
                  </p:cNvPr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4422;p60">
                    <a:extLst>
                      <a:ext uri="{FF2B5EF4-FFF2-40B4-BE49-F238E27FC236}">
                        <a16:creationId xmlns:a16="http://schemas.microsoft.com/office/drawing/2014/main" id="{24CE5262-11E0-4126-879B-657173F49C81}"/>
                      </a:ext>
                    </a:extLst>
                  </p:cNvPr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" name="Google Shape;4423;p60">
                  <a:extLst>
                    <a:ext uri="{FF2B5EF4-FFF2-40B4-BE49-F238E27FC236}">
                      <a16:creationId xmlns:a16="http://schemas.microsoft.com/office/drawing/2014/main" id="{74CF5991-E1E8-41E8-8851-84DBFE4A7B5C}"/>
                    </a:ext>
                  </a:extLst>
                </p:cNvPr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59" name="Google Shape;4424;p60">
                    <a:extLst>
                      <a:ext uri="{FF2B5EF4-FFF2-40B4-BE49-F238E27FC236}">
                        <a16:creationId xmlns:a16="http://schemas.microsoft.com/office/drawing/2014/main" id="{303EB6EF-50EE-4450-A5C2-24F28864D72F}"/>
                      </a:ext>
                    </a:extLst>
                  </p:cNvPr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4425;p60">
                    <a:extLst>
                      <a:ext uri="{FF2B5EF4-FFF2-40B4-BE49-F238E27FC236}">
                        <a16:creationId xmlns:a16="http://schemas.microsoft.com/office/drawing/2014/main" id="{62522AA8-83E5-421E-B0B5-D1C7E7FD9BF9}"/>
                      </a:ext>
                    </a:extLst>
                  </p:cNvPr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2" name="Google Shape;4426;p60">
                  <a:extLst>
                    <a:ext uri="{FF2B5EF4-FFF2-40B4-BE49-F238E27FC236}">
                      <a16:creationId xmlns:a16="http://schemas.microsoft.com/office/drawing/2014/main" id="{99B720B4-4D20-476A-BC26-BC997285725F}"/>
                    </a:ext>
                  </a:extLst>
                </p:cNvPr>
                <p:cNvGrpSpPr/>
                <p:nvPr/>
              </p:nvGrpSpPr>
              <p:grpSpPr>
                <a:xfrm>
                  <a:off x="1560718" y="3800594"/>
                  <a:ext cx="351472" cy="302090"/>
                  <a:chOff x="1560718" y="3800594"/>
                  <a:chExt cx="351472" cy="302090"/>
                </a:xfrm>
              </p:grpSpPr>
              <p:grpSp>
                <p:nvGrpSpPr>
                  <p:cNvPr id="53" name="Google Shape;4427;p60">
                    <a:extLst>
                      <a:ext uri="{FF2B5EF4-FFF2-40B4-BE49-F238E27FC236}">
                        <a16:creationId xmlns:a16="http://schemas.microsoft.com/office/drawing/2014/main" id="{451A1A2E-9C75-461E-8A19-383A9EE700FA}"/>
                      </a:ext>
                    </a:extLst>
                  </p:cNvPr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</p:grpSpPr>
                <p:sp>
                  <p:nvSpPr>
                    <p:cNvPr id="56" name="Google Shape;4428;p60">
                      <a:extLst>
                        <a:ext uri="{FF2B5EF4-FFF2-40B4-BE49-F238E27FC236}">
                          <a16:creationId xmlns:a16="http://schemas.microsoft.com/office/drawing/2014/main" id="{6F687D2F-CC88-400C-87C5-CD3953EF9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4429;p60">
                      <a:extLst>
                        <a:ext uri="{FF2B5EF4-FFF2-40B4-BE49-F238E27FC236}">
                          <a16:creationId xmlns:a16="http://schemas.microsoft.com/office/drawing/2014/main" id="{74224326-79B4-4D3F-AEE4-DF29C5E776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4430;p60">
                      <a:extLst>
                        <a:ext uri="{FF2B5EF4-FFF2-40B4-BE49-F238E27FC236}">
                          <a16:creationId xmlns:a16="http://schemas.microsoft.com/office/drawing/2014/main" id="{85B2965E-8A2E-49D0-A843-F2A9D7651B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23" h="45330" fill="none" extrusionOk="0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4" name="Google Shape;4431;p60">
                    <a:extLst>
                      <a:ext uri="{FF2B5EF4-FFF2-40B4-BE49-F238E27FC236}">
                        <a16:creationId xmlns:a16="http://schemas.microsoft.com/office/drawing/2014/main" id="{F7A87DCE-E3E9-49E6-A673-EA4E73D57361}"/>
                      </a:ext>
                    </a:extLst>
                  </p:cNvPr>
                  <p:cNvSpPr/>
                  <p:nvPr/>
                </p:nvSpPr>
                <p:spPr>
                  <a:xfrm>
                    <a:off x="1733808" y="3800594"/>
                    <a:ext cx="177874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5" h="21447" extrusionOk="0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4432;p60">
                    <a:extLst>
                      <a:ext uri="{FF2B5EF4-FFF2-40B4-BE49-F238E27FC236}">
                        <a16:creationId xmlns:a16="http://schemas.microsoft.com/office/drawing/2014/main" id="{5FB61271-657C-4BBB-B952-0FF7682AB1AD}"/>
                      </a:ext>
                    </a:extLst>
                  </p:cNvPr>
                  <p:cNvSpPr/>
                  <p:nvPr/>
                </p:nvSpPr>
                <p:spPr>
                  <a:xfrm>
                    <a:off x="1734297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" name="Google Shape;4433;p60">
                <a:extLst>
                  <a:ext uri="{FF2B5EF4-FFF2-40B4-BE49-F238E27FC236}">
                    <a16:creationId xmlns:a16="http://schemas.microsoft.com/office/drawing/2014/main" id="{1F43B965-B887-46FA-A51D-BF68A7FB7BA8}"/>
                  </a:ext>
                </a:extLst>
              </p:cNvPr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" name="Google Shape;4434;p60">
                <a:extLst>
                  <a:ext uri="{FF2B5EF4-FFF2-40B4-BE49-F238E27FC236}">
                    <a16:creationId xmlns:a16="http://schemas.microsoft.com/office/drawing/2014/main" id="{7E19E0F0-AAF9-4277-BD4F-F5BEC472E287}"/>
                  </a:ext>
                </a:extLst>
              </p:cNvPr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</p:grpSpPr>
            <p:grpSp>
              <p:nvGrpSpPr>
                <p:cNvPr id="43" name="Google Shape;4435;p60">
                  <a:extLst>
                    <a:ext uri="{FF2B5EF4-FFF2-40B4-BE49-F238E27FC236}">
                      <a16:creationId xmlns:a16="http://schemas.microsoft.com/office/drawing/2014/main" id="{8400EF69-149A-4707-8391-F25FFEFC8030}"/>
                    </a:ext>
                  </a:extLst>
                </p:cNvPr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</p:grpSpPr>
              <p:sp>
                <p:nvSpPr>
                  <p:cNvPr id="47" name="Google Shape;4436;p60">
                    <a:extLst>
                      <a:ext uri="{FF2B5EF4-FFF2-40B4-BE49-F238E27FC236}">
                        <a16:creationId xmlns:a16="http://schemas.microsoft.com/office/drawing/2014/main" id="{EC741191-EE51-4818-92F5-384E7FF73CCB}"/>
                      </a:ext>
                    </a:extLst>
                  </p:cNvPr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437;p60">
                    <a:extLst>
                      <a:ext uri="{FF2B5EF4-FFF2-40B4-BE49-F238E27FC236}">
                        <a16:creationId xmlns:a16="http://schemas.microsoft.com/office/drawing/2014/main" id="{54074AE9-B071-4DD2-B130-E7BBFC88B4C9}"/>
                      </a:ext>
                    </a:extLst>
                  </p:cNvPr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4438;p60">
                    <a:extLst>
                      <a:ext uri="{FF2B5EF4-FFF2-40B4-BE49-F238E27FC236}">
                        <a16:creationId xmlns:a16="http://schemas.microsoft.com/office/drawing/2014/main" id="{903E7298-CEBC-42B5-8A6F-E3C816628201}"/>
                      </a:ext>
                    </a:extLst>
                  </p:cNvPr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4" name="Google Shape;4439;p60">
                  <a:extLst>
                    <a:ext uri="{FF2B5EF4-FFF2-40B4-BE49-F238E27FC236}">
                      <a16:creationId xmlns:a16="http://schemas.microsoft.com/office/drawing/2014/main" id="{4CDDFEA9-B72D-4F23-AFDC-0002EA0367B2}"/>
                    </a:ext>
                  </a:extLst>
                </p:cNvPr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45" name="Google Shape;4440;p60">
                    <a:extLst>
                      <a:ext uri="{FF2B5EF4-FFF2-40B4-BE49-F238E27FC236}">
                        <a16:creationId xmlns:a16="http://schemas.microsoft.com/office/drawing/2014/main" id="{38A7BE3A-B091-4ED3-AD2C-840D4CA91DE7}"/>
                      </a:ext>
                    </a:extLst>
                  </p:cNvPr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441;p60">
                    <a:extLst>
                      <a:ext uri="{FF2B5EF4-FFF2-40B4-BE49-F238E27FC236}">
                        <a16:creationId xmlns:a16="http://schemas.microsoft.com/office/drawing/2014/main" id="{F3112422-9FC7-4DE4-98A7-16A332E6B6E5}"/>
                      </a:ext>
                    </a:extLst>
                  </p:cNvPr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" name="Google Shape;4442;p60">
                <a:extLst>
                  <a:ext uri="{FF2B5EF4-FFF2-40B4-BE49-F238E27FC236}">
                    <a16:creationId xmlns:a16="http://schemas.microsoft.com/office/drawing/2014/main" id="{0991C159-8767-421E-9B90-7A96C23413AC}"/>
                  </a:ext>
                </a:extLst>
              </p:cNvPr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36" name="Google Shape;4443;p60">
                  <a:extLst>
                    <a:ext uri="{FF2B5EF4-FFF2-40B4-BE49-F238E27FC236}">
                      <a16:creationId xmlns:a16="http://schemas.microsoft.com/office/drawing/2014/main" id="{C8DAC73F-89C2-430D-AB44-19BF724C67C9}"/>
                    </a:ext>
                  </a:extLst>
                </p:cNvPr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41" name="Google Shape;4444;p60">
                    <a:extLst>
                      <a:ext uri="{FF2B5EF4-FFF2-40B4-BE49-F238E27FC236}">
                        <a16:creationId xmlns:a16="http://schemas.microsoft.com/office/drawing/2014/main" id="{78BE5D04-2A5E-401A-9548-5ED9F5D1CF05}"/>
                      </a:ext>
                    </a:extLst>
                  </p:cNvPr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445;p60">
                    <a:extLst>
                      <a:ext uri="{FF2B5EF4-FFF2-40B4-BE49-F238E27FC236}">
                        <a16:creationId xmlns:a16="http://schemas.microsoft.com/office/drawing/2014/main" id="{454A7B6B-0AAE-46BA-B4D5-196A21C65665}"/>
                      </a:ext>
                    </a:extLst>
                  </p:cNvPr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" name="Google Shape;4446;p60">
                  <a:extLst>
                    <a:ext uri="{FF2B5EF4-FFF2-40B4-BE49-F238E27FC236}">
                      <a16:creationId xmlns:a16="http://schemas.microsoft.com/office/drawing/2014/main" id="{A46254AF-74D1-487F-8696-CE0016B4DDB3}"/>
                    </a:ext>
                  </a:extLst>
                </p:cNvPr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</p:grpSpPr>
              <p:sp>
                <p:nvSpPr>
                  <p:cNvPr id="38" name="Google Shape;4447;p60">
                    <a:extLst>
                      <a:ext uri="{FF2B5EF4-FFF2-40B4-BE49-F238E27FC236}">
                        <a16:creationId xmlns:a16="http://schemas.microsoft.com/office/drawing/2014/main" id="{4178C614-19A7-4DB8-A5FB-5D657E5A1ABC}"/>
                      </a:ext>
                    </a:extLst>
                  </p:cNvPr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4448;p60">
                    <a:extLst>
                      <a:ext uri="{FF2B5EF4-FFF2-40B4-BE49-F238E27FC236}">
                        <a16:creationId xmlns:a16="http://schemas.microsoft.com/office/drawing/2014/main" id="{BC20AB74-44D8-46C1-8329-2705077AF269}"/>
                      </a:ext>
                    </a:extLst>
                  </p:cNvPr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449;p60">
                    <a:extLst>
                      <a:ext uri="{FF2B5EF4-FFF2-40B4-BE49-F238E27FC236}">
                        <a16:creationId xmlns:a16="http://schemas.microsoft.com/office/drawing/2014/main" id="{263729BF-7CC4-4E8C-BD43-4F007723A6D7}"/>
                      </a:ext>
                    </a:extLst>
                  </p:cNvPr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oogle Shape;4450;p60">
                <a:extLst>
                  <a:ext uri="{FF2B5EF4-FFF2-40B4-BE49-F238E27FC236}">
                    <a16:creationId xmlns:a16="http://schemas.microsoft.com/office/drawing/2014/main" id="{14827D8C-DADE-4C14-B47D-90245044BD84}"/>
                  </a:ext>
                </a:extLst>
              </p:cNvPr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</p:grpSpPr>
            <p:grpSp>
              <p:nvGrpSpPr>
                <p:cNvPr id="28" name="Google Shape;4451;p60">
                  <a:extLst>
                    <a:ext uri="{FF2B5EF4-FFF2-40B4-BE49-F238E27FC236}">
                      <a16:creationId xmlns:a16="http://schemas.microsoft.com/office/drawing/2014/main" id="{C80303F2-B89D-480B-8DDC-553F63D0C80A}"/>
                    </a:ext>
                  </a:extLst>
                </p:cNvPr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34" name="Google Shape;4452;p60">
                    <a:extLst>
                      <a:ext uri="{FF2B5EF4-FFF2-40B4-BE49-F238E27FC236}">
                        <a16:creationId xmlns:a16="http://schemas.microsoft.com/office/drawing/2014/main" id="{232DB09C-09CB-4808-B08C-49C059BEBD9F}"/>
                      </a:ext>
                    </a:extLst>
                  </p:cNvPr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4453;p60">
                    <a:extLst>
                      <a:ext uri="{FF2B5EF4-FFF2-40B4-BE49-F238E27FC236}">
                        <a16:creationId xmlns:a16="http://schemas.microsoft.com/office/drawing/2014/main" id="{B42FFED9-217D-4CD8-B686-4BF9D5218886}"/>
                      </a:ext>
                    </a:extLst>
                  </p:cNvPr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" name="Google Shape;4454;p60">
                  <a:extLst>
                    <a:ext uri="{FF2B5EF4-FFF2-40B4-BE49-F238E27FC236}">
                      <a16:creationId xmlns:a16="http://schemas.microsoft.com/office/drawing/2014/main" id="{0DC2B77D-2BC3-4F01-89E9-2950C4A0A705}"/>
                    </a:ext>
                  </a:extLst>
                </p:cNvPr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</p:grpSpPr>
              <p:sp>
                <p:nvSpPr>
                  <p:cNvPr id="30" name="Google Shape;4455;p60">
                    <a:extLst>
                      <a:ext uri="{FF2B5EF4-FFF2-40B4-BE49-F238E27FC236}">
                        <a16:creationId xmlns:a16="http://schemas.microsoft.com/office/drawing/2014/main" id="{7279FDEC-32AF-4C08-8E8A-9FE8D2E819C8}"/>
                      </a:ext>
                    </a:extLst>
                  </p:cNvPr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1" name="Google Shape;4456;p60">
                    <a:extLst>
                      <a:ext uri="{FF2B5EF4-FFF2-40B4-BE49-F238E27FC236}">
                        <a16:creationId xmlns:a16="http://schemas.microsoft.com/office/drawing/2014/main" id="{337B4314-B774-4AC8-8DD3-617AC143C3B0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32" name="Google Shape;4457;p60">
                      <a:extLst>
                        <a:ext uri="{FF2B5EF4-FFF2-40B4-BE49-F238E27FC236}">
                          <a16:creationId xmlns:a16="http://schemas.microsoft.com/office/drawing/2014/main" id="{A51907A0-320E-4ED9-B383-456F41E96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" name="Google Shape;4458;p60">
                      <a:extLst>
                        <a:ext uri="{FF2B5EF4-FFF2-40B4-BE49-F238E27FC236}">
                          <a16:creationId xmlns:a16="http://schemas.microsoft.com/office/drawing/2014/main" id="{C9DE3545-2AF4-4DAD-8E14-A7C8A9512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3" name="Google Shape;4459;p60">
                <a:extLst>
                  <a:ext uri="{FF2B5EF4-FFF2-40B4-BE49-F238E27FC236}">
                    <a16:creationId xmlns:a16="http://schemas.microsoft.com/office/drawing/2014/main" id="{4EAC139F-943F-4B2B-87B0-0A262451D6D4}"/>
                  </a:ext>
                </a:extLst>
              </p:cNvPr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</p:grpSpPr>
            <p:grpSp>
              <p:nvGrpSpPr>
                <p:cNvPr id="14" name="Google Shape;4460;p60">
                  <a:extLst>
                    <a:ext uri="{FF2B5EF4-FFF2-40B4-BE49-F238E27FC236}">
                      <a16:creationId xmlns:a16="http://schemas.microsoft.com/office/drawing/2014/main" id="{6E094D67-450E-4D19-8849-B16B5015A39C}"/>
                    </a:ext>
                  </a:extLst>
                </p:cNvPr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</p:grpSpPr>
              <p:sp>
                <p:nvSpPr>
                  <p:cNvPr id="26" name="Google Shape;4461;p60">
                    <a:extLst>
                      <a:ext uri="{FF2B5EF4-FFF2-40B4-BE49-F238E27FC236}">
                        <a16:creationId xmlns:a16="http://schemas.microsoft.com/office/drawing/2014/main" id="{0D5A4511-11B8-433A-8189-FB20701A830A}"/>
                      </a:ext>
                    </a:extLst>
                  </p:cNvPr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4462;p60">
                    <a:extLst>
                      <a:ext uri="{FF2B5EF4-FFF2-40B4-BE49-F238E27FC236}">
                        <a16:creationId xmlns:a16="http://schemas.microsoft.com/office/drawing/2014/main" id="{316D5CF3-FDDB-4D02-A054-E7449A14095B}"/>
                      </a:ext>
                    </a:extLst>
                  </p:cNvPr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" name="Google Shape;4463;p60">
                  <a:extLst>
                    <a:ext uri="{FF2B5EF4-FFF2-40B4-BE49-F238E27FC236}">
                      <a16:creationId xmlns:a16="http://schemas.microsoft.com/office/drawing/2014/main" id="{FAB3E82E-E440-4B8E-A878-D6150CEFD773}"/>
                    </a:ext>
                  </a:extLst>
                </p:cNvPr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</p:grpSpPr>
              <p:grpSp>
                <p:nvGrpSpPr>
                  <p:cNvPr id="19" name="Google Shape;4464;p60">
                    <a:extLst>
                      <a:ext uri="{FF2B5EF4-FFF2-40B4-BE49-F238E27FC236}">
                        <a16:creationId xmlns:a16="http://schemas.microsoft.com/office/drawing/2014/main" id="{D2AA1766-F502-4C5B-AE96-80378152E4A7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</p:grpSpPr>
                <p:grpSp>
                  <p:nvGrpSpPr>
                    <p:cNvPr id="22" name="Google Shape;4465;p60">
                      <a:extLst>
                        <a:ext uri="{FF2B5EF4-FFF2-40B4-BE49-F238E27FC236}">
                          <a16:creationId xmlns:a16="http://schemas.microsoft.com/office/drawing/2014/main" id="{181A724E-18FC-48B4-A2F9-9582380B3C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</p:grpSpPr>
                  <p:sp>
                    <p:nvSpPr>
                      <p:cNvPr id="24" name="Google Shape;4466;p60">
                        <a:extLst>
                          <a:ext uri="{FF2B5EF4-FFF2-40B4-BE49-F238E27FC236}">
                            <a16:creationId xmlns:a16="http://schemas.microsoft.com/office/drawing/2014/main" id="{BA670BBC-7B7C-4E2E-9F95-F8AF624974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ln/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4467;p60">
                        <a:extLst>
                          <a:ext uri="{FF2B5EF4-FFF2-40B4-BE49-F238E27FC236}">
                            <a16:creationId xmlns:a16="http://schemas.microsoft.com/office/drawing/2014/main" id="{DED42E8F-46FA-4CBC-B528-3B77974AD8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3" name="Google Shape;4468;p60">
                      <a:extLst>
                        <a:ext uri="{FF2B5EF4-FFF2-40B4-BE49-F238E27FC236}">
                          <a16:creationId xmlns:a16="http://schemas.microsoft.com/office/drawing/2014/main" id="{EF702E60-BCB5-4EF2-825D-13CDD36757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0" name="Google Shape;4469;p60">
                    <a:extLst>
                      <a:ext uri="{FF2B5EF4-FFF2-40B4-BE49-F238E27FC236}">
                        <a16:creationId xmlns:a16="http://schemas.microsoft.com/office/drawing/2014/main" id="{70B55C23-273D-4E08-84B9-E0637ED614CF}"/>
                      </a:ext>
                    </a:extLst>
                  </p:cNvPr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4470;p60">
                    <a:extLst>
                      <a:ext uri="{FF2B5EF4-FFF2-40B4-BE49-F238E27FC236}">
                        <a16:creationId xmlns:a16="http://schemas.microsoft.com/office/drawing/2014/main" id="{B14126BB-E59C-4750-B889-8839078BDB48}"/>
                      </a:ext>
                    </a:extLst>
                  </p:cNvPr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" name="Google Shape;4471;p60">
                  <a:extLst>
                    <a:ext uri="{FF2B5EF4-FFF2-40B4-BE49-F238E27FC236}">
                      <a16:creationId xmlns:a16="http://schemas.microsoft.com/office/drawing/2014/main" id="{ADED26E7-61B0-4026-997A-B55701B1673A}"/>
                    </a:ext>
                  </a:extLst>
                </p:cNvPr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</p:grpSpPr>
              <p:sp>
                <p:nvSpPr>
                  <p:cNvPr id="17" name="Google Shape;4472;p60">
                    <a:extLst>
                      <a:ext uri="{FF2B5EF4-FFF2-40B4-BE49-F238E27FC236}">
                        <a16:creationId xmlns:a16="http://schemas.microsoft.com/office/drawing/2014/main" id="{48C0F349-F27F-40BA-8790-19FFE8612EB3}"/>
                      </a:ext>
                    </a:extLst>
                  </p:cNvPr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4473;p60">
                    <a:extLst>
                      <a:ext uri="{FF2B5EF4-FFF2-40B4-BE49-F238E27FC236}">
                        <a16:creationId xmlns:a16="http://schemas.microsoft.com/office/drawing/2014/main" id="{A6553575-7102-47D7-AF44-A95A299E077C}"/>
                      </a:ext>
                    </a:extLst>
                  </p:cNvPr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Soluzione OpenMP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57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DCA3C6-6C22-4A0B-9B04-4F55A9633C49}"/>
              </a:ext>
            </a:extLst>
          </p:cNvPr>
          <p:cNvSpPr txBox="1"/>
          <p:nvPr/>
        </p:nvSpPr>
        <p:spPr>
          <a:xfrm>
            <a:off x="1761978" y="416884"/>
            <a:ext cx="5620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000" b="1" dirty="0">
                <a:solidFill>
                  <a:schemeClr val="dk2"/>
                </a:solidFill>
                <a:latin typeface="Overpass Mono"/>
                <a:sym typeface="Overpass Mono"/>
              </a:rPr>
              <a:t>Soluzione OpenMP</a:t>
            </a:r>
            <a:endParaRPr lang="it-IT" sz="3000" b="1" dirty="0">
              <a:solidFill>
                <a:schemeClr val="dk2"/>
              </a:solidFill>
              <a:latin typeface="Overpass Mono"/>
              <a:sym typeface="Overpass Mono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851C89-4CCB-4A11-9267-329776BDDE1C}"/>
              </a:ext>
            </a:extLst>
          </p:cNvPr>
          <p:cNvSpPr txBox="1"/>
          <p:nvPr/>
        </p:nvSpPr>
        <p:spPr>
          <a:xfrm>
            <a:off x="1643398" y="4172618"/>
            <a:ext cx="58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algn="ctr">
              <a:buClr>
                <a:schemeClr val="lt1"/>
              </a:buClr>
              <a:buSzPts val="1600"/>
            </a:pPr>
            <a:r>
              <a:rPr lang="it-IT" sz="1500" b="1" dirty="0">
                <a:solidFill>
                  <a:srgbClr val="FF0000"/>
                </a:solidFill>
                <a:latin typeface="Anaheim"/>
                <a:sym typeface="Anaheim"/>
              </a:rPr>
              <a:t>BFS</a:t>
            </a:r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 - approccio vantaggioso qualora la soluzione si trovasse in superficie, invece che in profondità (dove performa meglio la DFS)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83B12B5-7666-4994-8891-7BAB6B08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98" y="1071572"/>
            <a:ext cx="5857200" cy="3000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72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DCA3C6-6C22-4A0B-9B04-4F55A9633C49}"/>
              </a:ext>
            </a:extLst>
          </p:cNvPr>
          <p:cNvSpPr txBox="1"/>
          <p:nvPr/>
        </p:nvSpPr>
        <p:spPr>
          <a:xfrm>
            <a:off x="1761978" y="416884"/>
            <a:ext cx="5620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000" b="1" dirty="0">
                <a:solidFill>
                  <a:schemeClr val="dk2"/>
                </a:solidFill>
                <a:latin typeface="Overpass Mono"/>
                <a:sym typeface="Overpass Mono"/>
              </a:rPr>
              <a:t>Soluzione OpenMP</a:t>
            </a:r>
            <a:endParaRPr lang="it-IT" sz="3000" b="1" dirty="0">
              <a:solidFill>
                <a:schemeClr val="dk2"/>
              </a:solidFill>
              <a:latin typeface="Overpass Mono"/>
              <a:sym typeface="Overpass Mono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851C89-4CCB-4A11-9267-329776BDDE1C}"/>
              </a:ext>
            </a:extLst>
          </p:cNvPr>
          <p:cNvSpPr txBox="1"/>
          <p:nvPr/>
        </p:nvSpPr>
        <p:spPr>
          <a:xfrm>
            <a:off x="6078783" y="1371420"/>
            <a:ext cx="29753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Lo scopo è trovare l’unica soluzione del sudoku svolgendo la </a:t>
            </a:r>
            <a:r>
              <a:rPr lang="it-IT" sz="1500" b="1" dirty="0">
                <a:solidFill>
                  <a:srgbClr val="FF0000"/>
                </a:solidFill>
                <a:latin typeface="Anaheim"/>
                <a:sym typeface="Anaheim"/>
              </a:rPr>
              <a:t>BFS in modo parallelo</a:t>
            </a:r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 sfruttando la potenza computazionale di più </a:t>
            </a:r>
            <a:r>
              <a:rPr lang="it-IT" sz="1500" dirty="0" err="1">
                <a:solidFill>
                  <a:schemeClr val="lt1"/>
                </a:solidFill>
                <a:latin typeface="Anaheim"/>
                <a:sym typeface="Anaheim"/>
              </a:rPr>
              <a:t>thread</a:t>
            </a:r>
            <a:endParaRPr lang="it-IT" sz="1500" dirty="0">
              <a:solidFill>
                <a:schemeClr val="lt1"/>
              </a:solidFill>
              <a:latin typeface="Anaheim"/>
              <a:sym typeface="Anaheim"/>
            </a:endParaRPr>
          </a:p>
          <a:p>
            <a:endParaRPr lang="it-IT" sz="1500" dirty="0">
              <a:solidFill>
                <a:schemeClr val="lt1"/>
              </a:solidFill>
              <a:latin typeface="Anaheim"/>
              <a:sym typeface="Anaheim"/>
            </a:endParaRPr>
          </a:p>
          <a:p>
            <a:r>
              <a:rPr lang="it-IT" sz="1500" dirty="0">
                <a:solidFill>
                  <a:schemeClr val="lt1"/>
                </a:solidFill>
                <a:latin typeface="Anaheim"/>
              </a:rPr>
              <a:t>L’obiettivo è anche riuscire a </a:t>
            </a:r>
            <a:r>
              <a:rPr lang="it-IT" sz="1500" b="1" dirty="0">
                <a:solidFill>
                  <a:srgbClr val="FF0000"/>
                </a:solidFill>
                <a:latin typeface="Anaheim"/>
              </a:rPr>
              <a:t>distribuire in modo ottimale </a:t>
            </a:r>
            <a:r>
              <a:rPr lang="it-IT" sz="1500" dirty="0">
                <a:solidFill>
                  <a:schemeClr val="lt1"/>
                </a:solidFill>
                <a:latin typeface="Anaheim"/>
              </a:rPr>
              <a:t>il lavoro computazionale che ogni </a:t>
            </a:r>
            <a:r>
              <a:rPr lang="it-IT" sz="1500" dirty="0" err="1">
                <a:solidFill>
                  <a:schemeClr val="lt1"/>
                </a:solidFill>
                <a:latin typeface="Anaheim"/>
              </a:rPr>
              <a:t>thread</a:t>
            </a:r>
            <a:r>
              <a:rPr lang="it-IT" sz="1500" dirty="0">
                <a:solidFill>
                  <a:schemeClr val="lt1"/>
                </a:solidFill>
                <a:latin typeface="Anaheim"/>
              </a:rPr>
              <a:t> deve svolgere</a:t>
            </a:r>
            <a:endParaRPr lang="it-IT" sz="1500" dirty="0">
              <a:solidFill>
                <a:schemeClr val="lt1"/>
              </a:solidFill>
              <a:latin typeface="Anaheim"/>
              <a:sym typeface="Anaheim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83B12B5-7666-4994-8891-7BAB6B08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2" y="1071572"/>
            <a:ext cx="5857200" cy="3000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342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DCA3C6-6C22-4A0B-9B04-4F55A9633C49}"/>
              </a:ext>
            </a:extLst>
          </p:cNvPr>
          <p:cNvSpPr txBox="1"/>
          <p:nvPr/>
        </p:nvSpPr>
        <p:spPr>
          <a:xfrm>
            <a:off x="1761978" y="416884"/>
            <a:ext cx="5620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000" b="1" dirty="0">
                <a:solidFill>
                  <a:schemeClr val="dk2"/>
                </a:solidFill>
                <a:latin typeface="Overpass Mono"/>
                <a:sym typeface="Overpass Mono"/>
              </a:rPr>
              <a:t>Soluzione OpenMP</a:t>
            </a:r>
            <a:endParaRPr lang="it-IT" sz="3000" b="1" dirty="0">
              <a:solidFill>
                <a:schemeClr val="dk2"/>
              </a:solidFill>
              <a:latin typeface="Overpass Mono"/>
              <a:sym typeface="Overpass Mono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851C89-4CCB-4A11-9267-329776BDDE1C}"/>
              </a:ext>
            </a:extLst>
          </p:cNvPr>
          <p:cNvSpPr txBox="1"/>
          <p:nvPr/>
        </p:nvSpPr>
        <p:spPr>
          <a:xfrm>
            <a:off x="4571999" y="1501646"/>
            <a:ext cx="45086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L’algoritmo acquisisce in input:</a:t>
            </a:r>
            <a:endParaRPr lang="it-IT" sz="1500" b="1" dirty="0">
              <a:solidFill>
                <a:schemeClr val="lt1"/>
              </a:solidFill>
              <a:latin typeface="Anaheim"/>
              <a:sym typeface="Anaheim"/>
            </a:endParaRPr>
          </a:p>
          <a:p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- il numero di </a:t>
            </a:r>
            <a:r>
              <a:rPr lang="it-IT" sz="1500" dirty="0" err="1">
                <a:solidFill>
                  <a:schemeClr val="lt1"/>
                </a:solidFill>
                <a:latin typeface="Anaheim"/>
                <a:sym typeface="Anaheim"/>
              </a:rPr>
              <a:t>thread</a:t>
            </a:r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 che è chiamato ad utilizzare</a:t>
            </a:r>
          </a:p>
          <a:p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- il sudoku da risolvere</a:t>
            </a:r>
          </a:p>
          <a:p>
            <a:endParaRPr lang="it-IT" sz="1500" dirty="0">
              <a:solidFill>
                <a:schemeClr val="lt1"/>
              </a:solidFill>
              <a:latin typeface="Anaheim"/>
              <a:sym typeface="Anaheim"/>
            </a:endParaRPr>
          </a:p>
          <a:p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Durante l’acquisizione del sudoku viene riempita la griglia di 81 celle e vengono memorizzate in una lista le coordinate delle celle vuote</a:t>
            </a:r>
          </a:p>
          <a:p>
            <a:endParaRPr lang="it-IT" sz="1500" dirty="0">
              <a:solidFill>
                <a:schemeClr val="lt1"/>
              </a:solidFill>
              <a:latin typeface="Anaheim"/>
              <a:sym typeface="Anaheim"/>
            </a:endParaRPr>
          </a:p>
          <a:p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Questa lista ha lo scopo di identificare le celle vuote senza il bisogno di leggere la griglia</a:t>
            </a:r>
          </a:p>
        </p:txBody>
      </p:sp>
    </p:spTree>
    <p:extLst>
      <p:ext uri="{BB962C8B-B14F-4D97-AF65-F5344CB8AC3E}">
        <p14:creationId xmlns:p14="http://schemas.microsoft.com/office/powerpoint/2010/main" val="284780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VARIABILI PRINCIPALI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8227263" y="2448902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709320" y="157811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8057828" y="2745727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264267" y="187583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960706" y="128128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734106" y="1198137"/>
            <a:ext cx="2963446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err="1"/>
              <a:t>solved_sudoku</a:t>
            </a:r>
            <a:endParaRPr sz="200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3348198" y="2222034"/>
            <a:ext cx="3980307" cy="53107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it-IT" sz="2000" dirty="0"/>
              <a:t>list</a:t>
            </a:r>
            <a:endParaRPr sz="2000"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3435726" y="2844622"/>
            <a:ext cx="3892779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it-IT" sz="1200" dirty="0"/>
              <a:t>Lista contenente tutti i sudoku da validare. Inizialmente contiene solo il sudoku acquisito in input</a:t>
            </a:r>
            <a:endParaRPr sz="1200"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1796877" y="3516539"/>
            <a:ext cx="3585238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 algn="l"/>
            <a:r>
              <a:rPr lang="it-IT" sz="2000" dirty="0" err="1"/>
              <a:t>index_list</a:t>
            </a:r>
            <a:endParaRPr sz="1600"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1786192" y="3996316"/>
            <a:ext cx="2859274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/>
            <a:r>
              <a:rPr lang="it-IT" sz="1200" dirty="0"/>
              <a:t>Indice di list, ci permette di operare sulla list</a:t>
            </a:r>
            <a:endParaRPr sz="1200" dirty="0"/>
          </a:p>
        </p:txBody>
      </p:sp>
      <p:sp>
        <p:nvSpPr>
          <p:cNvPr id="401" name="Google Shape;401;p34"/>
          <p:cNvSpPr/>
          <p:nvPr/>
        </p:nvSpPr>
        <p:spPr>
          <a:xfrm>
            <a:off x="7343483" y="2448902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141566" y="128128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410410" y="157853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394610" y="2745727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8254219" y="304345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1734106" y="1691674"/>
            <a:ext cx="2560234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it-IT" sz="1200" dirty="0"/>
              <a:t>Intero che se diverso da zero indica che un sudoku valido è stato trovato</a:t>
            </a:r>
            <a:endParaRPr sz="1200" dirty="0"/>
          </a:p>
        </p:txBody>
      </p:sp>
      <p:sp>
        <p:nvSpPr>
          <p:cNvPr id="422" name="Google Shape;422;p34"/>
          <p:cNvSpPr/>
          <p:nvPr/>
        </p:nvSpPr>
        <p:spPr>
          <a:xfrm>
            <a:off x="1145498" y="143774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89;p34">
            <a:extLst>
              <a:ext uri="{FF2B5EF4-FFF2-40B4-BE49-F238E27FC236}">
                <a16:creationId xmlns:a16="http://schemas.microsoft.com/office/drawing/2014/main" id="{B9D4E681-36AA-4EEC-8FDF-F8AC20E7A29E}"/>
              </a:ext>
            </a:extLst>
          </p:cNvPr>
          <p:cNvSpPr/>
          <p:nvPr/>
        </p:nvSpPr>
        <p:spPr>
          <a:xfrm flipH="1">
            <a:off x="706972" y="3882862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514292" y="2608654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392;p34">
            <a:extLst>
              <a:ext uri="{FF2B5EF4-FFF2-40B4-BE49-F238E27FC236}">
                <a16:creationId xmlns:a16="http://schemas.microsoft.com/office/drawing/2014/main" id="{C30FFAEA-EF9C-4D1F-9092-FC9A2BE01061}"/>
              </a:ext>
            </a:extLst>
          </p:cNvPr>
          <p:cNvSpPr/>
          <p:nvPr/>
        </p:nvSpPr>
        <p:spPr>
          <a:xfrm flipH="1">
            <a:off x="261919" y="4180587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10;p34">
            <a:extLst>
              <a:ext uri="{FF2B5EF4-FFF2-40B4-BE49-F238E27FC236}">
                <a16:creationId xmlns:a16="http://schemas.microsoft.com/office/drawing/2014/main" id="{9381F668-C206-4397-B567-EB892740B5C5}"/>
              </a:ext>
            </a:extLst>
          </p:cNvPr>
          <p:cNvSpPr/>
          <p:nvPr/>
        </p:nvSpPr>
        <p:spPr>
          <a:xfrm flipH="1">
            <a:off x="139218" y="3586037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11;p34">
            <a:extLst>
              <a:ext uri="{FF2B5EF4-FFF2-40B4-BE49-F238E27FC236}">
                <a16:creationId xmlns:a16="http://schemas.microsoft.com/office/drawing/2014/main" id="{B4A40E75-9878-4D42-8BF6-0BE40A83859C}"/>
              </a:ext>
            </a:extLst>
          </p:cNvPr>
          <p:cNvSpPr/>
          <p:nvPr/>
        </p:nvSpPr>
        <p:spPr>
          <a:xfrm flipH="1">
            <a:off x="408062" y="3883287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1000977" y="3585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1159592" y="3724832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152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Sommario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Overpass Mono"/>
                <a:ea typeface="Overpass Mono"/>
                <a:cs typeface="Overpass Mono"/>
                <a:sym typeface="Overpass Mono"/>
              </a:rPr>
              <a:t>Introduzione</a:t>
            </a:r>
            <a:endParaRPr sz="20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495323"/>
            <a:ext cx="2163900" cy="59397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02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89067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Soluzione Pthread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2871788"/>
            <a:ext cx="2163900" cy="62739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76399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Soluzione OpenMP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Testing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VARIABILI PRINCIPALI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8145741" y="3506288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842966" y="1824295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976306" y="3803113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397913" y="212202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094352" y="152747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882730" y="1480588"/>
            <a:ext cx="2963446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err="1"/>
              <a:t>new_list</a:t>
            </a:r>
            <a:endParaRPr sz="200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846864" y="3443288"/>
            <a:ext cx="2407605" cy="37281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it-IT" sz="2000" dirty="0" err="1"/>
              <a:t>new_index_list</a:t>
            </a:r>
            <a:endParaRPr sz="2000"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698831" y="3922370"/>
            <a:ext cx="254261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it-IT" sz="1200" dirty="0"/>
              <a:t>Indice di </a:t>
            </a:r>
            <a:r>
              <a:rPr lang="it-IT" sz="1200" dirty="0" err="1"/>
              <a:t>new_list</a:t>
            </a:r>
            <a:r>
              <a:rPr lang="it-IT" sz="1200" dirty="0"/>
              <a:t>, ci permette di operare sulla </a:t>
            </a:r>
            <a:r>
              <a:rPr lang="it-IT" sz="1200" dirty="0" err="1"/>
              <a:t>new_list</a:t>
            </a:r>
            <a:endParaRPr lang="it-IT" sz="1200" dirty="0"/>
          </a:p>
        </p:txBody>
      </p:sp>
      <p:sp>
        <p:nvSpPr>
          <p:cNvPr id="401" name="Google Shape;401;p34"/>
          <p:cNvSpPr/>
          <p:nvPr/>
        </p:nvSpPr>
        <p:spPr>
          <a:xfrm>
            <a:off x="7261961" y="3506288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275212" y="1527470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544056" y="1824720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313088" y="3803113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8172697" y="4100838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1881954" y="1937858"/>
            <a:ext cx="2252173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it-IT" sz="1200" dirty="0"/>
              <a:t>Lista contenente il nuovo livello di sudoku da validare</a:t>
            </a:r>
            <a:endParaRPr sz="1200" dirty="0"/>
          </a:p>
        </p:txBody>
      </p:sp>
      <p:sp>
        <p:nvSpPr>
          <p:cNvPr id="422" name="Google Shape;422;p34"/>
          <p:cNvSpPr/>
          <p:nvPr/>
        </p:nvSpPr>
        <p:spPr>
          <a:xfrm>
            <a:off x="1279144" y="1683931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432770" y="3666040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455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FUNZIONAMENTO</a:t>
            </a:r>
            <a:endParaRPr dirty="0"/>
          </a:p>
        </p:txBody>
      </p:sp>
      <p:sp>
        <p:nvSpPr>
          <p:cNvPr id="926" name="Google Shape;926;p54"/>
          <p:cNvSpPr txBox="1"/>
          <p:nvPr/>
        </p:nvSpPr>
        <p:spPr>
          <a:xfrm>
            <a:off x="688817" y="1007727"/>
            <a:ext cx="7664972" cy="3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bg2"/>
              </a:buClr>
            </a:pPr>
            <a:r>
              <a:rPr lang="it-I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Attraverso una BFS che visita il livello successivo dell’albero si crea la </a:t>
            </a:r>
            <a:r>
              <a:rPr lang="it-IT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new_list</a:t>
            </a:r>
            <a:r>
              <a:rPr lang="it-I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tramite l’ultimo livello visitato rappresentato da list</a:t>
            </a: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endParaRPr lang="it-IT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r>
              <a:rPr lang="it-I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La </a:t>
            </a:r>
            <a:r>
              <a:rPr lang="it-IT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new_list</a:t>
            </a:r>
            <a:r>
              <a:rPr lang="it-I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viene riempita di sudoku da validare inseriti dai </a:t>
            </a:r>
            <a:r>
              <a:rPr lang="it-IT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it-I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che parallelizzano questo inserimento</a:t>
            </a: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endParaRPr lang="it-IT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r>
              <a:rPr lang="it-I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 </a:t>
            </a:r>
            <a:r>
              <a:rPr lang="it-IT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it-I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sono chiamati a parallelizzare il doppio ciclo di for che permette la compilazione di </a:t>
            </a:r>
            <a:r>
              <a:rPr lang="it-IT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new_list</a:t>
            </a:r>
            <a:endParaRPr lang="it-IT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endParaRPr lang="it-IT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r>
              <a:rPr lang="it-I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Una volta che un </a:t>
            </a:r>
            <a:r>
              <a:rPr lang="it-IT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it-I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riesce a riempire l’ultima cella vuota di un sudoku notifica tramite </a:t>
            </a:r>
            <a:r>
              <a:rPr lang="it-IT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solved_sudoku</a:t>
            </a:r>
            <a:r>
              <a:rPr lang="it-I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che è stato trovato un sudoku valido e scrive questo sudoku nella memoria occupata dal sudoku che rappresenta la soluzione</a:t>
            </a: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endParaRPr lang="it-IT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lvl="0" algn="ctr">
              <a:lnSpc>
                <a:spcPct val="115000"/>
              </a:lnSpc>
              <a:buClr>
                <a:schemeClr val="bg2"/>
              </a:buClr>
            </a:pPr>
            <a:r>
              <a:rPr lang="it-I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Alla fine della compilazione di </a:t>
            </a:r>
            <a:r>
              <a:rPr lang="it-IT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new_list</a:t>
            </a:r>
            <a:r>
              <a:rPr lang="it-IT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l’algoritmo può terminare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" name="Google Shape;4387;p60">
            <a:extLst>
              <a:ext uri="{FF2B5EF4-FFF2-40B4-BE49-F238E27FC236}">
                <a16:creationId xmlns:a16="http://schemas.microsoft.com/office/drawing/2014/main" id="{3B7E5123-CFF5-4505-9607-641F1F3227EE}"/>
              </a:ext>
            </a:extLst>
          </p:cNvPr>
          <p:cNvGrpSpPr/>
          <p:nvPr/>
        </p:nvGrpSpPr>
        <p:grpSpPr>
          <a:xfrm>
            <a:off x="6985109" y="275236"/>
            <a:ext cx="1368681" cy="682918"/>
            <a:chOff x="724986" y="3605478"/>
            <a:chExt cx="1368681" cy="682918"/>
          </a:xfrm>
        </p:grpSpPr>
        <p:grpSp>
          <p:nvGrpSpPr>
            <p:cNvPr id="5" name="Google Shape;4388;p60">
              <a:extLst>
                <a:ext uri="{FF2B5EF4-FFF2-40B4-BE49-F238E27FC236}">
                  <a16:creationId xmlns:a16="http://schemas.microsoft.com/office/drawing/2014/main" id="{B869447B-0A18-40FB-B906-72D0E93164C8}"/>
                </a:ext>
              </a:extLst>
            </p:cNvPr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71" name="Google Shape;4389;p60">
                <a:extLst>
                  <a:ext uri="{FF2B5EF4-FFF2-40B4-BE49-F238E27FC236}">
                    <a16:creationId xmlns:a16="http://schemas.microsoft.com/office/drawing/2014/main" id="{3F23F056-BF9F-42EE-92A8-0459AAB7FFCE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90;p60">
                <a:extLst>
                  <a:ext uri="{FF2B5EF4-FFF2-40B4-BE49-F238E27FC236}">
                    <a16:creationId xmlns:a16="http://schemas.microsoft.com/office/drawing/2014/main" id="{D9393477-737A-4ADC-8E17-706A897A529B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91;p60">
                <a:extLst>
                  <a:ext uri="{FF2B5EF4-FFF2-40B4-BE49-F238E27FC236}">
                    <a16:creationId xmlns:a16="http://schemas.microsoft.com/office/drawing/2014/main" id="{CD5DD4C9-9C94-4BE8-BEA5-9A79A1AEFEBF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92;p60">
                <a:extLst>
                  <a:ext uri="{FF2B5EF4-FFF2-40B4-BE49-F238E27FC236}">
                    <a16:creationId xmlns:a16="http://schemas.microsoft.com/office/drawing/2014/main" id="{0CB31C38-67B7-47F0-88CB-2D1217960844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93;p60">
                <a:extLst>
                  <a:ext uri="{FF2B5EF4-FFF2-40B4-BE49-F238E27FC236}">
                    <a16:creationId xmlns:a16="http://schemas.microsoft.com/office/drawing/2014/main" id="{9F5FA63B-2842-4C53-B078-E63BFB94BB5E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394;p60">
                <a:extLst>
                  <a:ext uri="{FF2B5EF4-FFF2-40B4-BE49-F238E27FC236}">
                    <a16:creationId xmlns:a16="http://schemas.microsoft.com/office/drawing/2014/main" id="{99713B85-B3B5-4376-B592-1AB3FA624B8A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395;p60">
                <a:extLst>
                  <a:ext uri="{FF2B5EF4-FFF2-40B4-BE49-F238E27FC236}">
                    <a16:creationId xmlns:a16="http://schemas.microsoft.com/office/drawing/2014/main" id="{7E1394D9-E5DE-4A62-8DB8-DE1AD124C5F2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396;p60">
                <a:extLst>
                  <a:ext uri="{FF2B5EF4-FFF2-40B4-BE49-F238E27FC236}">
                    <a16:creationId xmlns:a16="http://schemas.microsoft.com/office/drawing/2014/main" id="{7BAFAC4A-02CA-46FB-8524-F1CC33D7976A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397;p60">
                <a:extLst>
                  <a:ext uri="{FF2B5EF4-FFF2-40B4-BE49-F238E27FC236}">
                    <a16:creationId xmlns:a16="http://schemas.microsoft.com/office/drawing/2014/main" id="{8CB8B797-54D1-4067-95B5-80A47163AAE9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398;p60">
                <a:extLst>
                  <a:ext uri="{FF2B5EF4-FFF2-40B4-BE49-F238E27FC236}">
                    <a16:creationId xmlns:a16="http://schemas.microsoft.com/office/drawing/2014/main" id="{0D5A112A-D8D5-4342-9380-1A2E6F9FBBCD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399;p60">
                <a:extLst>
                  <a:ext uri="{FF2B5EF4-FFF2-40B4-BE49-F238E27FC236}">
                    <a16:creationId xmlns:a16="http://schemas.microsoft.com/office/drawing/2014/main" id="{F5EB3D44-A79E-42FC-A5B8-7DAD99F5D0A7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400;p60">
                <a:extLst>
                  <a:ext uri="{FF2B5EF4-FFF2-40B4-BE49-F238E27FC236}">
                    <a16:creationId xmlns:a16="http://schemas.microsoft.com/office/drawing/2014/main" id="{EC681259-7C93-47B8-A431-8EC025F02D66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401;p60">
                <a:extLst>
                  <a:ext uri="{FF2B5EF4-FFF2-40B4-BE49-F238E27FC236}">
                    <a16:creationId xmlns:a16="http://schemas.microsoft.com/office/drawing/2014/main" id="{0E13FD71-E6F0-4F0B-849A-A23CFF4A6A90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402;p60">
                <a:extLst>
                  <a:ext uri="{FF2B5EF4-FFF2-40B4-BE49-F238E27FC236}">
                    <a16:creationId xmlns:a16="http://schemas.microsoft.com/office/drawing/2014/main" id="{185F8B9E-F8FF-452B-96D7-F31D7EB0F2A7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403;p60">
                <a:extLst>
                  <a:ext uri="{FF2B5EF4-FFF2-40B4-BE49-F238E27FC236}">
                    <a16:creationId xmlns:a16="http://schemas.microsoft.com/office/drawing/2014/main" id="{BFF6F6F2-73F5-445B-A1FF-20021B3DD9BF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404;p60">
                <a:extLst>
                  <a:ext uri="{FF2B5EF4-FFF2-40B4-BE49-F238E27FC236}">
                    <a16:creationId xmlns:a16="http://schemas.microsoft.com/office/drawing/2014/main" id="{34B1A017-D893-45A7-9E9C-44FFB2E67D8C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405;p60">
                <a:extLst>
                  <a:ext uri="{FF2B5EF4-FFF2-40B4-BE49-F238E27FC236}">
                    <a16:creationId xmlns:a16="http://schemas.microsoft.com/office/drawing/2014/main" id="{8227BCBC-EF63-41B1-AEE1-4661201EB341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406;p60">
                <a:extLst>
                  <a:ext uri="{FF2B5EF4-FFF2-40B4-BE49-F238E27FC236}">
                    <a16:creationId xmlns:a16="http://schemas.microsoft.com/office/drawing/2014/main" id="{1F3CD0A7-ADE3-4ED0-AA05-D31CDD2F0741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407;p60">
                <a:extLst>
                  <a:ext uri="{FF2B5EF4-FFF2-40B4-BE49-F238E27FC236}">
                    <a16:creationId xmlns:a16="http://schemas.microsoft.com/office/drawing/2014/main" id="{9BA7CC0F-0643-42D9-810A-0009F3F688C3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408;p60">
                <a:extLst>
                  <a:ext uri="{FF2B5EF4-FFF2-40B4-BE49-F238E27FC236}">
                    <a16:creationId xmlns:a16="http://schemas.microsoft.com/office/drawing/2014/main" id="{317A474D-03E4-4DDB-B745-A9FDB2DA03ED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4409;p60">
              <a:extLst>
                <a:ext uri="{FF2B5EF4-FFF2-40B4-BE49-F238E27FC236}">
                  <a16:creationId xmlns:a16="http://schemas.microsoft.com/office/drawing/2014/main" id="{F6EC335D-3473-42E8-BE6F-124CCAF2550D}"/>
                </a:ext>
              </a:extLst>
            </p:cNvPr>
            <p:cNvGrpSpPr/>
            <p:nvPr/>
          </p:nvGrpSpPr>
          <p:grpSpPr>
            <a:xfrm>
              <a:off x="724986" y="3605478"/>
              <a:ext cx="1368681" cy="682918"/>
              <a:chOff x="724986" y="3605478"/>
              <a:chExt cx="1368681" cy="682918"/>
            </a:xfrm>
          </p:grpSpPr>
          <p:grpSp>
            <p:nvGrpSpPr>
              <p:cNvPr id="7" name="Google Shape;4410;p60">
                <a:extLst>
                  <a:ext uri="{FF2B5EF4-FFF2-40B4-BE49-F238E27FC236}">
                    <a16:creationId xmlns:a16="http://schemas.microsoft.com/office/drawing/2014/main" id="{E7BDCFB5-2F82-4D60-813D-751B62713928}"/>
                  </a:ext>
                </a:extLst>
              </p:cNvPr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63" name="Google Shape;4411;p60">
                  <a:extLst>
                    <a:ext uri="{FF2B5EF4-FFF2-40B4-BE49-F238E27FC236}">
                      <a16:creationId xmlns:a16="http://schemas.microsoft.com/office/drawing/2014/main" id="{9D6F3488-3EBA-4138-8C5B-075BB818C9EA}"/>
                    </a:ext>
                  </a:extLst>
                </p:cNvPr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69" name="Google Shape;4412;p60">
                    <a:extLst>
                      <a:ext uri="{FF2B5EF4-FFF2-40B4-BE49-F238E27FC236}">
                        <a16:creationId xmlns:a16="http://schemas.microsoft.com/office/drawing/2014/main" id="{1548F8D5-2371-4B7F-A3C0-203131A67CB3}"/>
                      </a:ext>
                    </a:extLst>
                  </p:cNvPr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4413;p60">
                    <a:extLst>
                      <a:ext uri="{FF2B5EF4-FFF2-40B4-BE49-F238E27FC236}">
                        <a16:creationId xmlns:a16="http://schemas.microsoft.com/office/drawing/2014/main" id="{7BCA4275-6854-4520-8DA0-7834285E8C46}"/>
                      </a:ext>
                    </a:extLst>
                  </p:cNvPr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4414;p60">
                  <a:extLst>
                    <a:ext uri="{FF2B5EF4-FFF2-40B4-BE49-F238E27FC236}">
                      <a16:creationId xmlns:a16="http://schemas.microsoft.com/office/drawing/2014/main" id="{48F988F2-6CC0-48A8-B6C5-D27C728E6072}"/>
                    </a:ext>
                  </a:extLst>
                </p:cNvPr>
                <p:cNvGrpSpPr/>
                <p:nvPr/>
              </p:nvGrpSpPr>
              <p:grpSpPr>
                <a:xfrm>
                  <a:off x="1498221" y="4047614"/>
                  <a:ext cx="328444" cy="240783"/>
                  <a:chOff x="1498221" y="4047614"/>
                  <a:chExt cx="328444" cy="240783"/>
                </a:xfrm>
              </p:grpSpPr>
              <p:sp>
                <p:nvSpPr>
                  <p:cNvPr id="65" name="Google Shape;4415;p60">
                    <a:extLst>
                      <a:ext uri="{FF2B5EF4-FFF2-40B4-BE49-F238E27FC236}">
                        <a16:creationId xmlns:a16="http://schemas.microsoft.com/office/drawing/2014/main" id="{13FCFC7D-28F8-486E-83F0-E172F2A0F685}"/>
                      </a:ext>
                    </a:extLst>
                  </p:cNvPr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66" name="Google Shape;4416;p60">
                    <a:extLst>
                      <a:ext uri="{FF2B5EF4-FFF2-40B4-BE49-F238E27FC236}">
                        <a16:creationId xmlns:a16="http://schemas.microsoft.com/office/drawing/2014/main" id="{541C97AD-8AAB-4FA5-A29D-993E065C17F8}"/>
                      </a:ext>
                    </a:extLst>
                  </p:cNvPr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</p:grpSpPr>
                <p:sp>
                  <p:nvSpPr>
                    <p:cNvPr id="67" name="Google Shape;4417;p60">
                      <a:extLst>
                        <a:ext uri="{FF2B5EF4-FFF2-40B4-BE49-F238E27FC236}">
                          <a16:creationId xmlns:a16="http://schemas.microsoft.com/office/drawing/2014/main" id="{9E22D694-C7C2-4709-9857-704734FA23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" name="Google Shape;4418;p60">
                      <a:extLst>
                        <a:ext uri="{FF2B5EF4-FFF2-40B4-BE49-F238E27FC236}">
                          <a16:creationId xmlns:a16="http://schemas.microsoft.com/office/drawing/2014/main" id="{20C32EFB-682C-45F8-B776-1B2060FA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8" name="Google Shape;4419;p60">
                <a:extLst>
                  <a:ext uri="{FF2B5EF4-FFF2-40B4-BE49-F238E27FC236}">
                    <a16:creationId xmlns:a16="http://schemas.microsoft.com/office/drawing/2014/main" id="{8E6EF1B0-99FC-421A-A423-D2CEC332394C}"/>
                  </a:ext>
                </a:extLst>
              </p:cNvPr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</p:grpSpPr>
            <p:grpSp>
              <p:nvGrpSpPr>
                <p:cNvPr id="50" name="Google Shape;4420;p60">
                  <a:extLst>
                    <a:ext uri="{FF2B5EF4-FFF2-40B4-BE49-F238E27FC236}">
                      <a16:creationId xmlns:a16="http://schemas.microsoft.com/office/drawing/2014/main" id="{3EF133AF-4CB2-4B56-83B3-E94F88C0A5C0}"/>
                    </a:ext>
                  </a:extLst>
                </p:cNvPr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</p:grpSpPr>
              <p:sp>
                <p:nvSpPr>
                  <p:cNvPr id="61" name="Google Shape;4421;p60">
                    <a:extLst>
                      <a:ext uri="{FF2B5EF4-FFF2-40B4-BE49-F238E27FC236}">
                        <a16:creationId xmlns:a16="http://schemas.microsoft.com/office/drawing/2014/main" id="{FE4B4595-38DF-4D6C-A62D-294BE97E915D}"/>
                      </a:ext>
                    </a:extLst>
                  </p:cNvPr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4422;p60">
                    <a:extLst>
                      <a:ext uri="{FF2B5EF4-FFF2-40B4-BE49-F238E27FC236}">
                        <a16:creationId xmlns:a16="http://schemas.microsoft.com/office/drawing/2014/main" id="{24CE5262-11E0-4126-879B-657173F49C81}"/>
                      </a:ext>
                    </a:extLst>
                  </p:cNvPr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" name="Google Shape;4423;p60">
                  <a:extLst>
                    <a:ext uri="{FF2B5EF4-FFF2-40B4-BE49-F238E27FC236}">
                      <a16:creationId xmlns:a16="http://schemas.microsoft.com/office/drawing/2014/main" id="{74CF5991-E1E8-41E8-8851-84DBFE4A7B5C}"/>
                    </a:ext>
                  </a:extLst>
                </p:cNvPr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59" name="Google Shape;4424;p60">
                    <a:extLst>
                      <a:ext uri="{FF2B5EF4-FFF2-40B4-BE49-F238E27FC236}">
                        <a16:creationId xmlns:a16="http://schemas.microsoft.com/office/drawing/2014/main" id="{303EB6EF-50EE-4450-A5C2-24F28864D72F}"/>
                      </a:ext>
                    </a:extLst>
                  </p:cNvPr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4425;p60">
                    <a:extLst>
                      <a:ext uri="{FF2B5EF4-FFF2-40B4-BE49-F238E27FC236}">
                        <a16:creationId xmlns:a16="http://schemas.microsoft.com/office/drawing/2014/main" id="{62522AA8-83E5-421E-B0B5-D1C7E7FD9BF9}"/>
                      </a:ext>
                    </a:extLst>
                  </p:cNvPr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2" name="Google Shape;4426;p60">
                  <a:extLst>
                    <a:ext uri="{FF2B5EF4-FFF2-40B4-BE49-F238E27FC236}">
                      <a16:creationId xmlns:a16="http://schemas.microsoft.com/office/drawing/2014/main" id="{99B720B4-4D20-476A-BC26-BC997285725F}"/>
                    </a:ext>
                  </a:extLst>
                </p:cNvPr>
                <p:cNvGrpSpPr/>
                <p:nvPr/>
              </p:nvGrpSpPr>
              <p:grpSpPr>
                <a:xfrm>
                  <a:off x="1560718" y="3800594"/>
                  <a:ext cx="351472" cy="302090"/>
                  <a:chOff x="1560718" y="3800594"/>
                  <a:chExt cx="351472" cy="302090"/>
                </a:xfrm>
              </p:grpSpPr>
              <p:grpSp>
                <p:nvGrpSpPr>
                  <p:cNvPr id="53" name="Google Shape;4427;p60">
                    <a:extLst>
                      <a:ext uri="{FF2B5EF4-FFF2-40B4-BE49-F238E27FC236}">
                        <a16:creationId xmlns:a16="http://schemas.microsoft.com/office/drawing/2014/main" id="{451A1A2E-9C75-461E-8A19-383A9EE700FA}"/>
                      </a:ext>
                    </a:extLst>
                  </p:cNvPr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</p:grpSpPr>
                <p:sp>
                  <p:nvSpPr>
                    <p:cNvPr id="56" name="Google Shape;4428;p60">
                      <a:extLst>
                        <a:ext uri="{FF2B5EF4-FFF2-40B4-BE49-F238E27FC236}">
                          <a16:creationId xmlns:a16="http://schemas.microsoft.com/office/drawing/2014/main" id="{6F687D2F-CC88-400C-87C5-CD3953EF9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4429;p60">
                      <a:extLst>
                        <a:ext uri="{FF2B5EF4-FFF2-40B4-BE49-F238E27FC236}">
                          <a16:creationId xmlns:a16="http://schemas.microsoft.com/office/drawing/2014/main" id="{74224326-79B4-4D3F-AEE4-DF29C5E776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4430;p60">
                      <a:extLst>
                        <a:ext uri="{FF2B5EF4-FFF2-40B4-BE49-F238E27FC236}">
                          <a16:creationId xmlns:a16="http://schemas.microsoft.com/office/drawing/2014/main" id="{85B2965E-8A2E-49D0-A843-F2A9D7651B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23" h="45330" fill="none" extrusionOk="0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4" name="Google Shape;4431;p60">
                    <a:extLst>
                      <a:ext uri="{FF2B5EF4-FFF2-40B4-BE49-F238E27FC236}">
                        <a16:creationId xmlns:a16="http://schemas.microsoft.com/office/drawing/2014/main" id="{F7A87DCE-E3E9-49E6-A673-EA4E73D57361}"/>
                      </a:ext>
                    </a:extLst>
                  </p:cNvPr>
                  <p:cNvSpPr/>
                  <p:nvPr/>
                </p:nvSpPr>
                <p:spPr>
                  <a:xfrm>
                    <a:off x="1733808" y="3800594"/>
                    <a:ext cx="177874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5" h="21447" extrusionOk="0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4432;p60">
                    <a:extLst>
                      <a:ext uri="{FF2B5EF4-FFF2-40B4-BE49-F238E27FC236}">
                        <a16:creationId xmlns:a16="http://schemas.microsoft.com/office/drawing/2014/main" id="{5FB61271-657C-4BBB-B952-0FF7682AB1AD}"/>
                      </a:ext>
                    </a:extLst>
                  </p:cNvPr>
                  <p:cNvSpPr/>
                  <p:nvPr/>
                </p:nvSpPr>
                <p:spPr>
                  <a:xfrm>
                    <a:off x="1734297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" name="Google Shape;4433;p60">
                <a:extLst>
                  <a:ext uri="{FF2B5EF4-FFF2-40B4-BE49-F238E27FC236}">
                    <a16:creationId xmlns:a16="http://schemas.microsoft.com/office/drawing/2014/main" id="{1F43B965-B887-46FA-A51D-BF68A7FB7BA8}"/>
                  </a:ext>
                </a:extLst>
              </p:cNvPr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" name="Google Shape;4434;p60">
                <a:extLst>
                  <a:ext uri="{FF2B5EF4-FFF2-40B4-BE49-F238E27FC236}">
                    <a16:creationId xmlns:a16="http://schemas.microsoft.com/office/drawing/2014/main" id="{7E19E0F0-AAF9-4277-BD4F-F5BEC472E287}"/>
                  </a:ext>
                </a:extLst>
              </p:cNvPr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</p:grpSpPr>
            <p:grpSp>
              <p:nvGrpSpPr>
                <p:cNvPr id="43" name="Google Shape;4435;p60">
                  <a:extLst>
                    <a:ext uri="{FF2B5EF4-FFF2-40B4-BE49-F238E27FC236}">
                      <a16:creationId xmlns:a16="http://schemas.microsoft.com/office/drawing/2014/main" id="{8400EF69-149A-4707-8391-F25FFEFC8030}"/>
                    </a:ext>
                  </a:extLst>
                </p:cNvPr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</p:grpSpPr>
              <p:sp>
                <p:nvSpPr>
                  <p:cNvPr id="47" name="Google Shape;4436;p60">
                    <a:extLst>
                      <a:ext uri="{FF2B5EF4-FFF2-40B4-BE49-F238E27FC236}">
                        <a16:creationId xmlns:a16="http://schemas.microsoft.com/office/drawing/2014/main" id="{EC741191-EE51-4818-92F5-384E7FF73CCB}"/>
                      </a:ext>
                    </a:extLst>
                  </p:cNvPr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437;p60">
                    <a:extLst>
                      <a:ext uri="{FF2B5EF4-FFF2-40B4-BE49-F238E27FC236}">
                        <a16:creationId xmlns:a16="http://schemas.microsoft.com/office/drawing/2014/main" id="{54074AE9-B071-4DD2-B130-E7BBFC88B4C9}"/>
                      </a:ext>
                    </a:extLst>
                  </p:cNvPr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4438;p60">
                    <a:extLst>
                      <a:ext uri="{FF2B5EF4-FFF2-40B4-BE49-F238E27FC236}">
                        <a16:creationId xmlns:a16="http://schemas.microsoft.com/office/drawing/2014/main" id="{903E7298-CEBC-42B5-8A6F-E3C816628201}"/>
                      </a:ext>
                    </a:extLst>
                  </p:cNvPr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4" name="Google Shape;4439;p60">
                  <a:extLst>
                    <a:ext uri="{FF2B5EF4-FFF2-40B4-BE49-F238E27FC236}">
                      <a16:creationId xmlns:a16="http://schemas.microsoft.com/office/drawing/2014/main" id="{4CDDFEA9-B72D-4F23-AFDC-0002EA0367B2}"/>
                    </a:ext>
                  </a:extLst>
                </p:cNvPr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45" name="Google Shape;4440;p60">
                    <a:extLst>
                      <a:ext uri="{FF2B5EF4-FFF2-40B4-BE49-F238E27FC236}">
                        <a16:creationId xmlns:a16="http://schemas.microsoft.com/office/drawing/2014/main" id="{38A7BE3A-B091-4ED3-AD2C-840D4CA91DE7}"/>
                      </a:ext>
                    </a:extLst>
                  </p:cNvPr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441;p60">
                    <a:extLst>
                      <a:ext uri="{FF2B5EF4-FFF2-40B4-BE49-F238E27FC236}">
                        <a16:creationId xmlns:a16="http://schemas.microsoft.com/office/drawing/2014/main" id="{F3112422-9FC7-4DE4-98A7-16A332E6B6E5}"/>
                      </a:ext>
                    </a:extLst>
                  </p:cNvPr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" name="Google Shape;4442;p60">
                <a:extLst>
                  <a:ext uri="{FF2B5EF4-FFF2-40B4-BE49-F238E27FC236}">
                    <a16:creationId xmlns:a16="http://schemas.microsoft.com/office/drawing/2014/main" id="{0991C159-8767-421E-9B90-7A96C23413AC}"/>
                  </a:ext>
                </a:extLst>
              </p:cNvPr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36" name="Google Shape;4443;p60">
                  <a:extLst>
                    <a:ext uri="{FF2B5EF4-FFF2-40B4-BE49-F238E27FC236}">
                      <a16:creationId xmlns:a16="http://schemas.microsoft.com/office/drawing/2014/main" id="{C8DAC73F-89C2-430D-AB44-19BF724C67C9}"/>
                    </a:ext>
                  </a:extLst>
                </p:cNvPr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41" name="Google Shape;4444;p60">
                    <a:extLst>
                      <a:ext uri="{FF2B5EF4-FFF2-40B4-BE49-F238E27FC236}">
                        <a16:creationId xmlns:a16="http://schemas.microsoft.com/office/drawing/2014/main" id="{78BE5D04-2A5E-401A-9548-5ED9F5D1CF05}"/>
                      </a:ext>
                    </a:extLst>
                  </p:cNvPr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445;p60">
                    <a:extLst>
                      <a:ext uri="{FF2B5EF4-FFF2-40B4-BE49-F238E27FC236}">
                        <a16:creationId xmlns:a16="http://schemas.microsoft.com/office/drawing/2014/main" id="{454A7B6B-0AAE-46BA-B4D5-196A21C65665}"/>
                      </a:ext>
                    </a:extLst>
                  </p:cNvPr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" name="Google Shape;4446;p60">
                  <a:extLst>
                    <a:ext uri="{FF2B5EF4-FFF2-40B4-BE49-F238E27FC236}">
                      <a16:creationId xmlns:a16="http://schemas.microsoft.com/office/drawing/2014/main" id="{A46254AF-74D1-487F-8696-CE0016B4DDB3}"/>
                    </a:ext>
                  </a:extLst>
                </p:cNvPr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</p:grpSpPr>
              <p:sp>
                <p:nvSpPr>
                  <p:cNvPr id="38" name="Google Shape;4447;p60">
                    <a:extLst>
                      <a:ext uri="{FF2B5EF4-FFF2-40B4-BE49-F238E27FC236}">
                        <a16:creationId xmlns:a16="http://schemas.microsoft.com/office/drawing/2014/main" id="{4178C614-19A7-4DB8-A5FB-5D657E5A1ABC}"/>
                      </a:ext>
                    </a:extLst>
                  </p:cNvPr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4448;p60">
                    <a:extLst>
                      <a:ext uri="{FF2B5EF4-FFF2-40B4-BE49-F238E27FC236}">
                        <a16:creationId xmlns:a16="http://schemas.microsoft.com/office/drawing/2014/main" id="{BC20AB74-44D8-46C1-8329-2705077AF269}"/>
                      </a:ext>
                    </a:extLst>
                  </p:cNvPr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449;p60">
                    <a:extLst>
                      <a:ext uri="{FF2B5EF4-FFF2-40B4-BE49-F238E27FC236}">
                        <a16:creationId xmlns:a16="http://schemas.microsoft.com/office/drawing/2014/main" id="{263729BF-7CC4-4E8C-BD43-4F007723A6D7}"/>
                      </a:ext>
                    </a:extLst>
                  </p:cNvPr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oogle Shape;4450;p60">
                <a:extLst>
                  <a:ext uri="{FF2B5EF4-FFF2-40B4-BE49-F238E27FC236}">
                    <a16:creationId xmlns:a16="http://schemas.microsoft.com/office/drawing/2014/main" id="{14827D8C-DADE-4C14-B47D-90245044BD84}"/>
                  </a:ext>
                </a:extLst>
              </p:cNvPr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</p:grpSpPr>
            <p:grpSp>
              <p:nvGrpSpPr>
                <p:cNvPr id="28" name="Google Shape;4451;p60">
                  <a:extLst>
                    <a:ext uri="{FF2B5EF4-FFF2-40B4-BE49-F238E27FC236}">
                      <a16:creationId xmlns:a16="http://schemas.microsoft.com/office/drawing/2014/main" id="{C80303F2-B89D-480B-8DDC-553F63D0C80A}"/>
                    </a:ext>
                  </a:extLst>
                </p:cNvPr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34" name="Google Shape;4452;p60">
                    <a:extLst>
                      <a:ext uri="{FF2B5EF4-FFF2-40B4-BE49-F238E27FC236}">
                        <a16:creationId xmlns:a16="http://schemas.microsoft.com/office/drawing/2014/main" id="{232DB09C-09CB-4808-B08C-49C059BEBD9F}"/>
                      </a:ext>
                    </a:extLst>
                  </p:cNvPr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4453;p60">
                    <a:extLst>
                      <a:ext uri="{FF2B5EF4-FFF2-40B4-BE49-F238E27FC236}">
                        <a16:creationId xmlns:a16="http://schemas.microsoft.com/office/drawing/2014/main" id="{B42FFED9-217D-4CD8-B686-4BF9D5218886}"/>
                      </a:ext>
                    </a:extLst>
                  </p:cNvPr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" name="Google Shape;4454;p60">
                  <a:extLst>
                    <a:ext uri="{FF2B5EF4-FFF2-40B4-BE49-F238E27FC236}">
                      <a16:creationId xmlns:a16="http://schemas.microsoft.com/office/drawing/2014/main" id="{0DC2B77D-2BC3-4F01-89E9-2950C4A0A705}"/>
                    </a:ext>
                  </a:extLst>
                </p:cNvPr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</p:grpSpPr>
              <p:sp>
                <p:nvSpPr>
                  <p:cNvPr id="30" name="Google Shape;4455;p60">
                    <a:extLst>
                      <a:ext uri="{FF2B5EF4-FFF2-40B4-BE49-F238E27FC236}">
                        <a16:creationId xmlns:a16="http://schemas.microsoft.com/office/drawing/2014/main" id="{7279FDEC-32AF-4C08-8E8A-9FE8D2E819C8}"/>
                      </a:ext>
                    </a:extLst>
                  </p:cNvPr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1" name="Google Shape;4456;p60">
                    <a:extLst>
                      <a:ext uri="{FF2B5EF4-FFF2-40B4-BE49-F238E27FC236}">
                        <a16:creationId xmlns:a16="http://schemas.microsoft.com/office/drawing/2014/main" id="{337B4314-B774-4AC8-8DD3-617AC143C3B0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32" name="Google Shape;4457;p60">
                      <a:extLst>
                        <a:ext uri="{FF2B5EF4-FFF2-40B4-BE49-F238E27FC236}">
                          <a16:creationId xmlns:a16="http://schemas.microsoft.com/office/drawing/2014/main" id="{A51907A0-320E-4ED9-B383-456F41E96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" name="Google Shape;4458;p60">
                      <a:extLst>
                        <a:ext uri="{FF2B5EF4-FFF2-40B4-BE49-F238E27FC236}">
                          <a16:creationId xmlns:a16="http://schemas.microsoft.com/office/drawing/2014/main" id="{C9DE3545-2AF4-4DAD-8E14-A7C8A9512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3" name="Google Shape;4459;p60">
                <a:extLst>
                  <a:ext uri="{FF2B5EF4-FFF2-40B4-BE49-F238E27FC236}">
                    <a16:creationId xmlns:a16="http://schemas.microsoft.com/office/drawing/2014/main" id="{4EAC139F-943F-4B2B-87B0-0A262451D6D4}"/>
                  </a:ext>
                </a:extLst>
              </p:cNvPr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</p:grpSpPr>
            <p:grpSp>
              <p:nvGrpSpPr>
                <p:cNvPr id="14" name="Google Shape;4460;p60">
                  <a:extLst>
                    <a:ext uri="{FF2B5EF4-FFF2-40B4-BE49-F238E27FC236}">
                      <a16:creationId xmlns:a16="http://schemas.microsoft.com/office/drawing/2014/main" id="{6E094D67-450E-4D19-8849-B16B5015A39C}"/>
                    </a:ext>
                  </a:extLst>
                </p:cNvPr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</p:grpSpPr>
              <p:sp>
                <p:nvSpPr>
                  <p:cNvPr id="26" name="Google Shape;4461;p60">
                    <a:extLst>
                      <a:ext uri="{FF2B5EF4-FFF2-40B4-BE49-F238E27FC236}">
                        <a16:creationId xmlns:a16="http://schemas.microsoft.com/office/drawing/2014/main" id="{0D5A4511-11B8-433A-8189-FB20701A830A}"/>
                      </a:ext>
                    </a:extLst>
                  </p:cNvPr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4462;p60">
                    <a:extLst>
                      <a:ext uri="{FF2B5EF4-FFF2-40B4-BE49-F238E27FC236}">
                        <a16:creationId xmlns:a16="http://schemas.microsoft.com/office/drawing/2014/main" id="{316D5CF3-FDDB-4D02-A054-E7449A14095B}"/>
                      </a:ext>
                    </a:extLst>
                  </p:cNvPr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" name="Google Shape;4463;p60">
                  <a:extLst>
                    <a:ext uri="{FF2B5EF4-FFF2-40B4-BE49-F238E27FC236}">
                      <a16:creationId xmlns:a16="http://schemas.microsoft.com/office/drawing/2014/main" id="{FAB3E82E-E440-4B8E-A878-D6150CEFD773}"/>
                    </a:ext>
                  </a:extLst>
                </p:cNvPr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</p:grpSpPr>
              <p:grpSp>
                <p:nvGrpSpPr>
                  <p:cNvPr id="19" name="Google Shape;4464;p60">
                    <a:extLst>
                      <a:ext uri="{FF2B5EF4-FFF2-40B4-BE49-F238E27FC236}">
                        <a16:creationId xmlns:a16="http://schemas.microsoft.com/office/drawing/2014/main" id="{D2AA1766-F502-4C5B-AE96-80378152E4A7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</p:grpSpPr>
                <p:grpSp>
                  <p:nvGrpSpPr>
                    <p:cNvPr id="22" name="Google Shape;4465;p60">
                      <a:extLst>
                        <a:ext uri="{FF2B5EF4-FFF2-40B4-BE49-F238E27FC236}">
                          <a16:creationId xmlns:a16="http://schemas.microsoft.com/office/drawing/2014/main" id="{181A724E-18FC-48B4-A2F9-9582380B3C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</p:grpSpPr>
                  <p:sp>
                    <p:nvSpPr>
                      <p:cNvPr id="24" name="Google Shape;4466;p60">
                        <a:extLst>
                          <a:ext uri="{FF2B5EF4-FFF2-40B4-BE49-F238E27FC236}">
                            <a16:creationId xmlns:a16="http://schemas.microsoft.com/office/drawing/2014/main" id="{BA670BBC-7B7C-4E2E-9F95-F8AF624974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ln/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4467;p60">
                        <a:extLst>
                          <a:ext uri="{FF2B5EF4-FFF2-40B4-BE49-F238E27FC236}">
                            <a16:creationId xmlns:a16="http://schemas.microsoft.com/office/drawing/2014/main" id="{DED42E8F-46FA-4CBC-B528-3B77974AD8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3" name="Google Shape;4468;p60">
                      <a:extLst>
                        <a:ext uri="{FF2B5EF4-FFF2-40B4-BE49-F238E27FC236}">
                          <a16:creationId xmlns:a16="http://schemas.microsoft.com/office/drawing/2014/main" id="{EF702E60-BCB5-4EF2-825D-13CDD36757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0" name="Google Shape;4469;p60">
                    <a:extLst>
                      <a:ext uri="{FF2B5EF4-FFF2-40B4-BE49-F238E27FC236}">
                        <a16:creationId xmlns:a16="http://schemas.microsoft.com/office/drawing/2014/main" id="{70B55C23-273D-4E08-84B9-E0637ED614CF}"/>
                      </a:ext>
                    </a:extLst>
                  </p:cNvPr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4470;p60">
                    <a:extLst>
                      <a:ext uri="{FF2B5EF4-FFF2-40B4-BE49-F238E27FC236}">
                        <a16:creationId xmlns:a16="http://schemas.microsoft.com/office/drawing/2014/main" id="{B14126BB-E59C-4750-B889-8839078BDB48}"/>
                      </a:ext>
                    </a:extLst>
                  </p:cNvPr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" name="Google Shape;4471;p60">
                  <a:extLst>
                    <a:ext uri="{FF2B5EF4-FFF2-40B4-BE49-F238E27FC236}">
                      <a16:creationId xmlns:a16="http://schemas.microsoft.com/office/drawing/2014/main" id="{ADED26E7-61B0-4026-997A-B55701B1673A}"/>
                    </a:ext>
                  </a:extLst>
                </p:cNvPr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</p:grpSpPr>
              <p:sp>
                <p:nvSpPr>
                  <p:cNvPr id="17" name="Google Shape;4472;p60">
                    <a:extLst>
                      <a:ext uri="{FF2B5EF4-FFF2-40B4-BE49-F238E27FC236}">
                        <a16:creationId xmlns:a16="http://schemas.microsoft.com/office/drawing/2014/main" id="{48C0F349-F27F-40BA-8790-19FFE8612EB3}"/>
                      </a:ext>
                    </a:extLst>
                  </p:cNvPr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4473;p60">
                    <a:extLst>
                      <a:ext uri="{FF2B5EF4-FFF2-40B4-BE49-F238E27FC236}">
                        <a16:creationId xmlns:a16="http://schemas.microsoft.com/office/drawing/2014/main" id="{A6553575-7102-47D7-AF44-A95A299E077C}"/>
                      </a:ext>
                    </a:extLst>
                  </p:cNvPr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115565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40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4846069" y="2200274"/>
            <a:ext cx="3961860" cy="2443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it-IT" sz="1500" dirty="0"/>
              <a:t>Le due soluzioni proposte sono state testate su uno stesso dataset di 100 sudoku</a:t>
            </a:r>
          </a:p>
          <a:p>
            <a:pPr marL="0" lvl="0" indent="0"/>
            <a:endParaRPr lang="it-IT" sz="1500" dirty="0"/>
          </a:p>
          <a:p>
            <a:pPr marL="0" lvl="0" indent="0"/>
            <a:r>
              <a:rPr lang="it-IT" sz="1500" dirty="0"/>
              <a:t>I test sono stati effettuati su una macchina con una CPU Intel(R) Core(TM) i7-6500U e una RAM di 8 GB</a:t>
            </a:r>
          </a:p>
          <a:p>
            <a:pPr marL="0" lvl="0" indent="0"/>
            <a:endParaRPr lang="it-IT" sz="1500" dirty="0"/>
          </a:p>
          <a:p>
            <a:pPr marL="0" lvl="0" indent="0"/>
            <a:r>
              <a:rPr lang="it-IT" sz="1500" dirty="0"/>
              <a:t>Ogni soluzione è stata eseguita con le seguenti quantità di </a:t>
            </a:r>
            <a:r>
              <a:rPr lang="it-IT" sz="1500" dirty="0" err="1"/>
              <a:t>thread</a:t>
            </a:r>
            <a:r>
              <a:rPr lang="it-IT" sz="1500" dirty="0"/>
              <a:t> a disposizione: 1, 2, 4, 8, 16, 32</a:t>
            </a:r>
            <a:endParaRPr sz="1500"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SPECIFICHE</a:t>
            </a:r>
            <a:endParaRPr dirty="0"/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1"/>
          <p:cNvSpPr/>
          <p:nvPr/>
        </p:nvSpPr>
        <p:spPr>
          <a:xfrm>
            <a:off x="3650085" y="3441066"/>
            <a:ext cx="12862" cy="44357"/>
          </a:xfrm>
          <a:custGeom>
            <a:avLst/>
            <a:gdLst/>
            <a:ahLst/>
            <a:cxnLst/>
            <a:rect l="l" t="t" r="r" b="b"/>
            <a:pathLst>
              <a:path w="925" h="3190" extrusionOk="0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1"/>
          <p:cNvSpPr/>
          <p:nvPr/>
        </p:nvSpPr>
        <p:spPr>
          <a:xfrm>
            <a:off x="3597385" y="3441066"/>
            <a:ext cx="48209" cy="66216"/>
          </a:xfrm>
          <a:custGeom>
            <a:avLst/>
            <a:gdLst/>
            <a:ahLst/>
            <a:cxnLst/>
            <a:rect l="l" t="t" r="r" b="b"/>
            <a:pathLst>
              <a:path w="3467" h="4762" extrusionOk="0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1"/>
          <p:cNvSpPr/>
          <p:nvPr/>
        </p:nvSpPr>
        <p:spPr>
          <a:xfrm>
            <a:off x="3879504" y="3448783"/>
            <a:ext cx="61710" cy="50141"/>
          </a:xfrm>
          <a:custGeom>
            <a:avLst/>
            <a:gdLst/>
            <a:ahLst/>
            <a:cxnLst/>
            <a:rect l="l" t="t" r="r" b="b"/>
            <a:pathLst>
              <a:path w="4438" h="3606" extrusionOk="0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1"/>
          <p:cNvSpPr/>
          <p:nvPr/>
        </p:nvSpPr>
        <p:spPr>
          <a:xfrm>
            <a:off x="4157785" y="3446211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1"/>
          <p:cNvSpPr/>
          <p:nvPr/>
        </p:nvSpPr>
        <p:spPr>
          <a:xfrm>
            <a:off x="4157785" y="3461631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4157785" y="3479624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4191198" y="3479624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4207912" y="3462271"/>
            <a:ext cx="5784" cy="39866"/>
          </a:xfrm>
          <a:custGeom>
            <a:avLst/>
            <a:gdLst/>
            <a:ahLst/>
            <a:cxnLst/>
            <a:rect l="l" t="t" r="r" b="b"/>
            <a:pathLst>
              <a:path w="416" h="2867" extrusionOk="0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4446967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4477822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4508663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3497130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1"/>
          <p:cNvSpPr txBox="1"/>
          <p:nvPr/>
        </p:nvSpPr>
        <p:spPr>
          <a:xfrm>
            <a:off x="3989175" y="3716338"/>
            <a:ext cx="7254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SUBSCRBE 2.0 M</a:t>
            </a:r>
            <a:endParaRPr sz="600" b="1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9" name="Google Shape;589;p41"/>
          <p:cNvSpPr txBox="1"/>
          <p:nvPr/>
        </p:nvSpPr>
        <p:spPr>
          <a:xfrm>
            <a:off x="1803750" y="36897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Sit Amet</a:t>
            </a:r>
            <a:endParaRPr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Immagine 2" descr="Immagine che contiene testo, computer&#10;&#10;Descrizione generata automaticamente">
            <a:extLst>
              <a:ext uri="{FF2B5EF4-FFF2-40B4-BE49-F238E27FC236}">
                <a16:creationId xmlns:a16="http://schemas.microsoft.com/office/drawing/2014/main" id="{D3BACDD5-8137-4611-A915-A49DA247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5" y="886341"/>
            <a:ext cx="4141606" cy="41416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Pthread</a:t>
            </a:r>
            <a:endParaRPr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63740" y="2574568"/>
            <a:ext cx="2903965" cy="1518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Si noti che l’esecuzione con due </a:t>
            </a:r>
            <a:r>
              <a:rPr lang="it-IT" dirty="0" err="1"/>
              <a:t>thread</a:t>
            </a:r>
            <a:r>
              <a:rPr lang="it-IT" dirty="0"/>
              <a:t> ha una prestazione migliore che con uno solo</a:t>
            </a:r>
          </a:p>
          <a:p>
            <a:pPr marL="0" lvl="0" indent="0"/>
            <a:endParaRPr lang="it-IT" dirty="0"/>
          </a:p>
          <a:p>
            <a:pPr marL="0" lvl="0" indent="0"/>
            <a:r>
              <a:rPr lang="it-IT" dirty="0"/>
              <a:t>All’aumentare del numero dei </a:t>
            </a:r>
            <a:r>
              <a:rPr lang="it-IT" dirty="0" err="1"/>
              <a:t>thread</a:t>
            </a:r>
            <a:r>
              <a:rPr lang="it-IT" dirty="0"/>
              <a:t> le prestazioni si vanno a deteriorare</a:t>
            </a: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6275073" y="1908802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Prestazioni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roup 4">
            <a:extLst>
              <a:ext uri="{FF2B5EF4-FFF2-40B4-BE49-F238E27FC236}">
                <a16:creationId xmlns:a16="http://schemas.microsoft.com/office/drawing/2014/main" id="{EC9E7B91-37FE-40AD-9CA6-F703D6778B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62722" y="1156056"/>
            <a:ext cx="3657600" cy="3371850"/>
            <a:chOff x="1427" y="691"/>
            <a:chExt cx="2304" cy="2124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97EBC718-2FD9-4B37-9A78-A69A606E052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27" y="691"/>
              <a:ext cx="2304" cy="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id="{0778CC55-8F12-4AFF-A51B-81791FE71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808"/>
                      </a14:imgEffect>
                      <a14:imgEffect>
                        <a14:saturation sat="200000"/>
                      </a14:imgEffect>
                      <a14:imgEffect>
                        <a14:brightnessContrast contrast="1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691"/>
              <a:ext cx="2308" cy="212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OpenMP</a:t>
            </a:r>
            <a:endParaRPr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126832" y="2578894"/>
            <a:ext cx="2777782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Si noti che non vi è un</a:t>
            </a:r>
          </a:p>
          <a:p>
            <a:pPr marL="0" lvl="0" indent="0"/>
            <a:r>
              <a:rPr lang="it-IT" dirty="0"/>
              <a:t>netto miglioramento prestazionale attraverso l’utilizzo di più </a:t>
            </a:r>
            <a:r>
              <a:rPr lang="it-IT" dirty="0" err="1"/>
              <a:t>thread</a:t>
            </a: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6275073" y="1866596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Prestazioni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4">
            <a:extLst>
              <a:ext uri="{FF2B5EF4-FFF2-40B4-BE49-F238E27FC236}">
                <a16:creationId xmlns:a16="http://schemas.microsoft.com/office/drawing/2014/main" id="{3F47B6B8-0F78-425E-B934-C388EBFA80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26141" y="1147763"/>
            <a:ext cx="3503612" cy="3268662"/>
            <a:chOff x="1447" y="723"/>
            <a:chExt cx="2207" cy="2059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6E817170-B172-4AA2-ABE6-250CFAEB60A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47" y="723"/>
              <a:ext cx="2207" cy="2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7CA6A1B3-0DAC-4707-B49D-1863091A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61000"/>
                      </a14:imgEffect>
                      <a14:imgEffect>
                        <a14:brightnessContrast bright="-16000" contrast="7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" y="723"/>
              <a:ext cx="2211" cy="20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7532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0" y="2531925"/>
            <a:ext cx="5085470" cy="9423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-1190831" y="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 THREAD VS MULTITHREAD</a:t>
            </a:r>
            <a:endParaRPr dirty="0"/>
          </a:p>
        </p:txBody>
      </p:sp>
      <p:graphicFrame>
        <p:nvGraphicFramePr>
          <p:cNvPr id="515" name="Google Shape;515;p39"/>
          <p:cNvGraphicFramePr/>
          <p:nvPr>
            <p:extLst>
              <p:ext uri="{D42A27DB-BD31-4B8C-83A1-F6EECF244321}">
                <p14:modId xmlns:p14="http://schemas.microsoft.com/office/powerpoint/2010/main" val="3083758348"/>
              </p:ext>
            </p:extLst>
          </p:nvPr>
        </p:nvGraphicFramePr>
        <p:xfrm>
          <a:off x="1118381" y="1854775"/>
          <a:ext cx="3967089" cy="1619500"/>
        </p:xfrm>
        <a:graphic>
          <a:graphicData uri="http://schemas.openxmlformats.org/drawingml/2006/table">
            <a:tbl>
              <a:tblPr>
                <a:noFill/>
                <a:tableStyleId>{3B643BE0-6787-4421-86F7-5E850381AC5D}</a:tableStyleId>
              </a:tblPr>
              <a:tblGrid>
                <a:gridCol w="134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Single thread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Multi thread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Pthread</a:t>
                      </a:r>
                      <a:endParaRPr sz="18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0,0077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0,0017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OpenMP</a:t>
                      </a:r>
                      <a:endParaRPr sz="18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3,2578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3,2827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42738-9909-408C-A3B2-65D534F10D3E}"/>
              </a:ext>
            </a:extLst>
          </p:cNvPr>
          <p:cNvSpPr txBox="1"/>
          <p:nvPr/>
        </p:nvSpPr>
        <p:spPr>
          <a:xfrm>
            <a:off x="1226098" y="3474275"/>
            <a:ext cx="41710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accent3"/>
                </a:solidFill>
                <a:latin typeface="Overpass Mono" panose="020B0604020202020204" charset="0"/>
              </a:rPr>
              <a:t>Tutti i test sono stati eseguiti sullo stesso dataset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317F45-3879-48FC-8452-A29C146B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83" y="213381"/>
            <a:ext cx="2487903" cy="2297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magine 9" descr="Immagine che contiene edificio&#10;&#10;Descrizione generata automaticamente">
            <a:extLst>
              <a:ext uri="{FF2B5EF4-FFF2-40B4-BE49-F238E27FC236}">
                <a16:creationId xmlns:a16="http://schemas.microsoft.com/office/drawing/2014/main" id="{800B495D-E7E7-4826-ACB5-05C5F5C74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83" y="2654438"/>
            <a:ext cx="2487903" cy="2359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311700" y="3320937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20000"/>
              </a:lnSpc>
              <a:buNone/>
            </a:pPr>
            <a:r>
              <a:rPr lang="it-IT" dirty="0"/>
              <a:t>Progetto a cura di:</a:t>
            </a:r>
          </a:p>
          <a:p>
            <a:pPr marL="0" lvl="0" indent="0">
              <a:lnSpc>
                <a:spcPct val="20000"/>
              </a:lnSpc>
              <a:buNone/>
            </a:pPr>
            <a:endParaRPr lang="it-IT" dirty="0"/>
          </a:p>
          <a:p>
            <a:pPr marL="0" lvl="0" indent="0">
              <a:lnSpc>
                <a:spcPct val="20000"/>
              </a:lnSpc>
              <a:buNone/>
            </a:pPr>
            <a:endParaRPr lang="it-IT" dirty="0"/>
          </a:p>
          <a:p>
            <a:pPr marL="0" lvl="0" indent="0">
              <a:lnSpc>
                <a:spcPct val="20000"/>
              </a:lnSpc>
              <a:buNone/>
            </a:pPr>
            <a:endParaRPr lang="it-IT" dirty="0"/>
          </a:p>
          <a:p>
            <a:pPr marL="0" lvl="0" indent="0">
              <a:lnSpc>
                <a:spcPct val="20000"/>
              </a:lnSpc>
              <a:buNone/>
            </a:pPr>
            <a:r>
              <a:rPr lang="it-IT" dirty="0"/>
              <a:t>Gaetano Conti e Vincenzo Imperati</a:t>
            </a:r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615733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600" dirty="0"/>
              <a:t>GRAZIE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306950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- </a:t>
            </a:r>
            <a:r>
              <a:rPr lang="it-IT" sz="1800" dirty="0"/>
              <a:t>ALBERT EINSTEIN -</a:t>
            </a:r>
            <a:endParaRPr sz="1800"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1981869" y="2277019"/>
            <a:ext cx="5180262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/>
            <a:r>
              <a:rPr lang="it-IT" dirty="0"/>
              <a:t>“I computer sono incredibilmente veloci, accurati e stupidi. Gli uomini sono incredibilmente lenti, inaccurati e intelligenti. L’insieme dei due costituisce una forza incalcolabile.”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258924" y="1747838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973024"/>
            <a:ext cx="4250889" cy="2002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it-IT" sz="1500" dirty="0"/>
              <a:t>Approccio multithreading alla risoluzione di sudoku 9x9</a:t>
            </a:r>
          </a:p>
          <a:p>
            <a:pPr marL="127000" indent="0">
              <a:buNone/>
            </a:pPr>
            <a:endParaRPr lang="it-IT" sz="1500" dirty="0"/>
          </a:p>
          <a:p>
            <a:pPr marL="127000" indent="0">
              <a:buNone/>
            </a:pPr>
            <a:r>
              <a:rPr lang="it-IT" sz="1500" dirty="0"/>
              <a:t>Vengono discusse due soluzioni:</a:t>
            </a:r>
          </a:p>
          <a:p>
            <a:r>
              <a:rPr lang="it-IT" sz="1500" b="1" dirty="0" err="1">
                <a:solidFill>
                  <a:srgbClr val="FF0000"/>
                </a:solidFill>
              </a:rPr>
              <a:t>Pthread</a:t>
            </a:r>
            <a:r>
              <a:rPr lang="it-IT" sz="1500" dirty="0"/>
              <a:t>: DFS in parallelo su più </a:t>
            </a:r>
            <a:r>
              <a:rPr lang="it-IT" sz="1500" dirty="0" err="1"/>
              <a:t>thread</a:t>
            </a:r>
            <a:endParaRPr lang="it-IT" sz="1500" dirty="0"/>
          </a:p>
          <a:p>
            <a:r>
              <a:rPr lang="it-IT" sz="1500" b="1" dirty="0" err="1">
                <a:solidFill>
                  <a:srgbClr val="FF0000"/>
                </a:solidFill>
              </a:rPr>
              <a:t>OpenMP</a:t>
            </a:r>
            <a:r>
              <a:rPr lang="it-IT" sz="1500" dirty="0"/>
              <a:t>: BFS parallelizzando alcune parti del codice</a:t>
            </a:r>
            <a:endParaRPr sz="15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INTRODUZIONE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258924" y="1747838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973025"/>
            <a:ext cx="4250889" cy="200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it-IT" sz="1500" dirty="0"/>
              <a:t>Nel documento vengono descritte:</a:t>
            </a:r>
          </a:p>
          <a:p>
            <a:r>
              <a:rPr lang="it-IT" sz="1500" dirty="0"/>
              <a:t>le architetture delle due soluzioni </a:t>
            </a:r>
          </a:p>
          <a:p>
            <a:r>
              <a:rPr lang="it-IT" sz="1500" dirty="0"/>
              <a:t>i problemi riscontrati</a:t>
            </a:r>
          </a:p>
          <a:p>
            <a:r>
              <a:rPr lang="it-IT" sz="1500" dirty="0"/>
              <a:t>le limitazioni riscontrate</a:t>
            </a:r>
          </a:p>
          <a:p>
            <a:r>
              <a:rPr lang="it-IT" sz="1500" dirty="0"/>
              <a:t>i test svolti su di un dataset comune di sudoku 9x9 con un’unica soluzione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INTRODUZIONE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05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Soluzione Pthread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91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7ECA4F6-4AD5-444D-AEFD-4DC759EA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73" y="1071405"/>
            <a:ext cx="5857851" cy="3000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DCA3C6-6C22-4A0B-9B04-4F55A9633C49}"/>
              </a:ext>
            </a:extLst>
          </p:cNvPr>
          <p:cNvSpPr txBox="1"/>
          <p:nvPr/>
        </p:nvSpPr>
        <p:spPr>
          <a:xfrm>
            <a:off x="1761978" y="416884"/>
            <a:ext cx="5620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000" b="1" dirty="0">
                <a:solidFill>
                  <a:schemeClr val="dk2"/>
                </a:solidFill>
                <a:latin typeface="Overpass Mono"/>
                <a:sym typeface="Overpass Mono"/>
              </a:rPr>
              <a:t>Soluzione Pthread</a:t>
            </a:r>
            <a:endParaRPr lang="it-IT" sz="3000" b="1" dirty="0">
              <a:solidFill>
                <a:schemeClr val="dk2"/>
              </a:solidFill>
              <a:latin typeface="Overpass Mono"/>
              <a:sym typeface="Overpass Mono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851C89-4CCB-4A11-9267-329776BDDE1C}"/>
              </a:ext>
            </a:extLst>
          </p:cNvPr>
          <p:cNvSpPr txBox="1"/>
          <p:nvPr/>
        </p:nvSpPr>
        <p:spPr>
          <a:xfrm>
            <a:off x="1643073" y="4172618"/>
            <a:ext cx="5857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algn="ctr">
              <a:buClr>
                <a:schemeClr val="lt1"/>
              </a:buClr>
              <a:buSzPts val="1600"/>
            </a:pPr>
            <a:r>
              <a:rPr lang="it-IT" sz="1500" b="1" dirty="0">
                <a:solidFill>
                  <a:srgbClr val="FF0000"/>
                </a:solidFill>
                <a:latin typeface="Anaheim"/>
                <a:sym typeface="Anaheim"/>
              </a:rPr>
              <a:t>DFS</a:t>
            </a:r>
            <a:r>
              <a:rPr lang="it-IT" sz="1500" b="1" dirty="0">
                <a:solidFill>
                  <a:schemeClr val="lt1"/>
                </a:solidFill>
                <a:latin typeface="Anaheim"/>
                <a:sym typeface="Anaheim"/>
              </a:rPr>
              <a:t> -</a:t>
            </a:r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 approccio vantaggioso qualora la soluzione si trovasse in profondità, invece che in superficie (dove performa meglio la BFS).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7ECA4F6-4AD5-444D-AEFD-4DC759EA95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87" y="1071570"/>
            <a:ext cx="5857200" cy="3000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DCA3C6-6C22-4A0B-9B04-4F55A9633C49}"/>
              </a:ext>
            </a:extLst>
          </p:cNvPr>
          <p:cNvSpPr txBox="1"/>
          <p:nvPr/>
        </p:nvSpPr>
        <p:spPr>
          <a:xfrm>
            <a:off x="1761978" y="416884"/>
            <a:ext cx="5620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000" b="1" dirty="0">
                <a:solidFill>
                  <a:schemeClr val="dk2"/>
                </a:solidFill>
                <a:latin typeface="Overpass Mono"/>
                <a:sym typeface="Overpass Mono"/>
              </a:rPr>
              <a:t>Soluzione Pthread</a:t>
            </a:r>
            <a:endParaRPr lang="it-IT" sz="3000" b="1" dirty="0">
              <a:solidFill>
                <a:schemeClr val="dk2"/>
              </a:solidFill>
              <a:latin typeface="Overpass Mono"/>
              <a:sym typeface="Overpass Mono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851C89-4CCB-4A11-9267-329776BDDE1C}"/>
              </a:ext>
            </a:extLst>
          </p:cNvPr>
          <p:cNvSpPr txBox="1"/>
          <p:nvPr/>
        </p:nvSpPr>
        <p:spPr>
          <a:xfrm>
            <a:off x="6075814" y="1371420"/>
            <a:ext cx="29753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Lo scopo è trovare l’unica soluzione del sudoku svolgendo la </a:t>
            </a:r>
            <a:r>
              <a:rPr lang="it-IT" sz="1500" b="1" dirty="0">
                <a:solidFill>
                  <a:srgbClr val="FF0000"/>
                </a:solidFill>
                <a:latin typeface="Anaheim"/>
                <a:sym typeface="Anaheim"/>
              </a:rPr>
              <a:t>DFS in modo parallelo </a:t>
            </a:r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sfruttando la potenza computazionale di più </a:t>
            </a:r>
            <a:r>
              <a:rPr lang="it-IT" sz="1500" dirty="0" err="1">
                <a:solidFill>
                  <a:schemeClr val="lt1"/>
                </a:solidFill>
                <a:latin typeface="Anaheim"/>
                <a:sym typeface="Anaheim"/>
              </a:rPr>
              <a:t>thread</a:t>
            </a:r>
            <a:r>
              <a:rPr lang="it-IT" sz="1500" dirty="0">
                <a:solidFill>
                  <a:schemeClr val="lt1"/>
                </a:solidFill>
                <a:latin typeface="Anaheim"/>
                <a:sym typeface="Anaheim"/>
              </a:rPr>
              <a:t>. </a:t>
            </a:r>
          </a:p>
          <a:p>
            <a:endParaRPr lang="it-IT" sz="1500" dirty="0">
              <a:solidFill>
                <a:schemeClr val="lt1"/>
              </a:solidFill>
              <a:latin typeface="Anaheim"/>
              <a:sym typeface="Anaheim"/>
            </a:endParaRPr>
          </a:p>
          <a:p>
            <a:r>
              <a:rPr lang="it-IT" sz="1500" dirty="0">
                <a:solidFill>
                  <a:schemeClr val="lt1"/>
                </a:solidFill>
                <a:latin typeface="Anaheim"/>
              </a:rPr>
              <a:t>L’obiettivo è anche riuscire a </a:t>
            </a:r>
            <a:r>
              <a:rPr lang="it-IT" sz="1500" b="1" dirty="0">
                <a:solidFill>
                  <a:srgbClr val="FF0000"/>
                </a:solidFill>
                <a:latin typeface="Anaheim"/>
              </a:rPr>
              <a:t>distribuire in modo ottimale </a:t>
            </a:r>
            <a:r>
              <a:rPr lang="it-IT" sz="1500" dirty="0">
                <a:solidFill>
                  <a:schemeClr val="lt1"/>
                </a:solidFill>
                <a:latin typeface="Anaheim"/>
              </a:rPr>
              <a:t>il lavoro computazionale che ogni </a:t>
            </a:r>
            <a:r>
              <a:rPr lang="it-IT" sz="1500" dirty="0" err="1">
                <a:solidFill>
                  <a:schemeClr val="lt1"/>
                </a:solidFill>
                <a:latin typeface="Anaheim"/>
              </a:rPr>
              <a:t>thread</a:t>
            </a:r>
            <a:r>
              <a:rPr lang="it-IT" sz="1500" dirty="0">
                <a:solidFill>
                  <a:schemeClr val="lt1"/>
                </a:solidFill>
                <a:latin typeface="Anaheim"/>
              </a:rPr>
              <a:t> deve svolgere.</a:t>
            </a:r>
            <a:endParaRPr lang="it-IT" sz="1500" dirty="0">
              <a:solidFill>
                <a:schemeClr val="lt1"/>
              </a:solidFill>
              <a:latin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6066320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1016</Words>
  <Application>Microsoft Office PowerPoint</Application>
  <PresentationFormat>Presentazione su schermo (16:9)</PresentationFormat>
  <Paragraphs>157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5" baseType="lpstr">
      <vt:lpstr>Raleway Thin</vt:lpstr>
      <vt:lpstr>Barlow Condensed ExtraBold</vt:lpstr>
      <vt:lpstr>Nunito Light</vt:lpstr>
      <vt:lpstr>Anaheim</vt:lpstr>
      <vt:lpstr>Barlow</vt:lpstr>
      <vt:lpstr>Arial</vt:lpstr>
      <vt:lpstr>Overpass Mono</vt:lpstr>
      <vt:lpstr>Programming Lesson by Slidesgo</vt:lpstr>
      <vt:lpstr>Implementazione di algoritmi paralleli per la soluzione di Sudoku</vt:lpstr>
      <vt:lpstr>Sommario</vt:lpstr>
      <vt:lpstr>- ALBERT EINSTEIN -</vt:lpstr>
      <vt:lpstr>INTRODUZIONE</vt:lpstr>
      <vt:lpstr>INTRODUZIONE</vt:lpstr>
      <vt:lpstr>INTRODUZIONE</vt:lpstr>
      <vt:lpstr>Soluzione Pthread</vt:lpstr>
      <vt:lpstr>Presentazione standard di PowerPoint</vt:lpstr>
      <vt:lpstr>Presentazione standard di PowerPoint</vt:lpstr>
      <vt:lpstr>Presentazione standard di PowerPoint</vt:lpstr>
      <vt:lpstr>VARIABILI PRINCIPALI</vt:lpstr>
      <vt:lpstr>VARIABILI PRINCIPALI</vt:lpstr>
      <vt:lpstr>POSSIBILI STATI DI UN THREAD</vt:lpstr>
      <vt:lpstr>FUNZIONAMENTO</vt:lpstr>
      <vt:lpstr>Soluzione OpenMP</vt:lpstr>
      <vt:lpstr>Presentazione standard di PowerPoint</vt:lpstr>
      <vt:lpstr>Presentazione standard di PowerPoint</vt:lpstr>
      <vt:lpstr>Presentazione standard di PowerPoint</vt:lpstr>
      <vt:lpstr>VARIABILI PRINCIPALI</vt:lpstr>
      <vt:lpstr>VARIABILI PRINCIPALI</vt:lpstr>
      <vt:lpstr>FUNZIONAMENTO</vt:lpstr>
      <vt:lpstr>Testing</vt:lpstr>
      <vt:lpstr>SPECIFICHE</vt:lpstr>
      <vt:lpstr>Test Pthread</vt:lpstr>
      <vt:lpstr>Test OpenMP</vt:lpstr>
      <vt:lpstr>SINGLE THREAD VS MULTITHREAD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Implementazione di algoritmi paralleli per la soluzione di Sudoku</dc:title>
  <dc:creator>Emmanuele Conti</dc:creator>
  <cp:lastModifiedBy>Vincenzo</cp:lastModifiedBy>
  <cp:revision>46</cp:revision>
  <dcterms:modified xsi:type="dcterms:W3CDTF">2021-01-20T19:18:52Z</dcterms:modified>
</cp:coreProperties>
</file>