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http://customooxmlschemas.google.com/">
      <go:slidesCustomData xmlns:go="http://customooxmlschemas.google.com/" r:id="rId15" roundtripDataSignature="AMtx7mjUbpt4lbbRQagKv7lxcuO1JpT5t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customschemas.google.com/relationships/presentationmetadata" Target="metadata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it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0" name="Google Shape;60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0" name="Google Shape;70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7" name="Google Shape;77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4" name="Google Shape;84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1" name="Google Shape;91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8" name="Google Shape;98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2db126fad5_0_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5" name="Google Shape;105;g22db126fad5_0_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2" name="Google Shape;112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2db126fad5_0_1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9" name="Google Shape;119;g22db126fad5_0_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titolo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4"/>
          <p:cNvSpPr txBox="1"/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4"/>
          <p:cNvSpPr txBox="1"/>
          <p:nvPr>
            <p:ph idx="1" type="subTitle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Calibri"/>
              <a:buNone/>
              <a:defRPr/>
            </a:lvl1pPr>
            <a:lvl2pPr lvl="1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  <a:defRPr/>
            </a:lvl2pPr>
            <a:lvl3pPr lvl="2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/>
            </a:lvl3pPr>
            <a:lvl4pPr lvl="3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/>
            </a:lvl4pPr>
            <a:lvl5pPr lvl="4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/>
            </a:lvl5pPr>
            <a:lvl6pPr lvl="5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/>
            </a:lvl6pPr>
            <a:lvl7pPr lvl="6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/>
            </a:lvl7pPr>
            <a:lvl8pPr lvl="7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/>
            </a:lvl8pPr>
            <a:lvl9pPr lvl="8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uoto" type="blank">
  <p:cSld name="BLANK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titolo" type="titleOnly">
  <p:cSld name="TITLE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6"/>
          <p:cNvSpPr txBox="1"/>
          <p:nvPr>
            <p:ph type="title"/>
          </p:nvPr>
        </p:nvSpPr>
        <p:spPr>
          <a:xfrm>
            <a:off x="1331640" y="844154"/>
            <a:ext cx="7344048" cy="3786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fronto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7"/>
          <p:cNvSpPr txBox="1"/>
          <p:nvPr>
            <p:ph type="title"/>
          </p:nvPr>
        </p:nvSpPr>
        <p:spPr>
          <a:xfrm>
            <a:off x="1187624" y="735546"/>
            <a:ext cx="7499176" cy="3276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7"/>
          <p:cNvSpPr txBox="1"/>
          <p:nvPr>
            <p:ph idx="1" type="body"/>
          </p:nvPr>
        </p:nvSpPr>
        <p:spPr>
          <a:xfrm>
            <a:off x="1187624" y="1151335"/>
            <a:ext cx="3600400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Calibri"/>
              <a:buNone/>
              <a:defRPr b="1" sz="18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b="1" sz="1600"/>
            </a:lvl9pPr>
          </a:lstStyle>
          <a:p/>
        </p:txBody>
      </p:sp>
      <p:sp>
        <p:nvSpPr>
          <p:cNvPr id="47" name="Google Shape;47;p27"/>
          <p:cNvSpPr txBox="1"/>
          <p:nvPr>
            <p:ph idx="2" type="body"/>
          </p:nvPr>
        </p:nvSpPr>
        <p:spPr>
          <a:xfrm>
            <a:off x="1187624" y="1707654"/>
            <a:ext cx="3600400" cy="28308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Calibri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»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»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»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»"/>
              <a:defRPr sz="1600"/>
            </a:lvl9pPr>
          </a:lstStyle>
          <a:p/>
        </p:txBody>
      </p:sp>
      <p:sp>
        <p:nvSpPr>
          <p:cNvPr id="48" name="Google Shape;48;p27"/>
          <p:cNvSpPr txBox="1"/>
          <p:nvPr>
            <p:ph idx="3" type="body"/>
          </p:nvPr>
        </p:nvSpPr>
        <p:spPr>
          <a:xfrm>
            <a:off x="4932040" y="1151335"/>
            <a:ext cx="3754760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Calibri"/>
              <a:buNone/>
              <a:defRPr b="1" sz="18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b="1" sz="1600"/>
            </a:lvl9pPr>
          </a:lstStyle>
          <a:p/>
        </p:txBody>
      </p:sp>
      <p:sp>
        <p:nvSpPr>
          <p:cNvPr id="49" name="Google Shape;49;p27"/>
          <p:cNvSpPr txBox="1"/>
          <p:nvPr>
            <p:ph idx="4" type="body"/>
          </p:nvPr>
        </p:nvSpPr>
        <p:spPr>
          <a:xfrm>
            <a:off x="4932040" y="1707654"/>
            <a:ext cx="3754760" cy="28308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Calibri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»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»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»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»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uto 2" type="twoObj">
  <p:cSld name="TWO_OBJECTS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8"/>
          <p:cNvSpPr txBox="1"/>
          <p:nvPr>
            <p:ph type="title"/>
          </p:nvPr>
        </p:nvSpPr>
        <p:spPr>
          <a:xfrm>
            <a:off x="1258887" y="844153"/>
            <a:ext cx="7416800" cy="3786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8"/>
          <p:cNvSpPr txBox="1"/>
          <p:nvPr>
            <p:ph idx="1" type="body"/>
          </p:nvPr>
        </p:nvSpPr>
        <p:spPr>
          <a:xfrm>
            <a:off x="1259632" y="1314450"/>
            <a:ext cx="3560018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Font typeface="Calibri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»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»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»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»"/>
              <a:defRPr sz="1800"/>
            </a:lvl9pPr>
          </a:lstStyle>
          <a:p/>
        </p:txBody>
      </p:sp>
      <p:sp>
        <p:nvSpPr>
          <p:cNvPr id="53" name="Google Shape;53;p28"/>
          <p:cNvSpPr txBox="1"/>
          <p:nvPr>
            <p:ph idx="2" type="body"/>
          </p:nvPr>
        </p:nvSpPr>
        <p:spPr>
          <a:xfrm>
            <a:off x="4972050" y="1314450"/>
            <a:ext cx="3703638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Font typeface="Calibri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»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»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»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»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stazione sezione" type="secHead">
  <p:cSld name="SECTION_HEADER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9"/>
          <p:cNvSpPr txBox="1"/>
          <p:nvPr>
            <p:ph type="title"/>
          </p:nvPr>
        </p:nvSpPr>
        <p:spPr>
          <a:xfrm>
            <a:off x="1259632" y="3305175"/>
            <a:ext cx="7235080" cy="1021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9"/>
          <p:cNvSpPr txBox="1"/>
          <p:nvPr>
            <p:ph idx="1" type="body"/>
          </p:nvPr>
        </p:nvSpPr>
        <p:spPr>
          <a:xfrm>
            <a:off x="1220886" y="2031690"/>
            <a:ext cx="7307089" cy="11251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Calibri"/>
              <a:buNone/>
              <a:defRPr sz="2000"/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/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sz="1600"/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sz="1400"/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sz="1400"/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sz="1400"/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sz="1400"/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olo e contenuto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5"/>
          <p:cNvSpPr txBox="1"/>
          <p:nvPr>
            <p:ph type="title"/>
          </p:nvPr>
        </p:nvSpPr>
        <p:spPr>
          <a:xfrm>
            <a:off x="1258887" y="844153"/>
            <a:ext cx="7416800" cy="3786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5"/>
          <p:cNvSpPr txBox="1"/>
          <p:nvPr>
            <p:ph idx="1" type="body"/>
          </p:nvPr>
        </p:nvSpPr>
        <p:spPr>
          <a:xfrm>
            <a:off x="1258887" y="1314450"/>
            <a:ext cx="74168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olo e grafico" type="chart">
  <p:cSld name="CHAR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8"/>
          <p:cNvSpPr txBox="1"/>
          <p:nvPr>
            <p:ph type="title"/>
          </p:nvPr>
        </p:nvSpPr>
        <p:spPr>
          <a:xfrm>
            <a:off x="1259632" y="789552"/>
            <a:ext cx="7559675" cy="3786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8"/>
          <p:cNvSpPr/>
          <p:nvPr>
            <p:ph idx="2" type="chart"/>
          </p:nvPr>
        </p:nvSpPr>
        <p:spPr>
          <a:xfrm>
            <a:off x="1260029" y="1314450"/>
            <a:ext cx="7559675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22433"/>
              </a:buClr>
              <a:buSzPts val="2400"/>
              <a:buFont typeface="Calibri"/>
              <a:buChar char="•"/>
              <a:def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–"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•"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–"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»"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»"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»"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»"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»"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olo e tabella" type="tbl">
  <p:cSld name="TAB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9"/>
          <p:cNvSpPr txBox="1"/>
          <p:nvPr>
            <p:ph type="title"/>
          </p:nvPr>
        </p:nvSpPr>
        <p:spPr>
          <a:xfrm>
            <a:off x="1259632" y="789552"/>
            <a:ext cx="7415659" cy="3786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olo, testo e contenuto" type="txAndObj">
  <p:cSld name="TEXT_AND_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0"/>
          <p:cNvSpPr txBox="1"/>
          <p:nvPr>
            <p:ph type="title"/>
          </p:nvPr>
        </p:nvSpPr>
        <p:spPr>
          <a:xfrm>
            <a:off x="1234232" y="789552"/>
            <a:ext cx="7415659" cy="3786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0"/>
          <p:cNvSpPr txBox="1"/>
          <p:nvPr>
            <p:ph idx="1" type="body"/>
          </p:nvPr>
        </p:nvSpPr>
        <p:spPr>
          <a:xfrm>
            <a:off x="1221848" y="1314450"/>
            <a:ext cx="3597802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6" name="Google Shape;26;p20"/>
          <p:cNvSpPr txBox="1"/>
          <p:nvPr>
            <p:ph idx="2" type="body"/>
          </p:nvPr>
        </p:nvSpPr>
        <p:spPr>
          <a:xfrm>
            <a:off x="4972050" y="1314450"/>
            <a:ext cx="3703638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olo verticale e testo" type="vertTitleAndTx">
  <p:cSld name="VERTICAL_TITLE_AND_VERTICAL_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1"/>
          <p:cNvSpPr txBox="1"/>
          <p:nvPr>
            <p:ph type="title"/>
          </p:nvPr>
        </p:nvSpPr>
        <p:spPr>
          <a:xfrm rot="5400000">
            <a:off x="5898624" y="1623486"/>
            <a:ext cx="3665004" cy="1889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1"/>
          <p:cNvSpPr txBox="1"/>
          <p:nvPr>
            <p:ph idx="1" type="body"/>
          </p:nvPr>
        </p:nvSpPr>
        <p:spPr>
          <a:xfrm rot="5400000">
            <a:off x="2114394" y="-119217"/>
            <a:ext cx="3665004" cy="5374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olo e testo verticale" type="vertTx">
  <p:cSld name="VERTICAL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2"/>
          <p:cNvSpPr txBox="1"/>
          <p:nvPr>
            <p:ph type="title"/>
          </p:nvPr>
        </p:nvSpPr>
        <p:spPr>
          <a:xfrm>
            <a:off x="1258887" y="844153"/>
            <a:ext cx="7416800" cy="3786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2"/>
          <p:cNvSpPr txBox="1"/>
          <p:nvPr>
            <p:ph idx="1" type="body"/>
          </p:nvPr>
        </p:nvSpPr>
        <p:spPr>
          <a:xfrm rot="5400000">
            <a:off x="3424237" y="-850900"/>
            <a:ext cx="3086100" cy="74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magine con didascalia" type="picTx">
  <p:cSld name="PICTURE_WITH_CAPTIO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3"/>
          <p:cNvSpPr txBox="1"/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3"/>
          <p:cNvSpPr/>
          <p:nvPr>
            <p:ph idx="2" type="pic"/>
          </p:nvPr>
        </p:nvSpPr>
        <p:spPr>
          <a:xfrm>
            <a:off x="1792288" y="735545"/>
            <a:ext cx="5486400" cy="2810135"/>
          </a:xfrm>
          <a:prstGeom prst="rect">
            <a:avLst/>
          </a:prstGeom>
          <a:noFill/>
          <a:ln>
            <a:noFill/>
          </a:ln>
        </p:spPr>
      </p:sp>
      <p:sp>
        <p:nvSpPr>
          <p:cNvPr id="36" name="Google Shape;36;p23"/>
          <p:cNvSpPr txBox="1"/>
          <p:nvPr>
            <p:ph idx="1" type="body"/>
          </p:nvPr>
        </p:nvSpPr>
        <p:spPr>
          <a:xfrm>
            <a:off x="1792288" y="4025504"/>
            <a:ext cx="5486400" cy="4904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alibri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uto con didascalia" type="objTx">
  <p:cSld name="OBJECT_WITH_CAPTION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4"/>
          <p:cNvSpPr txBox="1"/>
          <p:nvPr>
            <p:ph type="title"/>
          </p:nvPr>
        </p:nvSpPr>
        <p:spPr>
          <a:xfrm>
            <a:off x="1259632" y="843558"/>
            <a:ext cx="2216225" cy="8715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4"/>
          <p:cNvSpPr txBox="1"/>
          <p:nvPr>
            <p:ph idx="1" type="body"/>
          </p:nvPr>
        </p:nvSpPr>
        <p:spPr>
          <a:xfrm>
            <a:off x="3635896" y="843558"/>
            <a:ext cx="5050903" cy="36724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Font typeface="Calibri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sz="2000"/>
            </a:lvl9pPr>
          </a:lstStyle>
          <a:p/>
        </p:txBody>
      </p:sp>
      <p:sp>
        <p:nvSpPr>
          <p:cNvPr id="40" name="Google Shape;40;p24"/>
          <p:cNvSpPr txBox="1"/>
          <p:nvPr>
            <p:ph idx="2" type="body"/>
          </p:nvPr>
        </p:nvSpPr>
        <p:spPr>
          <a:xfrm>
            <a:off x="1259632" y="1770938"/>
            <a:ext cx="2205881" cy="27330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alibri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3"/>
          <p:cNvGrpSpPr/>
          <p:nvPr/>
        </p:nvGrpSpPr>
        <p:grpSpPr>
          <a:xfrm>
            <a:off x="0" y="4572000"/>
            <a:ext cx="9144000" cy="571500"/>
            <a:chOff x="0" y="3840"/>
            <a:chExt cx="5760" cy="480"/>
          </a:xfrm>
        </p:grpSpPr>
        <p:sp>
          <p:nvSpPr>
            <p:cNvPr id="7" name="Google Shape;7;p13"/>
            <p:cNvSpPr txBox="1"/>
            <p:nvPr/>
          </p:nvSpPr>
          <p:spPr>
            <a:xfrm>
              <a:off x="0" y="3984"/>
              <a:ext cx="5760" cy="336"/>
            </a:xfrm>
            <a:prstGeom prst="rect">
              <a:avLst/>
            </a:prstGeom>
            <a:solidFill>
              <a:srgbClr val="8224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8;p13"/>
            <p:cNvSpPr txBox="1"/>
            <p:nvPr/>
          </p:nvSpPr>
          <p:spPr>
            <a:xfrm>
              <a:off x="768" y="3840"/>
              <a:ext cx="4992" cy="480"/>
            </a:xfrm>
            <a:prstGeom prst="rect">
              <a:avLst/>
            </a:prstGeom>
            <a:solidFill>
              <a:srgbClr val="8224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" name="Google Shape;9;p13"/>
          <p:cNvSpPr txBox="1"/>
          <p:nvPr>
            <p:ph type="title"/>
          </p:nvPr>
        </p:nvSpPr>
        <p:spPr>
          <a:xfrm>
            <a:off x="1258887" y="844153"/>
            <a:ext cx="7416800" cy="3786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rgbClr val="82243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rgbClr val="82243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rgbClr val="82243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rgbClr val="82243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rgbClr val="82243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rgbClr val="822433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rgbClr val="822433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rgbClr val="822433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rgbClr val="82243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3"/>
          <p:cNvSpPr txBox="1"/>
          <p:nvPr>
            <p:ph idx="1" type="body"/>
          </p:nvPr>
        </p:nvSpPr>
        <p:spPr>
          <a:xfrm>
            <a:off x="1258887" y="1314450"/>
            <a:ext cx="74168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22433"/>
              </a:buClr>
              <a:buSzPts val="2400"/>
              <a:buFont typeface="Calibri"/>
              <a:buChar char="•"/>
              <a:def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–"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•"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–"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»"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»"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»"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»"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»"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11" name="Google Shape;11;p1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07950" y="86915"/>
            <a:ext cx="1916906" cy="623887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Relationship Id="rId4" Type="http://schemas.openxmlformats.org/officeDocument/2006/relationships/image" Target="../media/image1.jpg"/><Relationship Id="rId5" Type="http://schemas.openxmlformats.org/officeDocument/2006/relationships/image" Target="../media/image4.jpg"/><Relationship Id="rId6" Type="http://schemas.openxmlformats.org/officeDocument/2006/relationships/hyperlink" Target="https://web.uniroma1.it/i3s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"/>
          <p:cNvSpPr txBox="1"/>
          <p:nvPr/>
        </p:nvSpPr>
        <p:spPr>
          <a:xfrm>
            <a:off x="0" y="0"/>
            <a:ext cx="9144000" cy="2571750"/>
          </a:xfrm>
          <a:prstGeom prst="rect">
            <a:avLst/>
          </a:prstGeom>
          <a:solidFill>
            <a:srgbClr val="00677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3" name="Google Shape;63;p1"/>
          <p:cNvGrpSpPr/>
          <p:nvPr/>
        </p:nvGrpSpPr>
        <p:grpSpPr>
          <a:xfrm>
            <a:off x="0" y="2069300"/>
            <a:ext cx="9144553" cy="3074110"/>
            <a:chOff x="0" y="1738"/>
            <a:chExt cx="7680" cy="2582"/>
          </a:xfrm>
        </p:grpSpPr>
        <p:pic>
          <p:nvPicPr>
            <p:cNvPr descr="Fondino" id="64" name="Google Shape;64;p1"/>
            <p:cNvPicPr preferRelativeResize="0"/>
            <p:nvPr/>
          </p:nvPicPr>
          <p:blipFill rotWithShape="1">
            <a:blip r:embed="rId3">
              <a:alphaModFix/>
            </a:blip>
            <a:srcRect b="0" l="0" r="24997" t="0"/>
            <a:stretch/>
          </p:blipFill>
          <p:spPr>
            <a:xfrm>
              <a:off x="0" y="2158"/>
              <a:ext cx="7680" cy="216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logo +marchio" id="65" name="Google Shape;65;p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0" y="2160"/>
              <a:ext cx="5760" cy="72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fascia" id="66" name="Google Shape;66;p1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316" y="1738"/>
              <a:ext cx="6364" cy="422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</p:pic>
      </p:grpSp>
      <p:sp>
        <p:nvSpPr>
          <p:cNvPr id="67" name="Google Shape;67;p1"/>
          <p:cNvSpPr txBox="1"/>
          <p:nvPr>
            <p:ph type="ctrTitle"/>
          </p:nvPr>
        </p:nvSpPr>
        <p:spPr>
          <a:xfrm>
            <a:off x="2098750" y="256674"/>
            <a:ext cx="6369000" cy="16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alibri"/>
              <a:buNone/>
            </a:pPr>
            <a:r>
              <a:rPr b="0" lang="it" sz="1600">
                <a:solidFill>
                  <a:srgbClr val="FFFFFF"/>
                </a:solidFill>
              </a:rPr>
              <a:t>Esercizi svolti di Progettazione di algoritmi</a:t>
            </a:r>
            <a:br>
              <a:rPr b="0" lang="it" sz="1600">
                <a:solidFill>
                  <a:srgbClr val="FFFFFF"/>
                </a:solidFill>
              </a:rPr>
            </a:br>
            <a:r>
              <a:rPr b="0" lang="it" sz="1600">
                <a:solidFill>
                  <a:srgbClr val="FFFFFF"/>
                </a:solidFill>
                <a:uFill>
                  <a:noFill/>
                </a:u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Facoltà di Ingegneria dell'informazione, informatica e statistica</a:t>
            </a:r>
            <a:endParaRPr b="0" sz="16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alibri"/>
              <a:buNone/>
            </a:pPr>
            <a:r>
              <a:rPr b="0" lang="it" sz="1600">
                <a:solidFill>
                  <a:srgbClr val="FFFFFF"/>
                </a:solidFill>
              </a:rPr>
              <a:t>Dipartimento di informatica</a:t>
            </a:r>
            <a:endParaRPr b="0" sz="16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alibri"/>
              <a:buNone/>
            </a:pPr>
            <a:r>
              <a:rPr b="0" i="0" lang="it" sz="16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Anno Accademico 20</a:t>
            </a:r>
            <a:r>
              <a:rPr b="0" lang="it" sz="1600">
                <a:solidFill>
                  <a:srgbClr val="FFFFFF"/>
                </a:solidFill>
              </a:rPr>
              <a:t>22</a:t>
            </a:r>
            <a:r>
              <a:rPr b="0" i="0" lang="it" sz="16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-20</a:t>
            </a:r>
            <a:r>
              <a:rPr b="0" lang="it" sz="1600">
                <a:solidFill>
                  <a:srgbClr val="FFFFFF"/>
                </a:solidFill>
              </a:rPr>
              <a:t>23</a:t>
            </a:r>
            <a:endParaRPr b="0" sz="16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alibri"/>
              <a:buNone/>
            </a:pPr>
            <a:r>
              <a:t/>
            </a:r>
            <a:endParaRPr b="0" sz="16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alibri"/>
              <a:buNone/>
            </a:pPr>
            <a:r>
              <a:rPr lang="it">
                <a:solidFill>
                  <a:srgbClr val="FFFFFF"/>
                </a:solidFill>
              </a:rPr>
              <a:t>Esercitazione 5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"/>
          <p:cNvSpPr txBox="1"/>
          <p:nvPr>
            <p:ph type="title"/>
          </p:nvPr>
        </p:nvSpPr>
        <p:spPr>
          <a:xfrm>
            <a:off x="2180375" y="92725"/>
            <a:ext cx="6560100" cy="83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2433"/>
              </a:buClr>
              <a:buSzPts val="2400"/>
              <a:buFont typeface="Calibri"/>
              <a:buNone/>
            </a:pPr>
            <a:r>
              <a:rPr lang="it"/>
              <a:t>Es </a:t>
            </a:r>
            <a:r>
              <a:rPr lang="it"/>
              <a:t>1. Mostrare che un albero di copertura minimo rimane minimo se si incrementa il peso di tutti gli archi di una costante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2433"/>
              </a:buClr>
              <a:buSzPts val="2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73" name="Google Shape;73;p2"/>
          <p:cNvSpPr txBox="1"/>
          <p:nvPr>
            <p:ph idx="1" type="body"/>
          </p:nvPr>
        </p:nvSpPr>
        <p:spPr>
          <a:xfrm>
            <a:off x="373775" y="1361050"/>
            <a:ext cx="8366700" cy="31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it" sz="1800"/>
              <a:t>Sia G = (V,E) un grafo non orientato connesso e con pesi sugli archi. Sia T un minimo albero di copertura per G.</a:t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it" sz="1800"/>
              <a:t>Provare che T è ancora un minimo albero di copertura anche per il grafo che si ottiene da G incrementando di una stessa costante c il peso degli archi.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699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/>
          </a:p>
        </p:txBody>
      </p:sp>
      <p:sp>
        <p:nvSpPr>
          <p:cNvPr id="74" name="Google Shape;74;p2"/>
          <p:cNvSpPr txBox="1"/>
          <p:nvPr>
            <p:ph type="title"/>
          </p:nvPr>
        </p:nvSpPr>
        <p:spPr>
          <a:xfrm>
            <a:off x="373850" y="927325"/>
            <a:ext cx="8366700" cy="4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2433"/>
              </a:buClr>
              <a:buSzPts val="2400"/>
              <a:buFont typeface="Calibri"/>
              <a:buNone/>
            </a:pPr>
            <a:r>
              <a:rPr lang="it" sz="2000"/>
              <a:t>Testo</a:t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"/>
          <p:cNvSpPr txBox="1"/>
          <p:nvPr>
            <p:ph type="title"/>
          </p:nvPr>
        </p:nvSpPr>
        <p:spPr>
          <a:xfrm>
            <a:off x="2180375" y="92725"/>
            <a:ext cx="6560100" cy="83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it">
                <a:solidFill>
                  <a:schemeClr val="dk1"/>
                </a:solidFill>
              </a:rPr>
              <a:t>Es </a:t>
            </a:r>
            <a:r>
              <a:rPr lang="it">
                <a:solidFill>
                  <a:schemeClr val="dk1"/>
                </a:solidFill>
              </a:rPr>
              <a:t>1. Mostrare che un albero di copertura minimo rimane minimo se si incrementa il peso di tutti gli archi di una costante</a:t>
            </a:r>
            <a:endParaRPr/>
          </a:p>
        </p:txBody>
      </p:sp>
      <p:sp>
        <p:nvSpPr>
          <p:cNvPr id="80" name="Google Shape;80;p3"/>
          <p:cNvSpPr txBox="1"/>
          <p:nvPr>
            <p:ph idx="1" type="body"/>
          </p:nvPr>
        </p:nvSpPr>
        <p:spPr>
          <a:xfrm>
            <a:off x="373775" y="1361050"/>
            <a:ext cx="8366700" cy="31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it" sz="1800"/>
              <a:t>Tutti gli alberi di copertura hanno esattamente n-1 archi. Una volta che considero una funzione peso w’(e)=w(e)+c, avrò che per ogni albero di copertura w’(T) = w(T)+(n-1)c. Da ciò discende subito che w(T) &lt; w(T”) implica che w’(T’)&lt; w’(T”).</a:t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it" sz="1800"/>
              <a:t>Questa situazione è abbastanza comune e spesso la cardinalità delle soluzioni ammissibili tutte uguali è una delle condizioni che rendono applicabili algoritmi greedy come quelli che trovano i minimi alberi di copertura.</a:t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/>
          </a:p>
        </p:txBody>
      </p:sp>
      <p:sp>
        <p:nvSpPr>
          <p:cNvPr id="81" name="Google Shape;81;p3"/>
          <p:cNvSpPr txBox="1"/>
          <p:nvPr>
            <p:ph type="title"/>
          </p:nvPr>
        </p:nvSpPr>
        <p:spPr>
          <a:xfrm>
            <a:off x="373850" y="927325"/>
            <a:ext cx="8366700" cy="4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2433"/>
              </a:buClr>
              <a:buSzPts val="2400"/>
              <a:buFont typeface="Calibri"/>
              <a:buNone/>
            </a:pPr>
            <a:r>
              <a:rPr lang="it" sz="2000"/>
              <a:t>Soluzione</a:t>
            </a:r>
            <a:endParaRPr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"/>
          <p:cNvSpPr txBox="1"/>
          <p:nvPr>
            <p:ph type="title"/>
          </p:nvPr>
        </p:nvSpPr>
        <p:spPr>
          <a:xfrm>
            <a:off x="2180375" y="92725"/>
            <a:ext cx="6560100" cy="83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2433"/>
              </a:buClr>
              <a:buSzPts val="2400"/>
              <a:buFont typeface="Calibri"/>
              <a:buNone/>
            </a:pPr>
            <a:r>
              <a:rPr lang="it"/>
              <a:t>Es. </a:t>
            </a:r>
            <a:r>
              <a:rPr lang="it"/>
              <a:t>2. Un arco di peso minimo appartiene sempre a un albero di copertura minimo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2433"/>
              </a:buClr>
              <a:buSzPts val="2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87" name="Google Shape;87;p5"/>
          <p:cNvSpPr txBox="1"/>
          <p:nvPr>
            <p:ph idx="1" type="body"/>
          </p:nvPr>
        </p:nvSpPr>
        <p:spPr>
          <a:xfrm>
            <a:off x="373775" y="1361050"/>
            <a:ext cx="8366700" cy="31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it" sz="1800"/>
              <a:t>Sia G = (V,E) un grafo non orientato connesso e con pesi sugli archi. Sia T un minimo albero di copertura per G.</a:t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it" sz="1800"/>
              <a:t>Provare che T deve contenere un arco di peso minimo.</a:t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/>
          </a:p>
        </p:txBody>
      </p:sp>
      <p:sp>
        <p:nvSpPr>
          <p:cNvPr id="88" name="Google Shape;88;p5"/>
          <p:cNvSpPr txBox="1"/>
          <p:nvPr>
            <p:ph type="title"/>
          </p:nvPr>
        </p:nvSpPr>
        <p:spPr>
          <a:xfrm>
            <a:off x="373850" y="927325"/>
            <a:ext cx="8366700" cy="4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2433"/>
              </a:buClr>
              <a:buSzPts val="2400"/>
              <a:buFont typeface="Calibri"/>
              <a:buNone/>
            </a:pPr>
            <a:r>
              <a:rPr lang="it" sz="2000"/>
              <a:t>Testo</a:t>
            </a:r>
            <a:endParaRPr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7"/>
          <p:cNvSpPr txBox="1"/>
          <p:nvPr>
            <p:ph type="title"/>
          </p:nvPr>
        </p:nvSpPr>
        <p:spPr>
          <a:xfrm>
            <a:off x="2180375" y="92725"/>
            <a:ext cx="6560100" cy="83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it">
                <a:solidFill>
                  <a:schemeClr val="dk1"/>
                </a:solidFill>
              </a:rPr>
              <a:t>Es. 2. Un arco di peso minimo appartiene sempre a un albero di copertura minimo</a:t>
            </a:r>
            <a:endParaRPr/>
          </a:p>
        </p:txBody>
      </p:sp>
      <p:sp>
        <p:nvSpPr>
          <p:cNvPr id="94" name="Google Shape;94;p7"/>
          <p:cNvSpPr txBox="1"/>
          <p:nvPr>
            <p:ph idx="1" type="body"/>
          </p:nvPr>
        </p:nvSpPr>
        <p:spPr>
          <a:xfrm>
            <a:off x="373775" y="1361050"/>
            <a:ext cx="8366700" cy="31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/>
              <a:t>Supponiamo per assurdo esista un arco di peso minimo (u, v) in G, non scelto nell’albero minimo di copertura T di G.</a:t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/>
              <a:t>Consideriamo un qualsiasi taglio (S, V∖S) di G, con u ∊ S e v ∉ S. Siccome</a:t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/>
              <a:t>l’albero è connesso, c’è un arco (x, y) che attraversa il taglio e per ipotesi w(x, y) &gt; w(u, v). Rimuovendo (x, y) da T e aggiungendo (u, v) ottengo un albero di supporto T’, tale che w(T’) &lt; w(T).</a:t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/>
              <a:t>Ovviamente si poteva applicare il Teorema dell’arco leggero.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/>
          </a:p>
        </p:txBody>
      </p:sp>
      <p:sp>
        <p:nvSpPr>
          <p:cNvPr id="95" name="Google Shape;95;p7"/>
          <p:cNvSpPr txBox="1"/>
          <p:nvPr>
            <p:ph type="title"/>
          </p:nvPr>
        </p:nvSpPr>
        <p:spPr>
          <a:xfrm>
            <a:off x="373850" y="927325"/>
            <a:ext cx="8366700" cy="4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2433"/>
              </a:buClr>
              <a:buSzPts val="2400"/>
              <a:buFont typeface="Calibri"/>
              <a:buNone/>
            </a:pPr>
            <a:r>
              <a:rPr lang="it" sz="2000"/>
              <a:t>Soluzione</a:t>
            </a:r>
            <a:endParaRPr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8"/>
          <p:cNvSpPr txBox="1"/>
          <p:nvPr>
            <p:ph type="title"/>
          </p:nvPr>
        </p:nvSpPr>
        <p:spPr>
          <a:xfrm>
            <a:off x="2180375" y="92725"/>
            <a:ext cx="6560100" cy="83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2433"/>
              </a:buClr>
              <a:buSzPts val="2400"/>
              <a:buFont typeface="Calibri"/>
              <a:buNone/>
            </a:pPr>
            <a:r>
              <a:rPr lang="it"/>
              <a:t>Es.</a:t>
            </a:r>
            <a:r>
              <a:rPr lang="it"/>
              <a:t> 3. Se G ha tutti i pesi distinti, allora l'albero minimo di copertura è unico</a:t>
            </a:r>
            <a:endParaRPr/>
          </a:p>
        </p:txBody>
      </p:sp>
      <p:sp>
        <p:nvSpPr>
          <p:cNvPr id="101" name="Google Shape;101;p8"/>
          <p:cNvSpPr txBox="1"/>
          <p:nvPr>
            <p:ph idx="1" type="body"/>
          </p:nvPr>
        </p:nvSpPr>
        <p:spPr>
          <a:xfrm>
            <a:off x="373775" y="1361050"/>
            <a:ext cx="8366700" cy="31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it" sz="1800"/>
              <a:t>Sia G = (V,E) un grafo non orientato connesso e con pesi sugli archi. Sia T un minimo albero di copertura per G.</a:t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it" sz="1800"/>
              <a:t>Provare che qualora i pesi di G siano tutti distinti, allora T è l’unico minimo albero di copertura. Mostrare che la condizione sul fatto che i pesi siano tutti distinti non è necessaria per l’unicità del minimo albero di copertura.</a:t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/>
          </a:p>
        </p:txBody>
      </p:sp>
      <p:sp>
        <p:nvSpPr>
          <p:cNvPr id="102" name="Google Shape;102;p8"/>
          <p:cNvSpPr txBox="1"/>
          <p:nvPr>
            <p:ph type="title"/>
          </p:nvPr>
        </p:nvSpPr>
        <p:spPr>
          <a:xfrm>
            <a:off x="373850" y="927325"/>
            <a:ext cx="8366700" cy="4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2433"/>
              </a:buClr>
              <a:buSzPts val="2400"/>
              <a:buFont typeface="Calibri"/>
              <a:buNone/>
            </a:pPr>
            <a:r>
              <a:rPr lang="it" sz="2000"/>
              <a:t>Testo</a:t>
            </a:r>
            <a:endParaRPr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2db126fad5_0_9"/>
          <p:cNvSpPr txBox="1"/>
          <p:nvPr>
            <p:ph type="title"/>
          </p:nvPr>
        </p:nvSpPr>
        <p:spPr>
          <a:xfrm>
            <a:off x="2180375" y="92725"/>
            <a:ext cx="6560100" cy="83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2433"/>
              </a:buClr>
              <a:buSzPts val="2400"/>
              <a:buFont typeface="Calibri"/>
              <a:buNone/>
            </a:pPr>
            <a:r>
              <a:rPr lang="it"/>
              <a:t>Es. 3. Se G ha tutti i pesi distinti, allora l'albero minimo di copertura è unico</a:t>
            </a:r>
            <a:endParaRPr/>
          </a:p>
        </p:txBody>
      </p:sp>
      <p:sp>
        <p:nvSpPr>
          <p:cNvPr id="108" name="Google Shape;108;g22db126fad5_0_9"/>
          <p:cNvSpPr txBox="1"/>
          <p:nvPr>
            <p:ph idx="1" type="body"/>
          </p:nvPr>
        </p:nvSpPr>
        <p:spPr>
          <a:xfrm>
            <a:off x="373775" y="1361050"/>
            <a:ext cx="8366700" cy="31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it" sz="1800"/>
              <a:t>Possiamo applicare il ragionamento precedente iterandolo su tutti gli archi (e quindi i tagli “attraversati”).</a:t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it" sz="1800"/>
              <a:t>Supponiamo che T non sia l’unico albero di copertura e sia (u, v) un arco in T ma non in un altro albero T’. Consideriamo un taglio (S, V∖S) di G, con u ∊ S e v ∉ S e sia (u’, v’) l’arco in T’ che attraversa il taglio. Ma seguendo il ragionamento precedente w(u, v) è minimo tra tutti i pesi degli archi che attraversano il taglio (S, V∖S) e non sono in T (attenzione!) altrimenti costruire un albero T’’ tale che w(T’’) &lt; w(T)=w(T’).</a:t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/>
              <a:t>Siccome gli archi hanno tutti pesi distinti, (u, v) è l’unico arco che realizza il minimo su ogni taglio che attraversa. Quindi tale arco deve necessariamente stare nell’albero di copertura minimo T. Essendo questo ragionamento vero per ogni arco, T è necessariamente l’unico albero di copertura di G.</a:t>
            </a:r>
            <a:endParaRPr sz="1800"/>
          </a:p>
        </p:txBody>
      </p:sp>
      <p:sp>
        <p:nvSpPr>
          <p:cNvPr id="109" name="Google Shape;109;g22db126fad5_0_9"/>
          <p:cNvSpPr txBox="1"/>
          <p:nvPr>
            <p:ph type="title"/>
          </p:nvPr>
        </p:nvSpPr>
        <p:spPr>
          <a:xfrm>
            <a:off x="373850" y="927325"/>
            <a:ext cx="8366700" cy="4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2433"/>
              </a:buClr>
              <a:buSzPts val="2400"/>
              <a:buFont typeface="Calibri"/>
              <a:buNone/>
            </a:pPr>
            <a:r>
              <a:rPr lang="it" sz="2000"/>
              <a:t>Soluzione</a:t>
            </a:r>
            <a:endParaRPr sz="2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1"/>
          <p:cNvSpPr txBox="1"/>
          <p:nvPr>
            <p:ph type="title"/>
          </p:nvPr>
        </p:nvSpPr>
        <p:spPr>
          <a:xfrm>
            <a:off x="2180375" y="92725"/>
            <a:ext cx="6560100" cy="83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2433"/>
              </a:buClr>
              <a:buSzPts val="2400"/>
              <a:buFont typeface="Calibri"/>
              <a:buNone/>
            </a:pPr>
            <a:r>
              <a:rPr lang="it"/>
              <a:t>Es. </a:t>
            </a:r>
            <a:r>
              <a:rPr lang="it"/>
              <a:t>4. L'albero di cammini minimi radicati in s non necessariamente è un albero minimo di copertura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2433"/>
              </a:buClr>
              <a:buSzPts val="2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15" name="Google Shape;115;p11"/>
          <p:cNvSpPr txBox="1"/>
          <p:nvPr>
            <p:ph idx="1" type="body"/>
          </p:nvPr>
        </p:nvSpPr>
        <p:spPr>
          <a:xfrm>
            <a:off x="373775" y="1361050"/>
            <a:ext cx="8366700" cy="31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04301" lvl="0" marL="36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it" sz="1800"/>
              <a:t>Sia G un grafo non diretto, connesso e pesato. Dimostrare o confutare che un albero dei cammini minimi di G `e anche un albero di copertura di peso minimo.</a:t>
            </a:r>
            <a:endParaRPr sz="1800"/>
          </a:p>
          <a:p>
            <a:pPr indent="-204301" lvl="0" marL="36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it" sz="1800"/>
              <a:t>Sia G un grafo non diretto, connesso e pesato dove i pesi sono tutti diversi tra loro. Sia T un minimo albero di copertura di G, sia s un nodo e Ts l’albero dei cammini minimi da s verso tutti gli altri nodi di G. Dimostrare oppure fornire un controesempio che Ts e T condividono almeno un arco.</a:t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/>
          </a:p>
        </p:txBody>
      </p:sp>
      <p:sp>
        <p:nvSpPr>
          <p:cNvPr id="116" name="Google Shape;116;p11"/>
          <p:cNvSpPr txBox="1"/>
          <p:nvPr>
            <p:ph type="title"/>
          </p:nvPr>
        </p:nvSpPr>
        <p:spPr>
          <a:xfrm>
            <a:off x="373850" y="927325"/>
            <a:ext cx="8366700" cy="4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2433"/>
              </a:buClr>
              <a:buSzPts val="2400"/>
              <a:buFont typeface="Calibri"/>
              <a:buNone/>
            </a:pPr>
            <a:r>
              <a:rPr lang="it" sz="2000"/>
              <a:t>Testo</a:t>
            </a:r>
            <a:endParaRPr sz="2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2db126fad5_0_18"/>
          <p:cNvSpPr txBox="1"/>
          <p:nvPr>
            <p:ph type="title"/>
          </p:nvPr>
        </p:nvSpPr>
        <p:spPr>
          <a:xfrm>
            <a:off x="2180375" y="92725"/>
            <a:ext cx="6560100" cy="83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2433"/>
              </a:buClr>
              <a:buSzPts val="2400"/>
              <a:buFont typeface="Calibri"/>
              <a:buNone/>
            </a:pPr>
            <a:r>
              <a:rPr lang="it"/>
              <a:t>Es. 4. L'albero di cammini minimi radicati in s non necessariamente è un albero minimo di copertura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2433"/>
              </a:buClr>
              <a:buSzPts val="2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22" name="Google Shape;122;g22db126fad5_0_18"/>
          <p:cNvSpPr txBox="1"/>
          <p:nvPr>
            <p:ph idx="1" type="body"/>
          </p:nvPr>
        </p:nvSpPr>
        <p:spPr>
          <a:xfrm>
            <a:off x="373775" y="1361050"/>
            <a:ext cx="8366700" cy="31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04301" lvl="0" marL="36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it" sz="1800"/>
              <a:t>È facile vedere che questo non è vero. Ancora una volta basta un “triangolo” per trovare un controesempio.</a:t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204301" lvl="0" marL="36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it" sz="1800"/>
              <a:t>Viceversa il DAG dei cammini minimi ha sempre un arco in comune con l’albero minimo di copertura: è sufficiente applicare il Teorema dell’arco leggero sul taglio ({s}, V∖{s}) [in entrambi i casi si sceglie l’arco di peso minimo]. Oppure applicare l’algoritmo di Prim partendo dalla sorgente s: sceglie lo stesso arco di Dijkstra [e concludere grazie all’unicità dell’albero minimo nel caso di pesi diversi].</a:t>
            </a:r>
            <a:endParaRPr sz="1800"/>
          </a:p>
        </p:txBody>
      </p:sp>
      <p:sp>
        <p:nvSpPr>
          <p:cNvPr id="123" name="Google Shape;123;g22db126fad5_0_18"/>
          <p:cNvSpPr txBox="1"/>
          <p:nvPr>
            <p:ph type="title"/>
          </p:nvPr>
        </p:nvSpPr>
        <p:spPr>
          <a:xfrm>
            <a:off x="373850" y="927325"/>
            <a:ext cx="8366700" cy="4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2433"/>
              </a:buClr>
              <a:buSzPts val="2400"/>
              <a:buFont typeface="Calibri"/>
              <a:buNone/>
            </a:pPr>
            <a:r>
              <a:rPr lang="it" sz="2000"/>
              <a:t>Soluzione</a:t>
            </a:r>
            <a:endParaRPr sz="2000"/>
          </a:p>
        </p:txBody>
      </p:sp>
      <p:pic>
        <p:nvPicPr>
          <p:cNvPr id="124" name="Google Shape;124;g22db126fad5_0_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84350" y="1757300"/>
            <a:ext cx="3952150" cy="120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efault Theme">
  <a:themeElements>
    <a:clrScheme name="">
      <a:dk1>
        <a:srgbClr val="822433"/>
      </a:dk1>
      <a:lt1>
        <a:srgbClr val="FFFFFF"/>
      </a:lt1>
      <a:dk2>
        <a:srgbClr val="822433"/>
      </a:dk2>
      <a:lt2>
        <a:srgbClr val="808080"/>
      </a:lt2>
      <a:accent1>
        <a:srgbClr val="BBE0E3"/>
      </a:accent1>
      <a:accent2>
        <a:srgbClr val="FFFF00"/>
      </a:accent2>
      <a:accent3>
        <a:srgbClr val="FFFFFF"/>
      </a:accent3>
      <a:accent4>
        <a:srgbClr val="6E1D2A"/>
      </a:accent4>
      <a:accent5>
        <a:srgbClr val="DAEDEF"/>
      </a:accent5>
      <a:accent6>
        <a:srgbClr val="E7E700"/>
      </a:accent6>
      <a:hlink>
        <a:srgbClr val="0000FF"/>
      </a:hlink>
      <a:folHlink>
        <a:srgbClr val="FF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