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  <p:sldMasterId id="2147483674" r:id="rId2"/>
    <p:sldMasterId id="2147483675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71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38"/>
    <p:restoredTop sz="94649"/>
  </p:normalViewPr>
  <p:slideViewPr>
    <p:cSldViewPr snapToGrid="0">
      <p:cViewPr varScale="1">
        <p:scale>
          <a:sx n="136" d="100"/>
          <a:sy n="136" d="100"/>
        </p:scale>
        <p:origin x="27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e38bba2db_2_5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  <p:sp>
        <p:nvSpPr>
          <p:cNvPr id="104" name="Google Shape;104;g21e38bba2db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g21e38bba2db_2_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7aa051843_0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27aa05184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693fed8e8_0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22693fed8e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693fed8e8_0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2693fed8e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693fed8e8_0_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22693fed8e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693fed8e8_0_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22693fed8e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693fed8e8_0_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22693fed8e8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e38bba2db_2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21e38bba2db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693fed8e8_0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22693fed8e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693fed8e8_0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22693fed8e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693fed8e8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22693fed8e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693fed8e8_0_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2693fed8e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693fed8e8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2693fed8e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7aa051843_0_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227aa05184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693fed8e8_0_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2693fed8e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/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/>
            </a:lvl3pPr>
            <a:lvl4pPr lvl="3" algn="ctr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/>
            </a:lvl4pPr>
            <a:lvl5pPr lvl="4" algn="ctr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5pPr>
            <a:lvl6pPr lvl="5" algn="ctr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6pPr>
            <a:lvl7pPr lvl="6" algn="ctr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7pPr>
            <a:lvl8pPr lvl="7" algn="ctr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8pPr>
            <a:lvl9pPr lvl="8" algn="ctr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1258887" y="844153"/>
            <a:ext cx="7416800" cy="37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1258887" y="1314450"/>
            <a:ext cx="74168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grafico" type="chart">
  <p:cSld name="CHAR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1259632" y="789552"/>
            <a:ext cx="7559675" cy="37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>
            <a:spLocks noGrp="1"/>
          </p:cNvSpPr>
          <p:nvPr>
            <p:ph type="chart" idx="2"/>
          </p:nvPr>
        </p:nvSpPr>
        <p:spPr>
          <a:xfrm>
            <a:off x="1260029" y="1314450"/>
            <a:ext cx="7559675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–"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abella" type="tbl">
  <p:cSld name="TAB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259632" y="789552"/>
            <a:ext cx="7415659" cy="37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, testo e contenuto" type="txAndObj">
  <p:cSld name="TEXT_AND_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1234232" y="789552"/>
            <a:ext cx="7415659" cy="37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1221848" y="1314450"/>
            <a:ext cx="3597802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2"/>
          </p:nvPr>
        </p:nvSpPr>
        <p:spPr>
          <a:xfrm>
            <a:off x="4972050" y="1314450"/>
            <a:ext cx="3703638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verticale e testo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 rot="5400000">
            <a:off x="5898624" y="1623486"/>
            <a:ext cx="3665004" cy="188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2114394" y="-119217"/>
            <a:ext cx="3665004" cy="537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1258887" y="844153"/>
            <a:ext cx="7416800" cy="37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 rot="5400000">
            <a:off x="3424237" y="-850900"/>
            <a:ext cx="3086100" cy="74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>
            <a:spLocks noGrp="1"/>
          </p:cNvSpPr>
          <p:nvPr>
            <p:ph type="pic" idx="2"/>
          </p:nvPr>
        </p:nvSpPr>
        <p:spPr>
          <a:xfrm>
            <a:off x="1792288" y="735545"/>
            <a:ext cx="5486400" cy="281013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49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1259632" y="843558"/>
            <a:ext cx="2216225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635896" y="843558"/>
            <a:ext cx="5050903" cy="3672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2"/>
          </p:nvPr>
        </p:nvSpPr>
        <p:spPr>
          <a:xfrm>
            <a:off x="1259632" y="1770938"/>
            <a:ext cx="2205881" cy="273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o" typ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>
            <a:spLocks noGrp="1"/>
          </p:cNvSpPr>
          <p:nvPr>
            <p:ph type="title"/>
          </p:nvPr>
        </p:nvSpPr>
        <p:spPr>
          <a:xfrm>
            <a:off x="1331640" y="844154"/>
            <a:ext cx="7344048" cy="37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 txBox="1">
            <a:spLocks noGrp="1"/>
          </p:cNvSpPr>
          <p:nvPr>
            <p:ph type="title"/>
          </p:nvPr>
        </p:nvSpPr>
        <p:spPr>
          <a:xfrm>
            <a:off x="1187624" y="735546"/>
            <a:ext cx="7499176" cy="32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body" idx="1"/>
          </p:nvPr>
        </p:nvSpPr>
        <p:spPr>
          <a:xfrm>
            <a:off x="1187624" y="1151335"/>
            <a:ext cx="3600400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body" idx="2"/>
          </p:nvPr>
        </p:nvSpPr>
        <p:spPr>
          <a:xfrm>
            <a:off x="1187624" y="1707654"/>
            <a:ext cx="3600400" cy="2830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body" idx="3"/>
          </p:nvPr>
        </p:nvSpPr>
        <p:spPr>
          <a:xfrm>
            <a:off x="4932040" y="1151335"/>
            <a:ext cx="3754760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4"/>
          </p:nvPr>
        </p:nvSpPr>
        <p:spPr>
          <a:xfrm>
            <a:off x="4932040" y="1707654"/>
            <a:ext cx="3754760" cy="2830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2" type="twoObj">
  <p:cSld name="TWO_OBJEC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6"/>
          <p:cNvSpPr txBox="1">
            <a:spLocks noGrp="1"/>
          </p:cNvSpPr>
          <p:nvPr>
            <p:ph type="title"/>
          </p:nvPr>
        </p:nvSpPr>
        <p:spPr>
          <a:xfrm>
            <a:off x="1258887" y="844153"/>
            <a:ext cx="7416800" cy="37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1"/>
          </p:nvPr>
        </p:nvSpPr>
        <p:spPr>
          <a:xfrm>
            <a:off x="1259632" y="1314450"/>
            <a:ext cx="3560018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body" idx="2"/>
          </p:nvPr>
        </p:nvSpPr>
        <p:spPr>
          <a:xfrm>
            <a:off x="4972050" y="1314450"/>
            <a:ext cx="3703638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7"/>
          <p:cNvSpPr txBox="1">
            <a:spLocks noGrp="1"/>
          </p:cNvSpPr>
          <p:nvPr>
            <p:ph type="title"/>
          </p:nvPr>
        </p:nvSpPr>
        <p:spPr>
          <a:xfrm>
            <a:off x="1259632" y="3305175"/>
            <a:ext cx="723508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7"/>
          <p:cNvSpPr txBox="1">
            <a:spLocks noGrp="1"/>
          </p:cNvSpPr>
          <p:nvPr>
            <p:ph type="body" idx="1"/>
          </p:nvPr>
        </p:nvSpPr>
        <p:spPr>
          <a:xfrm>
            <a:off x="1220886" y="2031690"/>
            <a:ext cx="7307089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it-IT" smtClean="0"/>
              <a:t>Fare clic per modificare stile</a:t>
            </a:r>
            <a:endParaRPr kumimoji="0" lang="en-US"/>
          </a:p>
        </p:txBody>
      </p:sp>
      <p:sp>
        <p:nvSpPr>
          <p:cNvPr id="22" name="Sottotitolo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0574" indent="0" algn="l">
              <a:buNone/>
              <a:defRPr sz="195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4/11/23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Ovale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buClrTx/>
              <a:buFontTx/>
              <a:buNone/>
            </a:pPr>
            <a:endParaRPr lang="en-US" sz="1350" kern="1200">
              <a:solidFill>
                <a:prstClr val="black"/>
              </a:solidFill>
            </a:endParaRPr>
          </a:p>
        </p:txBody>
      </p:sp>
      <p:sp>
        <p:nvSpPr>
          <p:cNvPr id="9" name="Ovale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buClrTx/>
              <a:buFontTx/>
              <a:buNone/>
            </a:pPr>
            <a:endParaRPr lang="en-US" sz="1350" kern="12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stile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gli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4/11/23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3375"/>
              </a:lnSpc>
              <a:buNone/>
              <a:defRPr sz="3000" b="1" cap="all"/>
            </a:lvl1pPr>
            <a:extLst/>
          </a:lstStyle>
          <a:p>
            <a:r>
              <a:rPr kumimoji="0" lang="it-IT" smtClean="0"/>
              <a:t>Fare clic per modificare stile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3716" indent="0">
              <a:lnSpc>
                <a:spcPts val="1725"/>
              </a:lnSpc>
              <a:spcBef>
                <a:spcPts val="0"/>
              </a:spcBef>
              <a:buNone/>
              <a:defRPr sz="15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4/11/23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Rettangolo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sp>
        <p:nvSpPr>
          <p:cNvPr id="8" name="Ovale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buClrTx/>
              <a:buFontTx/>
              <a:buNone/>
            </a:pPr>
            <a:endParaRPr lang="en-US" sz="1350" kern="1200">
              <a:solidFill>
                <a:prstClr val="black"/>
              </a:solidFill>
            </a:endParaRPr>
          </a:p>
        </p:txBody>
      </p:sp>
      <p:sp>
        <p:nvSpPr>
          <p:cNvPr id="9" name="Ovale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buClrTx/>
              <a:buFontTx/>
              <a:buNone/>
            </a:pPr>
            <a:endParaRPr lang="en-US" sz="1350" kern="12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>
            <a:extLst/>
          </a:lstStyle>
          <a:p>
            <a:r>
              <a:rPr kumimoji="0" lang="it-IT" smtClean="0"/>
              <a:t>Fare clic per modificare stile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it-IT" smtClean="0"/>
              <a:t>Fare clic per modificare gli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it-IT" smtClean="0"/>
              <a:t>Fare clic per modificare gli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4/11/23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3375" b="1" cap="none" baseline="0"/>
            </a:lvl1pPr>
            <a:extLst/>
          </a:lstStyle>
          <a:p>
            <a:r>
              <a:rPr kumimoji="0" lang="it-IT" smtClean="0"/>
              <a:t>Fare clic per modificare stile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48006" indent="0" algn="l">
              <a:lnSpc>
                <a:spcPct val="100000"/>
              </a:lnSpc>
              <a:spcBef>
                <a:spcPts val="75"/>
              </a:spcBef>
              <a:buNone/>
              <a:defRPr sz="1425" b="0">
                <a:solidFill>
                  <a:schemeClr val="tx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gli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48006" indent="0" algn="l">
              <a:lnSpc>
                <a:spcPct val="100000"/>
              </a:lnSpc>
              <a:spcBef>
                <a:spcPts val="75"/>
              </a:spcBef>
              <a:buNone/>
              <a:defRPr sz="1425" b="0">
                <a:solidFill>
                  <a:schemeClr val="tx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gli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294894" indent="-205740">
              <a:lnSpc>
                <a:spcPct val="100000"/>
              </a:lnSpc>
              <a:spcBef>
                <a:spcPts val="525"/>
              </a:spcBef>
              <a:defRPr sz="1800"/>
            </a:lvl1pPr>
            <a:lvl2pPr>
              <a:lnSpc>
                <a:spcPct val="100000"/>
              </a:lnSpc>
              <a:spcBef>
                <a:spcPts val="525"/>
              </a:spcBef>
              <a:defRPr sz="1500"/>
            </a:lvl2pPr>
            <a:lvl3pPr>
              <a:lnSpc>
                <a:spcPct val="100000"/>
              </a:lnSpc>
              <a:spcBef>
                <a:spcPts val="525"/>
              </a:spcBef>
              <a:defRPr sz="1350"/>
            </a:lvl3pPr>
            <a:lvl4pPr>
              <a:lnSpc>
                <a:spcPct val="100000"/>
              </a:lnSpc>
              <a:spcBef>
                <a:spcPts val="525"/>
              </a:spcBef>
              <a:defRPr sz="1200"/>
            </a:lvl4pPr>
            <a:lvl5pPr>
              <a:lnSpc>
                <a:spcPct val="100000"/>
              </a:lnSpc>
              <a:spcBef>
                <a:spcPts val="525"/>
              </a:spcBef>
              <a:defRPr sz="1200"/>
            </a:lvl5pPr>
            <a:extLst/>
          </a:lstStyle>
          <a:p>
            <a:pPr lvl="0" eaLnBrk="1" latinLnBrk="0" hangingPunct="1"/>
            <a:r>
              <a:rPr lang="it-IT" smtClean="0"/>
              <a:t>Fare clic per modificare gli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294894" indent="-205740">
              <a:lnSpc>
                <a:spcPct val="100000"/>
              </a:lnSpc>
              <a:spcBef>
                <a:spcPts val="525"/>
              </a:spcBef>
              <a:defRPr sz="1800"/>
            </a:lvl1pPr>
            <a:lvl2pPr>
              <a:lnSpc>
                <a:spcPct val="100000"/>
              </a:lnSpc>
              <a:spcBef>
                <a:spcPts val="525"/>
              </a:spcBef>
              <a:defRPr sz="1500"/>
            </a:lvl2pPr>
            <a:lvl3pPr>
              <a:lnSpc>
                <a:spcPct val="100000"/>
              </a:lnSpc>
              <a:spcBef>
                <a:spcPts val="525"/>
              </a:spcBef>
              <a:defRPr sz="1350"/>
            </a:lvl3pPr>
            <a:lvl4pPr>
              <a:lnSpc>
                <a:spcPct val="100000"/>
              </a:lnSpc>
              <a:spcBef>
                <a:spcPts val="525"/>
              </a:spcBef>
              <a:defRPr sz="1200"/>
            </a:lvl4pPr>
            <a:lvl5pPr>
              <a:lnSpc>
                <a:spcPct val="100000"/>
              </a:lnSpc>
              <a:spcBef>
                <a:spcPts val="525"/>
              </a:spcBef>
              <a:defRPr sz="1200"/>
            </a:lvl5pPr>
            <a:extLst/>
          </a:lstStyle>
          <a:p>
            <a:pPr lvl="0" eaLnBrk="1" latinLnBrk="0" hangingPunct="1"/>
            <a:r>
              <a:rPr lang="it-IT" smtClean="0"/>
              <a:t>Fare clic per modificare gli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4/11/23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>
            <a:extLst/>
          </a:lstStyle>
          <a:p>
            <a:r>
              <a:rPr kumimoji="0" lang="it-IT" smtClean="0"/>
              <a:t>Fare clic per modificare stile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4/11/23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4/11/23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Rettangolo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1500"/>
              </a:lnSpc>
              <a:buNone/>
              <a:defRPr sz="1650" b="1" cap="all" baseline="0"/>
            </a:lvl1pPr>
            <a:extLst/>
          </a:lstStyle>
          <a:p>
            <a:r>
              <a:rPr kumimoji="0" lang="it-IT" smtClean="0"/>
              <a:t>Fare clic per modificare stile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34290" indent="0">
              <a:lnSpc>
                <a:spcPct val="100000"/>
              </a:lnSpc>
              <a:spcBef>
                <a:spcPts val="0"/>
              </a:spcBef>
              <a:buNone/>
              <a:defRPr sz="10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 eaLnBrk="1" latinLnBrk="0" hangingPunct="1"/>
            <a:r>
              <a:rPr lang="it-IT" smtClean="0"/>
              <a:t>Fare clic per modificare gli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4/11/23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1575" b="1">
                <a:effectLst/>
              </a:defRPr>
            </a:lvl1pPr>
            <a:extLst/>
          </a:lstStyle>
          <a:p>
            <a:r>
              <a:rPr kumimoji="0" lang="it-IT" smtClean="0"/>
              <a:t>Fare clic per modificare stile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4/11/23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68580" tIns="205740" rtlCol="0" anchor="t">
            <a:normAutofit/>
          </a:bodyPr>
          <a:lstStyle>
            <a:extLst/>
          </a:lstStyle>
          <a:p>
            <a:pPr indent="-212598">
              <a:lnSpc>
                <a:spcPts val="2250"/>
              </a:lnSpc>
              <a:spcBef>
                <a:spcPts val="450"/>
              </a:spcBef>
              <a:buClr>
                <a:srgbClr val="3891A7"/>
              </a:buClr>
              <a:buSzPct val="80000"/>
              <a:buFont typeface="Wingdings 2"/>
              <a:buNone/>
            </a:pPr>
            <a:endParaRPr lang="en-US" sz="2400" kern="1200">
              <a:solidFill>
                <a:prstClr val="black"/>
              </a:solidFill>
              <a:latin typeface="Gill Sans MT"/>
              <a:ea typeface=""/>
              <a:cs typeface=""/>
            </a:endParaRP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2400"/>
            </a:lvl1pPr>
            <a:extLst/>
          </a:lstStyle>
          <a:p>
            <a:pPr marL="0" algn="l" eaLnBrk="1" latinLnBrk="0" hangingPunct="1"/>
            <a:r>
              <a:rPr kumimoji="0" lang="it-IT" smtClean="0"/>
              <a:t>Trascinare l'immagine su un segnaposto o fare clic sull'icona per aggiungerla</a:t>
            </a:r>
            <a:endParaRPr kumimoji="0" lang="en-US" dirty="0"/>
          </a:p>
        </p:txBody>
      </p:sp>
      <p:sp>
        <p:nvSpPr>
          <p:cNvPr id="9" name="Processo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sp>
        <p:nvSpPr>
          <p:cNvPr id="10" name="Processo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buClrTx/>
              <a:buFontTx/>
              <a:buNone/>
            </a:pPr>
            <a:endParaRPr lang="en-US" sz="1350" kern="1200" dirty="0">
              <a:solidFill>
                <a:prstClr val="white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050">
                <a:solidFill>
                  <a:srgbClr val="777777"/>
                </a:solidFill>
              </a:defRPr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gli stili del testo dello schema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stile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gli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4/11/23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>
            <a:extLst/>
          </a:lstStyle>
          <a:p>
            <a:r>
              <a:rPr kumimoji="0" lang="it-IT" smtClean="0"/>
              <a:t>Fare clic per modificare stile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gli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4/11/23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0" y="4572000"/>
            <a:ext cx="9144000" cy="571500"/>
            <a:chOff x="0" y="3840"/>
            <a:chExt cx="5760" cy="480"/>
          </a:xfrm>
        </p:grpSpPr>
        <p:sp>
          <p:nvSpPr>
            <p:cNvPr id="52" name="Google Shape;52;p13"/>
            <p:cNvSpPr txBox="1"/>
            <p:nvPr/>
          </p:nvSpPr>
          <p:spPr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3"/>
            <p:cNvSpPr txBox="1"/>
            <p:nvPr/>
          </p:nvSpPr>
          <p:spPr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258887" y="844153"/>
            <a:ext cx="7416800" cy="37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1258887" y="1314450"/>
            <a:ext cx="74168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–"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07950" y="86915"/>
            <a:ext cx="1916906" cy="6238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rta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sp>
        <p:nvSpPr>
          <p:cNvPr id="8" name="Ovale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sp>
        <p:nvSpPr>
          <p:cNvPr id="11" name="Anello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sp>
        <p:nvSpPr>
          <p:cNvPr id="5" name="Segnaposto titolo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it-IT" smtClean="0"/>
              <a:t>Fare clic per modificare stile</a:t>
            </a:r>
            <a:endParaRPr kumimoji="0" lang="en-US"/>
          </a:p>
        </p:txBody>
      </p:sp>
      <p:sp>
        <p:nvSpPr>
          <p:cNvPr id="9" name="Segnaposto testo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gli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24" name="Segnaposto data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9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buClrTx/>
              <a:buFontTx/>
              <a:buNone/>
            </a:pPr>
            <a:fld id="{54AB02A5-4FE5-49D9-9E24-09F23B90C450}" type="datetimeFigureOut">
              <a:rPr lang="en-US" kern="1200" smtClean="0">
                <a:solidFill>
                  <a:srgbClr val="E7DEC9">
                    <a:shade val="50000"/>
                    <a:satMod val="200000"/>
                  </a:srgbClr>
                </a:solidFill>
                <a:latin typeface="Gill Sans MT"/>
                <a:ea typeface=""/>
                <a:cs typeface=""/>
              </a:rPr>
              <a:pPr>
                <a:buClrTx/>
                <a:buFontTx/>
                <a:buNone/>
              </a:pPr>
              <a:t>4/11/23</a:t>
            </a:fld>
            <a:endParaRPr lang="en-US" kern="1200">
              <a:solidFill>
                <a:srgbClr val="E7DEC9">
                  <a:shade val="50000"/>
                </a:srgbClr>
              </a:solidFill>
              <a:latin typeface="Gill Sans MT"/>
              <a:ea typeface=""/>
              <a:cs typeface=""/>
            </a:endParaRPr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9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buClrTx/>
              <a:buFontTx/>
              <a:buNone/>
            </a:pPr>
            <a:endParaRPr lang="en-US" kern="1200">
              <a:solidFill>
                <a:srgbClr val="E7DEC9">
                  <a:shade val="50000"/>
                </a:srgbClr>
              </a:solidFill>
              <a:latin typeface="Gill Sans MT"/>
              <a:ea typeface=""/>
              <a:cs typeface=""/>
            </a:endParaRPr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9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buClrTx/>
              <a:buFontTx/>
              <a:buNone/>
            </a:pPr>
            <a:fld id="{6294C92D-0306-4E69-9CD3-20855E849650}" type="slidenum">
              <a:rPr lang="en-US" kern="1200" smtClean="0">
                <a:solidFill>
                  <a:srgbClr val="E7DEC9">
                    <a:shade val="50000"/>
                    <a:satMod val="200000"/>
                  </a:srgbClr>
                </a:solidFill>
                <a:latin typeface="Gill Sans MT"/>
                <a:ea typeface=""/>
                <a:cs typeface=""/>
              </a:rPr>
              <a:pPr>
                <a:buClrTx/>
                <a:buFontTx/>
                <a:buNone/>
              </a:pPr>
              <a:t>‹#›</a:t>
            </a:fld>
            <a:endParaRPr lang="en-US" kern="1200">
              <a:solidFill>
                <a:srgbClr val="E7DEC9">
                  <a:shade val="50000"/>
                </a:srgbClr>
              </a:solidFill>
              <a:latin typeface="Gill Sans MT"/>
              <a:ea typeface=""/>
              <a:cs typeface=""/>
            </a:endParaRPr>
          </a:p>
        </p:txBody>
      </p:sp>
      <p:sp>
        <p:nvSpPr>
          <p:cNvPr id="15" name="Rettangolo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12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25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74320" indent="-212598" algn="l" rtl="0" eaLnBrk="1" latinLnBrk="0" hangingPunct="1">
        <a:lnSpc>
          <a:spcPct val="100000"/>
        </a:lnSpc>
        <a:spcBef>
          <a:spcPts val="450"/>
        </a:spcBef>
        <a:buClr>
          <a:schemeClr val="accent1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78308" algn="l" rtl="0" eaLnBrk="1" latinLnBrk="0" hangingPunct="1">
        <a:lnSpc>
          <a:spcPct val="100000"/>
        </a:lnSpc>
        <a:spcBef>
          <a:spcPts val="413"/>
        </a:spcBef>
        <a:buClr>
          <a:schemeClr val="accent1"/>
        </a:buClr>
        <a:buFont typeface="Verdana"/>
        <a:buChar char="◦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665226" indent="-17145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130302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73836" indent="-13716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3716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1289304" indent="-13716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indent="-13716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1597914" indent="-13716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hyperlink" Target="https://web.uniroma1.it/i3s/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28"/>
          <p:cNvGrpSpPr/>
          <p:nvPr/>
        </p:nvGrpSpPr>
        <p:grpSpPr>
          <a:xfrm>
            <a:off x="0" y="2069300"/>
            <a:ext cx="9144553" cy="3074110"/>
            <a:chOff x="0" y="1738"/>
            <a:chExt cx="7680" cy="2582"/>
          </a:xfrm>
        </p:grpSpPr>
        <p:pic>
          <p:nvPicPr>
            <p:cNvPr id="109" name="Google Shape;109;p28" descr="Fondino"/>
            <p:cNvPicPr preferRelativeResize="0"/>
            <p:nvPr/>
          </p:nvPicPr>
          <p:blipFill rotWithShape="1">
            <a:blip r:embed="rId3">
              <a:alphaModFix/>
            </a:blip>
            <a:srcRect r="24998"/>
            <a:stretch/>
          </p:blipFill>
          <p:spPr>
            <a:xfrm>
              <a:off x="0" y="2158"/>
              <a:ext cx="7680" cy="21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28" descr="logo +marchi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160"/>
              <a:ext cx="5760" cy="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28" descr="fascia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316" y="1738"/>
              <a:ext cx="6364" cy="42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</p:grpSp>
      <p:sp>
        <p:nvSpPr>
          <p:cNvPr id="112" name="Google Shape;112;p28"/>
          <p:cNvSpPr txBox="1">
            <a:spLocks noGrp="1"/>
          </p:cNvSpPr>
          <p:nvPr>
            <p:ph type="ctrTitle"/>
          </p:nvPr>
        </p:nvSpPr>
        <p:spPr>
          <a:xfrm>
            <a:off x="2098750" y="256674"/>
            <a:ext cx="6369000" cy="16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lang="it" sz="1600" b="0">
                <a:solidFill>
                  <a:srgbClr val="FFFFFF"/>
                </a:solidFill>
              </a:rPr>
              <a:t>Esercizi svolti di Progettazione di algoritmi</a:t>
            </a:r>
            <a:br>
              <a:rPr lang="it" sz="1600" b="0">
                <a:solidFill>
                  <a:srgbClr val="FFFFFF"/>
                </a:solidFill>
              </a:rPr>
            </a:br>
            <a:r>
              <a:rPr lang="it" sz="1600" b="0">
                <a:solidFill>
                  <a:srgbClr val="FFFFF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Facoltà di Ingegneria dell'informazione, informatica e statistica</a:t>
            </a:r>
            <a:endParaRPr sz="1600" b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lang="it" sz="1600" b="0">
                <a:solidFill>
                  <a:srgbClr val="FFFFFF"/>
                </a:solidFill>
              </a:rPr>
              <a:t>Dipartimento di informatica</a:t>
            </a:r>
            <a:endParaRPr sz="1600" b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lang="it" sz="16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Anno Accademico 20</a:t>
            </a:r>
            <a:r>
              <a:rPr lang="it" sz="1600" b="0">
                <a:solidFill>
                  <a:srgbClr val="FFFFFF"/>
                </a:solidFill>
              </a:rPr>
              <a:t>22</a:t>
            </a:r>
            <a:r>
              <a:rPr lang="it" sz="16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-20</a:t>
            </a:r>
            <a:r>
              <a:rPr lang="it" sz="1600" b="0">
                <a:solidFill>
                  <a:srgbClr val="FFFFFF"/>
                </a:solidFill>
              </a:rPr>
              <a:t>23</a:t>
            </a:r>
            <a:endParaRPr sz="1600" b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lang="it">
                <a:solidFill>
                  <a:srgbClr val="FFFFFF"/>
                </a:solidFill>
              </a:rPr>
              <a:t>Esercitazione 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>
            <a:spLocks noGrp="1"/>
          </p:cNvSpPr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Es. 4. </a:t>
            </a:r>
            <a:r>
              <a:rPr lang="it">
                <a:solidFill>
                  <a:schemeClr val="dk1"/>
                </a:solidFill>
              </a:rPr>
              <a:t>Distanza tra due insiemi di nodi</a:t>
            </a:r>
            <a:endParaRPr/>
          </a:p>
        </p:txBody>
      </p:sp>
      <p:sp>
        <p:nvSpPr>
          <p:cNvPr id="168" name="Google Shape;168;p36"/>
          <p:cNvSpPr txBox="1">
            <a:spLocks noGrp="1"/>
          </p:cNvSpPr>
          <p:nvPr>
            <p:ph type="body" idx="1"/>
          </p:nvPr>
        </p:nvSpPr>
        <p:spPr>
          <a:xfrm>
            <a:off x="373775" y="1361050"/>
            <a:ext cx="8366700" cy="1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800"/>
              <a:t>Dato un grafo G e due sottoinsiemi V</a:t>
            </a:r>
            <a:r>
              <a:rPr lang="it" sz="1800" baseline="-25000"/>
              <a:t>1</a:t>
            </a:r>
            <a:r>
              <a:rPr lang="it" sz="1800"/>
              <a:t> e V</a:t>
            </a:r>
            <a:r>
              <a:rPr lang="it" sz="1800" baseline="-25000"/>
              <a:t>2</a:t>
            </a:r>
            <a:r>
              <a:rPr lang="it" sz="1800"/>
              <a:t> dei suoi vertici si definisce distanza tra V</a:t>
            </a:r>
            <a:r>
              <a:rPr lang="it" sz="1800" baseline="-25000"/>
              <a:t>1</a:t>
            </a:r>
            <a:r>
              <a:rPr lang="it" sz="1800"/>
              <a:t> e V</a:t>
            </a:r>
            <a:r>
              <a:rPr lang="it" sz="1800" baseline="-25000"/>
              <a:t>2</a:t>
            </a:r>
            <a:r>
              <a:rPr lang="it" sz="1800"/>
              <a:t> la distanza minima per andare da un nodo in V</a:t>
            </a:r>
            <a:r>
              <a:rPr lang="it" sz="1800" baseline="-25000"/>
              <a:t>1</a:t>
            </a:r>
            <a:r>
              <a:rPr lang="it" sz="1800"/>
              <a:t> ad un nodo in V</a:t>
            </a:r>
            <a:r>
              <a:rPr lang="it" sz="1800" baseline="-25000"/>
              <a:t>2</a:t>
            </a:r>
            <a:r>
              <a:rPr lang="it" sz="1800"/>
              <a:t>. Nel caso V</a:t>
            </a:r>
            <a:r>
              <a:rPr lang="it" sz="1800" baseline="-25000"/>
              <a:t>1</a:t>
            </a:r>
            <a:r>
              <a:rPr lang="it" sz="1800"/>
              <a:t> e V</a:t>
            </a:r>
            <a:r>
              <a:rPr lang="it" sz="1800" baseline="-25000"/>
              <a:t>2</a:t>
            </a:r>
            <a:r>
              <a:rPr lang="it" sz="1800"/>
              <a:t> non sono disgiunti allora il valore 0. 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800"/>
              <a:t>Descrivere un algoritmo che, dato un grafo G e i due sottoinsiemi dei vertici V</a:t>
            </a:r>
            <a:r>
              <a:rPr lang="it" sz="1800" baseline="-25000"/>
              <a:t>1</a:t>
            </a:r>
            <a:r>
              <a:rPr lang="it" sz="1800"/>
              <a:t> e V</a:t>
            </a:r>
            <a:r>
              <a:rPr lang="it" sz="1800" baseline="-25000"/>
              <a:t>2</a:t>
            </a:r>
            <a:r>
              <a:rPr lang="it" sz="1800"/>
              <a:t> calcola la loro distanza. L’algoritmo deve avere complessita’ O(n + m). 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6"/>
          <p:cNvSpPr txBox="1">
            <a:spLocks noGrp="1"/>
          </p:cNvSpPr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Testo</a:t>
            </a:r>
            <a:endParaRPr sz="2000"/>
          </a:p>
        </p:txBody>
      </p:sp>
      <p:sp>
        <p:nvSpPr>
          <p:cNvPr id="170" name="Google Shape;170;p36"/>
          <p:cNvSpPr txBox="1"/>
          <p:nvPr/>
        </p:nvSpPr>
        <p:spPr>
          <a:xfrm>
            <a:off x="373775" y="2827450"/>
            <a:ext cx="41982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alibri"/>
                <a:ea typeface="Calibri"/>
                <a:cs typeface="Calibri"/>
                <a:sym typeface="Calibri"/>
              </a:rPr>
              <a:t>Ad esempio per il grafo G in figura, dove i nodi dell’insieme A sono in verde mentre i nodi dell’insieme B sono in rosso, la distanza tra i due insiemi e’ 2 come evidenziato dal cammino in blu.</a:t>
            </a:r>
            <a:endParaRPr/>
          </a:p>
        </p:txBody>
      </p:sp>
      <p:pic>
        <p:nvPicPr>
          <p:cNvPr id="171" name="Google Shape;1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324" y="2827450"/>
            <a:ext cx="2692400" cy="17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>
            <a:spLocks noGrp="1"/>
          </p:cNvSpPr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Es. 4. </a:t>
            </a:r>
            <a:r>
              <a:rPr lang="it">
                <a:solidFill>
                  <a:schemeClr val="dk1"/>
                </a:solidFill>
              </a:rPr>
              <a:t>Distanza tra due insiemi di nodi</a:t>
            </a:r>
            <a:endParaRPr/>
          </a:p>
        </p:txBody>
      </p:sp>
      <p:sp>
        <p:nvSpPr>
          <p:cNvPr id="177" name="Google Shape;177;p37"/>
          <p:cNvSpPr txBox="1">
            <a:spLocks noGrp="1"/>
          </p:cNvSpPr>
          <p:nvPr>
            <p:ph type="body" idx="1"/>
          </p:nvPr>
        </p:nvSpPr>
        <p:spPr>
          <a:xfrm>
            <a:off x="373775" y="1361050"/>
            <a:ext cx="8366700" cy="31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800" dirty="0"/>
              <a:t>E’ possibile considerare tutti i nodi del sottoinsieme V</a:t>
            </a:r>
            <a:r>
              <a:rPr lang="it" sz="1800" baseline="-25000" dirty="0"/>
              <a:t>1 </a:t>
            </a:r>
            <a:r>
              <a:rPr lang="it" sz="1800" dirty="0"/>
              <a:t>come se fossero tutti nodi radice di una BFS. Così facendo è possibile iniziare la visita in ampiezza calcolando le distanze di tutti i nodi rispetto a una qualsiasi delle radici. Appena si incontra un nodo del sottoinsieme V</a:t>
            </a:r>
            <a:r>
              <a:rPr lang="it" sz="1800" baseline="-25000" dirty="0"/>
              <a:t>2 </a:t>
            </a:r>
            <a:r>
              <a:rPr lang="it" sz="1800" dirty="0"/>
              <a:t>è possibile ritornare la distanza del nodo appena incontrato da qualsiasi radice, così da ottenere la distanza tra due insiemi di nodi</a:t>
            </a:r>
            <a:r>
              <a:rPr lang="it" sz="1800" dirty="0" smtClean="0"/>
              <a:t>.</a:t>
            </a:r>
            <a:endParaRPr lang="it-IT" sz="1800" dirty="0"/>
          </a:p>
          <a:p>
            <a:pPr marL="0" lvl="0" indent="0">
              <a:spcBef>
                <a:spcPts val="0"/>
              </a:spcBef>
              <a:buSzPts val="2400"/>
              <a:buNone/>
            </a:pPr>
            <a:r>
              <a:rPr lang="it-IT" sz="1800" b="1" dirty="0" smtClean="0">
                <a:solidFill>
                  <a:srgbClr val="FF0000"/>
                </a:solidFill>
              </a:rPr>
              <a:t>Non è proprio così: dire che si mettono tutti i nodi di </a:t>
            </a:r>
            <a:r>
              <a:rPr lang="it" sz="1800" b="1" dirty="0">
                <a:solidFill>
                  <a:srgbClr val="FF0000"/>
                </a:solidFill>
              </a:rPr>
              <a:t>V</a:t>
            </a:r>
            <a:r>
              <a:rPr lang="it" sz="1800" b="1" baseline="-25000" dirty="0">
                <a:solidFill>
                  <a:srgbClr val="FF0000"/>
                </a:solidFill>
              </a:rPr>
              <a:t>1 </a:t>
            </a:r>
            <a:r>
              <a:rPr lang="it-IT" sz="1800" b="1" dirty="0" smtClean="0">
                <a:solidFill>
                  <a:srgbClr val="FF0000"/>
                </a:solidFill>
              </a:rPr>
              <a:t>nella pila con distanza 0: tutti i vicini di nodi in </a:t>
            </a:r>
            <a:r>
              <a:rPr lang="it" sz="1800" b="1" dirty="0">
                <a:solidFill>
                  <a:srgbClr val="FF0000"/>
                </a:solidFill>
              </a:rPr>
              <a:t>V</a:t>
            </a:r>
            <a:r>
              <a:rPr lang="it" sz="1800" b="1" baseline="-25000" dirty="0">
                <a:solidFill>
                  <a:srgbClr val="FF0000"/>
                </a:solidFill>
              </a:rPr>
              <a:t>1 </a:t>
            </a:r>
            <a:r>
              <a:rPr lang="it-IT" sz="1800" b="1" dirty="0" smtClean="0">
                <a:solidFill>
                  <a:srgbClr val="FF0000"/>
                </a:solidFill>
              </a:rPr>
              <a:t>saranno i nodi distanti 1 da </a:t>
            </a:r>
            <a:r>
              <a:rPr lang="it" sz="1800" b="1" dirty="0">
                <a:solidFill>
                  <a:srgbClr val="FF0000"/>
                </a:solidFill>
              </a:rPr>
              <a:t>V</a:t>
            </a:r>
            <a:r>
              <a:rPr lang="it" sz="1800" b="1" baseline="-25000" dirty="0">
                <a:solidFill>
                  <a:srgbClr val="FF0000"/>
                </a:solidFill>
              </a:rPr>
              <a:t>1</a:t>
            </a:r>
            <a:r>
              <a:rPr lang="it-IT" sz="1800" b="1" dirty="0" smtClean="0">
                <a:solidFill>
                  <a:srgbClr val="FF0000"/>
                </a:solidFill>
              </a:rPr>
              <a:t>, (che si troveranno tutti nella pila appena esauriti quelli di </a:t>
            </a:r>
            <a:r>
              <a:rPr lang="it" sz="1800" b="1" dirty="0">
                <a:solidFill>
                  <a:srgbClr val="FF0000"/>
                </a:solidFill>
              </a:rPr>
              <a:t>V</a:t>
            </a:r>
            <a:r>
              <a:rPr lang="it" sz="1800" b="1" baseline="-25000" dirty="0">
                <a:solidFill>
                  <a:srgbClr val="FF0000"/>
                </a:solidFill>
              </a:rPr>
              <a:t>1</a:t>
            </a:r>
            <a:r>
              <a:rPr lang="it-IT" sz="1800" b="1" dirty="0" smtClean="0">
                <a:solidFill>
                  <a:srgbClr val="FF0000"/>
                </a:solidFill>
              </a:rPr>
              <a:t>) e poi si troveranno quelli a distanza 2 </a:t>
            </a:r>
            <a:r>
              <a:rPr lang="mr-IN" sz="1800" b="1" dirty="0" smtClean="0">
                <a:solidFill>
                  <a:srgbClr val="FF0000"/>
                </a:solidFill>
              </a:rPr>
              <a:t>…</a:t>
            </a:r>
            <a:r>
              <a:rPr lang="it-IT" sz="1800" b="1" dirty="0" smtClean="0">
                <a:solidFill>
                  <a:srgbClr val="FF0000"/>
                </a:solidFill>
              </a:rPr>
              <a:t> </a:t>
            </a:r>
            <a:endParaRPr lang="it-IT" sz="1800" b="1" dirty="0">
              <a:solidFill>
                <a:srgbClr val="FF0000"/>
              </a:solidFill>
            </a:endParaRPr>
          </a:p>
        </p:txBody>
      </p:sp>
      <p:sp>
        <p:nvSpPr>
          <p:cNvPr id="178" name="Google Shape;178;p37"/>
          <p:cNvSpPr txBox="1">
            <a:spLocks noGrp="1"/>
          </p:cNvSpPr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Idea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8"/>
          <p:cNvSpPr txBox="1">
            <a:spLocks noGrp="1"/>
          </p:cNvSpPr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Es. 4. </a:t>
            </a:r>
            <a:r>
              <a:rPr lang="it">
                <a:solidFill>
                  <a:schemeClr val="dk1"/>
                </a:solidFill>
              </a:rPr>
              <a:t>Distanza tra due insiemi di nodi</a:t>
            </a:r>
            <a:endParaRPr/>
          </a:p>
        </p:txBody>
      </p:sp>
      <p:sp>
        <p:nvSpPr>
          <p:cNvPr id="184" name="Google Shape;184;p38"/>
          <p:cNvSpPr txBox="1">
            <a:spLocks noGrp="1"/>
          </p:cNvSpPr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Soluzione</a:t>
            </a:r>
            <a:endParaRPr sz="2000"/>
          </a:p>
        </p:txBody>
      </p:sp>
      <p:sp>
        <p:nvSpPr>
          <p:cNvPr id="185" name="Google Shape;185;p38"/>
          <p:cNvSpPr txBox="1">
            <a:spLocks noGrp="1"/>
          </p:cNvSpPr>
          <p:nvPr>
            <p:ph type="body" idx="1"/>
          </p:nvPr>
        </p:nvSpPr>
        <p:spPr>
          <a:xfrm>
            <a:off x="373775" y="1361050"/>
            <a:ext cx="83667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400"/>
              <a:t>def distV1V2(G, V1, V2):</a:t>
            </a:r>
            <a:endParaRPr sz="1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400"/>
              <a:t>   D = {node : -1 for node in G}</a:t>
            </a:r>
            <a:endParaRPr sz="1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400"/>
              <a:t>   for i in range(len(V1)):</a:t>
            </a:r>
            <a:endParaRPr sz="1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400"/>
              <a:t>       if V1[i]:</a:t>
            </a:r>
            <a:endParaRPr sz="1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400"/>
              <a:t>           D[i] = 0</a:t>
            </a:r>
            <a:endParaRPr sz="1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400"/>
              <a:t>   Q = [node for node in G if V1[node]]</a:t>
            </a:r>
            <a:endParaRPr sz="1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400"/>
              <a:t>   while Q != []:</a:t>
            </a:r>
            <a:endParaRPr sz="1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400"/>
              <a:t>       u = Q.pop(0)</a:t>
            </a:r>
            <a:endParaRPr sz="1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400"/>
              <a:t>       if V2[u]: return D[u]</a:t>
            </a:r>
            <a:endParaRPr sz="1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400"/>
              <a:t>       for v in G[u]:</a:t>
            </a:r>
            <a:endParaRPr sz="1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400"/>
              <a:t>           if D[v] == -1:</a:t>
            </a:r>
            <a:endParaRPr sz="1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400"/>
              <a:t>               D[v] = D[u]+1</a:t>
            </a:r>
            <a:endParaRPr sz="1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400"/>
              <a:t>               Q.append(v)</a:t>
            </a:r>
            <a:endParaRPr sz="1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   return 0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>
            <a:spLocks noGrp="1"/>
          </p:cNvSpPr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Es. 5. </a:t>
            </a:r>
            <a:r>
              <a:rPr lang="it">
                <a:solidFill>
                  <a:schemeClr val="dk1"/>
                </a:solidFill>
              </a:rPr>
              <a:t>Trovare le distanze tra tutti i nodi e la radice in un albero rappresentato come vettore dei padri</a:t>
            </a:r>
            <a:endParaRPr/>
          </a:p>
        </p:txBody>
      </p:sp>
      <p:sp>
        <p:nvSpPr>
          <p:cNvPr id="191" name="Google Shape;191;p39"/>
          <p:cNvSpPr txBox="1">
            <a:spLocks noGrp="1"/>
          </p:cNvSpPr>
          <p:nvPr>
            <p:ph type="body" idx="1"/>
          </p:nvPr>
        </p:nvSpPr>
        <p:spPr>
          <a:xfrm>
            <a:off x="373775" y="1361050"/>
            <a:ext cx="8366700" cy="3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800" dirty="0"/>
              <a:t>Dato un albero di </a:t>
            </a:r>
            <a:r>
              <a:rPr lang="it" sz="1800" i="1" dirty="0"/>
              <a:t>n</a:t>
            </a:r>
            <a:r>
              <a:rPr lang="it" sz="1800" dirty="0"/>
              <a:t> nodi rappresentato tramite il vettore dei padri P (per convenzione il padre del nodo radice e’ il nodo stesso) e due nodi dell’albero u e v, dare lo pseudocodice di un algoritmo che in tempo O(n) calcola la distanza tra u e v nell’albero.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800" dirty="0"/>
              <a:t>Ad esempio per P = [2, 2, 1, 2, 4, 3, 3, 9, 1] 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800" dirty="0"/>
              <a:t>u = 9 e v = 4 deve restituire 3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800" dirty="0"/>
              <a:t>u = 3 e v = 6 deve restituire 1</a:t>
            </a:r>
            <a:endParaRPr sz="1800" dirty="0"/>
          </a:p>
        </p:txBody>
      </p:sp>
      <p:sp>
        <p:nvSpPr>
          <p:cNvPr id="192" name="Google Shape;192;p39"/>
          <p:cNvSpPr txBox="1">
            <a:spLocks noGrp="1"/>
          </p:cNvSpPr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Testo</a:t>
            </a:r>
            <a:endParaRPr sz="2000"/>
          </a:p>
        </p:txBody>
      </p:sp>
      <p:pic>
        <p:nvPicPr>
          <p:cNvPr id="193" name="Google Shape;1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324" y="2323951"/>
            <a:ext cx="2289900" cy="2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0"/>
          <p:cNvSpPr txBox="1">
            <a:spLocks noGrp="1"/>
          </p:cNvSpPr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Es. 5. </a:t>
            </a:r>
            <a:r>
              <a:rPr lang="it">
                <a:solidFill>
                  <a:schemeClr val="dk1"/>
                </a:solidFill>
              </a:rPr>
              <a:t>Trovare le distanze tra tutti i nodi e la radice in un albero rappresentato come vettore dei padri</a:t>
            </a:r>
            <a:endParaRPr/>
          </a:p>
        </p:txBody>
      </p:sp>
      <p:sp>
        <p:nvSpPr>
          <p:cNvPr id="199" name="Google Shape;199;p40"/>
          <p:cNvSpPr txBox="1">
            <a:spLocks noGrp="1"/>
          </p:cNvSpPr>
          <p:nvPr>
            <p:ph type="body" idx="1"/>
          </p:nvPr>
        </p:nvSpPr>
        <p:spPr>
          <a:xfrm>
            <a:off x="373775" y="1361050"/>
            <a:ext cx="4198200" cy="3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/>
              <a:t>def dist(P, nodo, Dist) 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/>
              <a:t>    if Dist[nodo] = -1: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/>
              <a:t>        if P[nodo] = nodo: 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/>
              <a:t>            Dist[nodo] = 0 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/>
              <a:t>        else: 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/>
              <a:t>            Dist[nodo] = dist(P, P[nodo], Dist) + 1      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/>
              <a:t>    return Dist[nodo]</a:t>
            </a:r>
            <a:endParaRPr sz="1600" dirty="0"/>
          </a:p>
        </p:txBody>
      </p:sp>
      <p:sp>
        <p:nvSpPr>
          <p:cNvPr id="200" name="Google Shape;200;p40"/>
          <p:cNvSpPr txBox="1">
            <a:spLocks noGrp="1"/>
          </p:cNvSpPr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Soluzione</a:t>
            </a:r>
            <a:endParaRPr sz="2000"/>
          </a:p>
        </p:txBody>
      </p:sp>
      <p:sp>
        <p:nvSpPr>
          <p:cNvPr id="201" name="Google Shape;201;p40"/>
          <p:cNvSpPr txBox="1"/>
          <p:nvPr/>
        </p:nvSpPr>
        <p:spPr>
          <a:xfrm>
            <a:off x="4572000" y="1361050"/>
            <a:ext cx="41685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Calibri"/>
                <a:ea typeface="Calibri"/>
                <a:cs typeface="Calibri"/>
                <a:sym typeface="Calibri"/>
              </a:rPr>
              <a:t>def distanze(P, G):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Calibri"/>
                <a:ea typeface="Calibri"/>
                <a:cs typeface="Calibri"/>
                <a:sym typeface="Calibri"/>
              </a:rPr>
              <a:t>    Dist = [nodo : -1 for nodo in G]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Calibri"/>
                <a:ea typeface="Calibri"/>
                <a:cs typeface="Calibri"/>
                <a:sym typeface="Calibri"/>
              </a:rPr>
              <a:t>    for nodo in G: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Calibri"/>
                <a:ea typeface="Calibri"/>
                <a:cs typeface="Calibri"/>
                <a:sym typeface="Calibri"/>
              </a:rPr>
              <a:t>        if Dist[nodo] == -1: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Calibri"/>
                <a:ea typeface="Calibri"/>
                <a:cs typeface="Calibri"/>
                <a:sym typeface="Calibri"/>
              </a:rPr>
              <a:t>            Dist[nodo] = dist(P, nodo, Dist)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Calibri"/>
                <a:ea typeface="Calibri"/>
                <a:cs typeface="Calibri"/>
                <a:sym typeface="Calibri"/>
              </a:rPr>
              <a:t>    return Dist 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29559" y="3384223"/>
            <a:ext cx="65421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b="1" dirty="0" smtClean="0">
                <a:solidFill>
                  <a:srgbClr val="FF0000"/>
                </a:solidFill>
              </a:rPr>
              <a:t>Dire </a:t>
            </a:r>
            <a:r>
              <a:rPr lang="it-IT" b="1" dirty="0">
                <a:solidFill>
                  <a:srgbClr val="FF0000"/>
                </a:solidFill>
              </a:rPr>
              <a:t>che </a:t>
            </a:r>
            <a:r>
              <a:rPr lang="it-IT" b="1" dirty="0" smtClean="0">
                <a:solidFill>
                  <a:srgbClr val="FF0000"/>
                </a:solidFill>
              </a:rPr>
              <a:t>il vettore </a:t>
            </a:r>
            <a:r>
              <a:rPr lang="it-IT" b="1" dirty="0" err="1" smtClean="0">
                <a:solidFill>
                  <a:srgbClr val="FF0000"/>
                </a:solidFill>
              </a:rPr>
              <a:t>dist</a:t>
            </a:r>
            <a:r>
              <a:rPr lang="it-IT" b="1" dirty="0" smtClean="0">
                <a:solidFill>
                  <a:srgbClr val="FF0000"/>
                </a:solidFill>
              </a:rPr>
              <a:t> evita di ricalcolare distanze già calcolate e quindi </a:t>
            </a:r>
          </a:p>
          <a:p>
            <a:pPr lvl="0"/>
            <a:r>
              <a:rPr lang="it-IT" b="1" dirty="0" smtClean="0">
                <a:solidFill>
                  <a:srgbClr val="FF0000"/>
                </a:solidFill>
              </a:rPr>
              <a:t>tutti gli archi dell’albero si percorrono una sola volta, cosa che giustifica il </a:t>
            </a:r>
          </a:p>
          <a:p>
            <a:pPr lvl="0"/>
            <a:r>
              <a:rPr lang="it-IT" b="1" dirty="0" smtClean="0">
                <a:solidFill>
                  <a:srgbClr val="FF0000"/>
                </a:solidFill>
              </a:rPr>
              <a:t>fatto che questo algoritmo sia lineare.</a:t>
            </a:r>
            <a:endParaRPr lang="it-IT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>
            <a:spLocks noGrp="1"/>
          </p:cNvSpPr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Es. 6. </a:t>
            </a:r>
            <a:r>
              <a:rPr lang="it">
                <a:solidFill>
                  <a:schemeClr val="dk1"/>
                </a:solidFill>
              </a:rPr>
              <a:t>Trasformare un albero da vettore dei padri in liste di adiacenza</a:t>
            </a:r>
            <a:endParaRPr/>
          </a:p>
        </p:txBody>
      </p:sp>
      <p:sp>
        <p:nvSpPr>
          <p:cNvPr id="207" name="Google Shape;207;p41"/>
          <p:cNvSpPr txBox="1">
            <a:spLocks noGrp="1"/>
          </p:cNvSpPr>
          <p:nvPr>
            <p:ph type="body" idx="1"/>
          </p:nvPr>
        </p:nvSpPr>
        <p:spPr>
          <a:xfrm>
            <a:off x="373775" y="1361050"/>
            <a:ext cx="8366700" cy="3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800"/>
              <a:t>Scrivere un algoritmo che, dato un grafo in forma di il vettore dei padri, ritorna la rappresentazione dello stesso grafo in forma di liste di adiacenza.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41"/>
          <p:cNvSpPr txBox="1">
            <a:spLocks noGrp="1"/>
          </p:cNvSpPr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Testo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2"/>
          <p:cNvSpPr txBox="1">
            <a:spLocks noGrp="1"/>
          </p:cNvSpPr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Es. 6. </a:t>
            </a:r>
            <a:r>
              <a:rPr lang="it">
                <a:solidFill>
                  <a:schemeClr val="dk1"/>
                </a:solidFill>
              </a:rPr>
              <a:t>Trasformare un albero da vettore dei padri in liste di adiacenza</a:t>
            </a:r>
            <a:endParaRPr/>
          </a:p>
        </p:txBody>
      </p:sp>
      <p:sp>
        <p:nvSpPr>
          <p:cNvPr id="214" name="Google Shape;214;p42"/>
          <p:cNvSpPr txBox="1">
            <a:spLocks noGrp="1"/>
          </p:cNvSpPr>
          <p:nvPr>
            <p:ph type="body" idx="1"/>
          </p:nvPr>
        </p:nvSpPr>
        <p:spPr>
          <a:xfrm>
            <a:off x="373775" y="1361050"/>
            <a:ext cx="8366700" cy="3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800"/>
              <a:t>def to_adj_list(P):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800"/>
              <a:t>    G = {nodo : [] for nodo in range(len(P))}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800"/>
              <a:t>    for nodo in range(len(P)):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800"/>
              <a:t>        if P[nodo] != nodo: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800"/>
              <a:t>            G[P[nodo]].append(nodo)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800"/>
              <a:t>    return G</a:t>
            </a:r>
            <a:endParaRPr sz="1800"/>
          </a:p>
        </p:txBody>
      </p:sp>
      <p:sp>
        <p:nvSpPr>
          <p:cNvPr id="215" name="Google Shape;215;p42"/>
          <p:cNvSpPr txBox="1">
            <a:spLocks noGrp="1"/>
          </p:cNvSpPr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Soluzione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Es. 1. Classe di grafi per cui la DFS e’ uguale a BFS</a:t>
            </a:r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1"/>
          </p:nvPr>
        </p:nvSpPr>
        <p:spPr>
          <a:xfrm>
            <a:off x="373775" y="1361050"/>
            <a:ext cx="83667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800"/>
              <a:t>Che caratteristiche deve avere un grafo connesso perche’ le visite DFS e BFS del grafo producano alberi di visita uguali? Motivare la risposta.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9"/>
          <p:cNvSpPr txBox="1">
            <a:spLocks noGrp="1"/>
          </p:cNvSpPr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Testo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>
            <a:spLocks noGrp="1"/>
          </p:cNvSpPr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Es. 1. Classe di grafi per cui la DFS e’ uguale a BFS</a:t>
            </a:r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373775" y="1361050"/>
            <a:ext cx="83667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800"/>
              <a:t>le visite DFS e BFS producono alberi di visita uguali se e solo se ogni componente connessa del grafo è un albero. In questo modo, prendendo un qualsiasi nodo come radice, l’albero di visita risultante sarà lo stesso sia se si sta effettuando una DFS che una BFS.</a:t>
            </a:r>
            <a:endParaRPr sz="1800"/>
          </a:p>
        </p:txBody>
      </p:sp>
      <p:sp>
        <p:nvSpPr>
          <p:cNvPr id="126" name="Google Shape;126;p30"/>
          <p:cNvSpPr txBox="1">
            <a:spLocks noGrp="1"/>
          </p:cNvSpPr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Soluzione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 txBox="1">
            <a:spLocks noGrp="1"/>
          </p:cNvSpPr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Es. 2. </a:t>
            </a:r>
            <a:r>
              <a:rPr lang="it">
                <a:solidFill>
                  <a:schemeClr val="dk1"/>
                </a:solidFill>
              </a:rPr>
              <a:t>Dare un grafo e un albero di cammini minimi che non è il risultato di nessuna BFS</a:t>
            </a:r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body" idx="1"/>
          </p:nvPr>
        </p:nvSpPr>
        <p:spPr>
          <a:xfrm>
            <a:off x="373775" y="1361050"/>
            <a:ext cx="83667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800"/>
              <a:t>Dare un grafo e un albero di cammini minimi che non è il risultato di nessuna BFS.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1"/>
          <p:cNvSpPr txBox="1">
            <a:spLocks noGrp="1"/>
          </p:cNvSpPr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Testo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2"/>
          <p:cNvSpPr txBox="1">
            <a:spLocks noGrp="1"/>
          </p:cNvSpPr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Es. 2. Dare un grafo e un albero di cammini minimi che non è il risultato di nessuna BFS</a:t>
            </a:r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body" idx="1"/>
          </p:nvPr>
        </p:nvSpPr>
        <p:spPr>
          <a:xfrm>
            <a:off x="373775" y="1361050"/>
            <a:ext cx="83667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800" dirty="0"/>
              <a:t>Non è possibile generare un albero di cammini minimi che non sia il risultato di una BFS.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800" dirty="0"/>
              <a:t>La proprietà principale della BFS è quella di generare un albero di cammini minimi dalla radice a tutti i nodi che questa raggiunge</a:t>
            </a:r>
            <a:r>
              <a:rPr lang="it" sz="1800" dirty="0" smtClean="0"/>
              <a:t>.</a:t>
            </a:r>
            <a:endParaRPr lang="it-IT" sz="1800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endParaRPr lang="it-IT"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-IT" sz="1800" b="1" dirty="0" smtClean="0">
                <a:solidFill>
                  <a:srgbClr val="FF0000"/>
                </a:solidFill>
              </a:rPr>
              <a:t>NO: VEDI SLIDES SUCCESSIVA (ALBERO ROSSO SCURO)</a:t>
            </a:r>
            <a:endParaRPr sz="1800" b="1" dirty="0">
              <a:solidFill>
                <a:srgbClr val="FF0000"/>
              </a:solidFill>
            </a:endParaRPr>
          </a:p>
        </p:txBody>
      </p:sp>
      <p:sp>
        <p:nvSpPr>
          <p:cNvPr id="140" name="Google Shape;140;p32"/>
          <p:cNvSpPr txBox="1">
            <a:spLocks noGrp="1"/>
          </p:cNvSpPr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Soluzione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28463" y="96565"/>
            <a:ext cx="5908877" cy="573817"/>
            <a:chOff x="1076446" y="973705"/>
            <a:chExt cx="7878502" cy="765089"/>
          </a:xfrm>
        </p:grpSpPr>
        <p:sp>
          <p:nvSpPr>
            <p:cNvPr id="5" name="Titolo 1"/>
            <p:cNvSpPr txBox="1">
              <a:spLocks/>
            </p:cNvSpPr>
            <p:nvPr/>
          </p:nvSpPr>
          <p:spPr>
            <a:xfrm>
              <a:off x="1076446" y="973705"/>
              <a:ext cx="7878502" cy="709745"/>
            </a:xfrm>
            <a:prstGeom prst="rect">
              <a:avLst/>
            </a:prstGeom>
            <a:ln>
              <a:noFill/>
            </a:ln>
          </p:spPr>
          <p:txBody>
            <a:bodyPr anchor="b">
              <a:noAutofit/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300" kern="1200">
                  <a:solidFill>
                    <a:schemeClr val="tx2">
                      <a:satMod val="130000"/>
                    </a:schemeClr>
                  </a:solidFill>
                  <a:effectLst>
                    <a:outerShdw blurRad="50000" dist="30000" dir="5400000" algn="tl" rotWithShape="0">
                      <a:srgbClr val="000000">
                        <a:alpha val="30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  <a:extLst/>
            </a:lstStyle>
            <a:p>
              <a:pPr algn="r">
                <a:buClrTx/>
                <a:buFontTx/>
                <a:buNone/>
              </a:pPr>
              <a:r>
                <a:rPr lang="it-IT" sz="2700" b="1" i="1" dirty="0">
                  <a:solidFill>
                    <a:srgbClr val="C32D2E"/>
                  </a:solidFill>
                  <a:latin typeface="Book Antiqua"/>
                  <a:cs typeface="Book Antiqua"/>
                </a:rPr>
                <a:t>Capire la BFS </a:t>
              </a:r>
              <a:r>
                <a:rPr lang="it-IT" sz="2700" dirty="0">
                  <a:solidFill>
                    <a:srgbClr val="C32D2E"/>
                  </a:solidFill>
                  <a:latin typeface="Book Antiqua"/>
                  <a:cs typeface="Book Antiqua"/>
                </a:rPr>
                <a:t>[</a:t>
              </a:r>
              <a:r>
                <a:rPr lang="it-IT" sz="2700" b="1" i="1" dirty="0">
                  <a:solidFill>
                    <a:srgbClr val="C32D2E"/>
                  </a:solidFill>
                  <a:latin typeface="Book Antiqua"/>
                  <a:cs typeface="Book Antiqua"/>
                </a:rPr>
                <a:t>2</a:t>
              </a:r>
              <a:r>
                <a:rPr lang="it-IT" sz="2700" dirty="0">
                  <a:solidFill>
                    <a:srgbClr val="C32D2E"/>
                  </a:solidFill>
                  <a:latin typeface="Book Antiqua"/>
                  <a:cs typeface="Book Antiqua"/>
                </a:rPr>
                <a:t>]</a:t>
              </a:r>
            </a:p>
          </p:txBody>
        </p:sp>
        <p:cxnSp>
          <p:nvCxnSpPr>
            <p:cNvPr id="6" name="Connettore 1 6"/>
            <p:cNvCxnSpPr/>
            <p:nvPr/>
          </p:nvCxnSpPr>
          <p:spPr>
            <a:xfrm>
              <a:off x="1296366" y="1732564"/>
              <a:ext cx="7593924" cy="623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028464" y="860228"/>
            <a:ext cx="5726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  <a:buClrTx/>
            </a:pPr>
            <a:r>
              <a:rPr lang="it-IT" sz="1350" b="1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Esercizio 22.2-6 </a:t>
            </a:r>
            <a:r>
              <a:rPr lang="it-IT" sz="1350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[</a:t>
            </a:r>
            <a:r>
              <a:rPr lang="it-IT" sz="1350" b="1" kern="1200" dirty="0" err="1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Cormen</a:t>
            </a:r>
            <a:r>
              <a:rPr lang="it-IT" sz="1350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]</a:t>
            </a:r>
          </a:p>
          <a:p>
            <a:pPr>
              <a:spcAft>
                <a:spcPts val="900"/>
              </a:spcAft>
              <a:buClrTx/>
            </a:pPr>
            <a:r>
              <a:rPr lang="it-IT" sz="1350" i="1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Fare un esempio di un grafo G=(V,E), una sorgente </a:t>
            </a:r>
            <a:r>
              <a:rPr lang="it-IT" sz="1350" i="1" kern="1200" dirty="0" err="1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s</a:t>
            </a:r>
            <a:r>
              <a:rPr lang="it-IT" sz="1350" i="1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it-IT" sz="1350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∊ </a:t>
            </a:r>
            <a:r>
              <a:rPr lang="it-IT" sz="1350" i="1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V e un insieme di archi E’</a:t>
            </a:r>
            <a:r>
              <a:rPr lang="it-IT" sz="1350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⊆</a:t>
            </a:r>
            <a:r>
              <a:rPr lang="it-IT" sz="1350" i="1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E tali che per ogni vertice in v </a:t>
            </a:r>
            <a:r>
              <a:rPr lang="it-IT" sz="1350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∊ </a:t>
            </a:r>
            <a:r>
              <a:rPr lang="it-IT" sz="1350" i="1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V l’unico cammino semplice da </a:t>
            </a:r>
            <a:r>
              <a:rPr lang="it-IT" sz="1350" i="1" kern="1200" dirty="0" err="1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s</a:t>
            </a:r>
            <a:r>
              <a:rPr lang="it-IT" sz="1350" i="1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 a v sia minimo in G’=(V, E’), ma G’ non sia il risultato di nessuna BFS (indipendentemente dall’ordinamento delle liste di adiacenza).</a:t>
            </a:r>
          </a:p>
          <a:p>
            <a:pPr>
              <a:spcAft>
                <a:spcPts val="900"/>
              </a:spcAft>
              <a:buClrTx/>
            </a:pPr>
            <a:r>
              <a:rPr lang="it-IT" sz="1350" b="1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Soluzione</a:t>
            </a:r>
            <a:r>
              <a:rPr lang="it-IT" sz="1350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: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4287317" y="2587017"/>
            <a:ext cx="981363" cy="1421610"/>
            <a:chOff x="1737244" y="3517545"/>
            <a:chExt cx="1308484" cy="1895480"/>
          </a:xfrm>
        </p:grpSpPr>
        <p:grpSp>
          <p:nvGrpSpPr>
            <p:cNvPr id="22" name="Group 21"/>
            <p:cNvGrpSpPr/>
            <p:nvPr/>
          </p:nvGrpSpPr>
          <p:grpSpPr>
            <a:xfrm>
              <a:off x="1737244" y="3517545"/>
              <a:ext cx="1308484" cy="1895480"/>
              <a:chOff x="4450627" y="4323312"/>
              <a:chExt cx="1308484" cy="189548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4450627" y="4323312"/>
                <a:ext cx="1308484" cy="1143125"/>
                <a:chOff x="4631855" y="5032227"/>
                <a:chExt cx="1308484" cy="1143125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4631855" y="5032227"/>
                  <a:ext cx="1308484" cy="1143125"/>
                  <a:chOff x="4621917" y="5032227"/>
                  <a:chExt cx="1308484" cy="1143125"/>
                </a:xfrm>
              </p:grpSpPr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621917" y="5775243"/>
                    <a:ext cx="374461" cy="4001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buClrTx/>
                      <a:buFontTx/>
                      <a:buNone/>
                    </a:pPr>
                    <a:r>
                      <a:rPr lang="it-IT" sz="1350" i="1" kern="1200" dirty="0">
                        <a:solidFill>
                          <a:prstClr val="black"/>
                        </a:solidFill>
                        <a:latin typeface="Book Antiqua" charset="0"/>
                        <a:ea typeface="Book Antiqua" charset="0"/>
                        <a:cs typeface="Book Antiqua" charset="0"/>
                      </a:rPr>
                      <a:t>u</a:t>
                    </a: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5568764" y="5775243"/>
                    <a:ext cx="361637" cy="4001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buClrTx/>
                      <a:buFontTx/>
                      <a:buNone/>
                    </a:pPr>
                    <a:r>
                      <a:rPr lang="it-IT" sz="1350" i="1" kern="1200" dirty="0">
                        <a:solidFill>
                          <a:prstClr val="black"/>
                        </a:solidFill>
                        <a:latin typeface="Book Antiqua" charset="0"/>
                        <a:ea typeface="Book Antiqua" charset="0"/>
                        <a:cs typeface="Book Antiqua" charset="0"/>
                      </a:rPr>
                      <a:t>v</a:t>
                    </a:r>
                  </a:p>
                </p:txBody>
              </p:sp>
              <p:sp>
                <p:nvSpPr>
                  <p:cNvPr id="33" name="Oval 32"/>
                  <p:cNvSpPr/>
                  <p:nvPr/>
                </p:nvSpPr>
                <p:spPr>
                  <a:xfrm>
                    <a:off x="5204910" y="5086951"/>
                    <a:ext cx="86627" cy="86628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31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buClrTx/>
                      <a:buFontTx/>
                      <a:buNone/>
                    </a:pPr>
                    <a:endParaRPr lang="it-IT" sz="1350" kern="12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5248224" y="5032227"/>
                    <a:ext cx="335989" cy="4001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buClrTx/>
                      <a:buFontTx/>
                      <a:buNone/>
                    </a:pPr>
                    <a:r>
                      <a:rPr lang="it-IT" sz="1350" i="1" kern="1200" dirty="0" err="1">
                        <a:solidFill>
                          <a:prstClr val="black"/>
                        </a:solidFill>
                        <a:latin typeface="Book Antiqua" charset="0"/>
                        <a:ea typeface="Book Antiqua" charset="0"/>
                        <a:cs typeface="Book Antiqua" charset="0"/>
                      </a:rPr>
                      <a:t>s</a:t>
                    </a:r>
                    <a:endParaRPr lang="it-IT" sz="1350" i="1" kern="1200" dirty="0">
                      <a:solidFill>
                        <a:prstClr val="black"/>
                      </a:solidFill>
                      <a:latin typeface="Book Antiqua" charset="0"/>
                      <a:ea typeface="Book Antiqua" charset="0"/>
                      <a:cs typeface="Book Antiqua" charset="0"/>
                    </a:endParaRPr>
                  </a:p>
                </p:txBody>
              </p:sp>
              <p:cxnSp>
                <p:nvCxnSpPr>
                  <p:cNvPr id="35" name="Straight Arrow Connector 34"/>
                  <p:cNvCxnSpPr/>
                  <p:nvPr/>
                </p:nvCxnSpPr>
                <p:spPr>
                  <a:xfrm flipH="1">
                    <a:off x="4909158" y="5160893"/>
                    <a:ext cx="308438" cy="668289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headEnd type="none"/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Arrow Connector 35"/>
                  <p:cNvCxnSpPr/>
                  <p:nvPr/>
                </p:nvCxnSpPr>
                <p:spPr>
                  <a:xfrm>
                    <a:off x="5248224" y="5173579"/>
                    <a:ext cx="289913" cy="669074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headEnd type="none"/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" name="Oval 28"/>
                <p:cNvSpPr/>
                <p:nvPr/>
              </p:nvSpPr>
              <p:spPr>
                <a:xfrm>
                  <a:off x="4865845" y="5829182"/>
                  <a:ext cx="86627" cy="8662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ClrTx/>
                    <a:buFontTx/>
                    <a:buNone/>
                  </a:pPr>
                  <a:endParaRPr lang="it-IT" sz="1350" kern="12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5525451" y="5829967"/>
                  <a:ext cx="86627" cy="8662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ClrTx/>
                    <a:buFontTx/>
                    <a:buNone/>
                  </a:pPr>
                  <a:endParaRPr lang="it-IT" sz="1350" kern="1200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24" name="Straight Arrow Connector 23"/>
              <p:cNvCxnSpPr/>
              <p:nvPr/>
            </p:nvCxnSpPr>
            <p:spPr>
              <a:xfrm flipH="1">
                <a:off x="5358988" y="5190344"/>
                <a:ext cx="1506" cy="67372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none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H="1">
                <a:off x="4727930" y="5206110"/>
                <a:ext cx="4828" cy="66729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none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5395178" y="5818683"/>
                <a:ext cx="361637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ClrTx/>
                  <a:buFontTx/>
                  <a:buNone/>
                </a:pPr>
                <a:r>
                  <a:rPr lang="it-IT" sz="1350" i="1" kern="1200" dirty="0">
                    <a:solidFill>
                      <a:prstClr val="black"/>
                    </a:solidFill>
                    <a:latin typeface="Book Antiqua" charset="0"/>
                    <a:ea typeface="Book Antiqua" charset="0"/>
                    <a:cs typeface="Book Antiqua" charset="0"/>
                  </a:rPr>
                  <a:t>y</a:t>
                </a: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341926" y="5873406"/>
                <a:ext cx="86627" cy="8662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it-IT" sz="1350" kern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 flipH="1">
              <a:off x="1755840" y="4982789"/>
              <a:ext cx="281485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it-IT" sz="1350" i="1" kern="1200" dirty="0">
                  <a:solidFill>
                    <a:prstClr val="black"/>
                  </a:solidFill>
                  <a:latin typeface="Book Antiqua" charset="0"/>
                  <a:ea typeface="Book Antiqua" charset="0"/>
                  <a:cs typeface="Book Antiqua" charset="0"/>
                </a:rPr>
                <a:t>x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1984075" y="5067639"/>
              <a:ext cx="86627" cy="8662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it-IT" sz="135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948177" y="2584256"/>
            <a:ext cx="981363" cy="1421610"/>
            <a:chOff x="4066311" y="3517545"/>
            <a:chExt cx="1308484" cy="1895480"/>
          </a:xfrm>
        </p:grpSpPr>
        <p:grpSp>
          <p:nvGrpSpPr>
            <p:cNvPr id="42" name="Group 41"/>
            <p:cNvGrpSpPr/>
            <p:nvPr/>
          </p:nvGrpSpPr>
          <p:grpSpPr>
            <a:xfrm>
              <a:off x="4066311" y="3517545"/>
              <a:ext cx="1308484" cy="1895480"/>
              <a:chOff x="1737244" y="3517545"/>
              <a:chExt cx="1308484" cy="1895480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1737244" y="3517545"/>
                <a:ext cx="1308484" cy="1895480"/>
                <a:chOff x="4450627" y="4323312"/>
                <a:chExt cx="1308484" cy="1895480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4450627" y="4323312"/>
                  <a:ext cx="1308484" cy="1143125"/>
                  <a:chOff x="4631855" y="5032227"/>
                  <a:chExt cx="1308484" cy="1143125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4631855" y="5032227"/>
                    <a:ext cx="1308484" cy="1143125"/>
                    <a:chOff x="4621917" y="5032227"/>
                    <a:chExt cx="1308484" cy="1143125"/>
                  </a:xfrm>
                </p:grpSpPr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4621917" y="5775243"/>
                      <a:ext cx="374461" cy="40010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buClrTx/>
                        <a:buFontTx/>
                        <a:buNone/>
                      </a:pPr>
                      <a:r>
                        <a:rPr lang="it-IT" sz="1350" i="1" kern="1200" dirty="0">
                          <a:solidFill>
                            <a:prstClr val="black"/>
                          </a:solidFill>
                          <a:latin typeface="Book Antiqua" charset="0"/>
                          <a:ea typeface="Book Antiqua" charset="0"/>
                          <a:cs typeface="Book Antiqua" charset="0"/>
                        </a:rPr>
                        <a:t>u</a:t>
                      </a:r>
                    </a:p>
                  </p:txBody>
                </p:sp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5568764" y="5775243"/>
                      <a:ext cx="361637" cy="40010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buClrTx/>
                        <a:buFontTx/>
                        <a:buNone/>
                      </a:pPr>
                      <a:r>
                        <a:rPr lang="it-IT" sz="1350" i="1" kern="1200" dirty="0">
                          <a:solidFill>
                            <a:prstClr val="black"/>
                          </a:solidFill>
                          <a:latin typeface="Book Antiqua" charset="0"/>
                          <a:ea typeface="Book Antiqua" charset="0"/>
                          <a:cs typeface="Book Antiqua" charset="0"/>
                        </a:rPr>
                        <a:t>v</a:t>
                      </a:r>
                    </a:p>
                  </p:txBody>
                </p:sp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5204910" y="5086951"/>
                      <a:ext cx="86627" cy="86628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buClrTx/>
                        <a:buFontTx/>
                        <a:buNone/>
                      </a:pPr>
                      <a:endParaRPr lang="it-IT" sz="1350" kern="120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5248224" y="5032227"/>
                      <a:ext cx="335989" cy="40010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buClrTx/>
                        <a:buFontTx/>
                        <a:buNone/>
                      </a:pPr>
                      <a:r>
                        <a:rPr lang="it-IT" sz="1350" i="1" kern="1200" dirty="0" err="1">
                          <a:solidFill>
                            <a:prstClr val="black"/>
                          </a:solidFill>
                          <a:latin typeface="Book Antiqua" charset="0"/>
                          <a:ea typeface="Book Antiqua" charset="0"/>
                          <a:cs typeface="Book Antiqua" charset="0"/>
                        </a:rPr>
                        <a:t>s</a:t>
                      </a:r>
                      <a:endParaRPr lang="it-IT" sz="1350" i="1" kern="1200" dirty="0">
                        <a:solidFill>
                          <a:prstClr val="black"/>
                        </a:solidFill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p:txBody>
                </p:sp>
                <p:cxnSp>
                  <p:nvCxnSpPr>
                    <p:cNvPr id="58" name="Straight Arrow Connector 57"/>
                    <p:cNvCxnSpPr/>
                    <p:nvPr/>
                  </p:nvCxnSpPr>
                  <p:spPr>
                    <a:xfrm flipH="1">
                      <a:off x="4909158" y="5160893"/>
                      <a:ext cx="308438" cy="66828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Arrow Connector 58"/>
                    <p:cNvCxnSpPr/>
                    <p:nvPr/>
                  </p:nvCxnSpPr>
                  <p:spPr>
                    <a:xfrm>
                      <a:off x="5248224" y="5173579"/>
                      <a:ext cx="289913" cy="66907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2" name="Oval 51"/>
                  <p:cNvSpPr/>
                  <p:nvPr/>
                </p:nvSpPr>
                <p:spPr>
                  <a:xfrm>
                    <a:off x="4865845" y="5829182"/>
                    <a:ext cx="86627" cy="86628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31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buClrTx/>
                      <a:buFontTx/>
                      <a:buNone/>
                    </a:pPr>
                    <a:endParaRPr lang="it-IT" sz="1350" kern="12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3" name="Oval 52"/>
                  <p:cNvSpPr/>
                  <p:nvPr/>
                </p:nvSpPr>
                <p:spPr>
                  <a:xfrm>
                    <a:off x="5525451" y="5829967"/>
                    <a:ext cx="86627" cy="86628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31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buClrTx/>
                      <a:buFontTx/>
                      <a:buNone/>
                    </a:pPr>
                    <a:endParaRPr lang="it-IT" sz="1350" kern="1200">
                      <a:solidFill>
                        <a:prstClr val="white"/>
                      </a:solidFill>
                    </a:endParaRPr>
                  </a:p>
                </p:txBody>
              </p:sp>
            </p:grpSp>
            <p:cxnSp>
              <p:nvCxnSpPr>
                <p:cNvPr id="47" name="Straight Arrow Connector 46"/>
                <p:cNvCxnSpPr/>
                <p:nvPr/>
              </p:nvCxnSpPr>
              <p:spPr>
                <a:xfrm flipH="1">
                  <a:off x="5358988" y="5190344"/>
                  <a:ext cx="1506" cy="67372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non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 flipH="1">
                  <a:off x="4727930" y="5206110"/>
                  <a:ext cx="4828" cy="66729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non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5395178" y="5818683"/>
                  <a:ext cx="361637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ClrTx/>
                    <a:buFontTx/>
                    <a:buNone/>
                  </a:pPr>
                  <a:r>
                    <a:rPr lang="it-IT" sz="1350" i="1" kern="1200" dirty="0">
                      <a:solidFill>
                        <a:prstClr val="black"/>
                      </a:solidFill>
                      <a:latin typeface="Book Antiqua" charset="0"/>
                      <a:ea typeface="Book Antiqua" charset="0"/>
                      <a:cs typeface="Book Antiqua" charset="0"/>
                    </a:rPr>
                    <a:t>y</a:t>
                  </a:r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5341926" y="5873406"/>
                  <a:ext cx="86627" cy="8662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ClrTx/>
                    <a:buFontTx/>
                    <a:buNone/>
                  </a:pPr>
                  <a:endParaRPr lang="it-IT" sz="1350" kern="12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 flipH="1">
                <a:off x="1755840" y="4982789"/>
                <a:ext cx="281485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Tx/>
                  <a:buFontTx/>
                  <a:buNone/>
                </a:pPr>
                <a:r>
                  <a:rPr lang="it-IT" sz="1350" i="1" kern="1200" dirty="0">
                    <a:solidFill>
                      <a:prstClr val="black"/>
                    </a:solidFill>
                    <a:latin typeface="Book Antiqua" charset="0"/>
                    <a:ea typeface="Book Antiqua" charset="0"/>
                    <a:cs typeface="Book Antiqua" charset="0"/>
                  </a:rPr>
                  <a:t>x</a:t>
                </a: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984075" y="5067639"/>
                <a:ext cx="86627" cy="8662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it-IT" sz="1350" kern="120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60" name="Straight Arrow Connector 59"/>
            <p:cNvCxnSpPr/>
            <p:nvPr/>
          </p:nvCxnSpPr>
          <p:spPr>
            <a:xfrm flipH="1">
              <a:off x="4416197" y="4376443"/>
              <a:ext cx="582116" cy="68185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54" idx="3"/>
            </p:cNvCxnSpPr>
            <p:nvPr/>
          </p:nvCxnSpPr>
          <p:spPr>
            <a:xfrm>
              <a:off x="4440772" y="4460616"/>
              <a:ext cx="483460" cy="64615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>
            <a:off x="2440057" y="310047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it-IT" sz="1350" i="1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G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993463" y="3118139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it-IT" sz="1350" i="1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G’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5704144" y="2580755"/>
            <a:ext cx="981363" cy="1421610"/>
            <a:chOff x="4066311" y="3517545"/>
            <a:chExt cx="1308484" cy="1895480"/>
          </a:xfrm>
        </p:grpSpPr>
        <p:grpSp>
          <p:nvGrpSpPr>
            <p:cNvPr id="108" name="Group 107"/>
            <p:cNvGrpSpPr/>
            <p:nvPr/>
          </p:nvGrpSpPr>
          <p:grpSpPr>
            <a:xfrm>
              <a:off x="4066311" y="3517545"/>
              <a:ext cx="1308484" cy="1895480"/>
              <a:chOff x="1737244" y="3517545"/>
              <a:chExt cx="1308484" cy="1895480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1737244" y="3517545"/>
                <a:ext cx="1308484" cy="1895480"/>
                <a:chOff x="4450627" y="4323312"/>
                <a:chExt cx="1308484" cy="1895480"/>
              </a:xfrm>
            </p:grpSpPr>
            <p:grpSp>
              <p:nvGrpSpPr>
                <p:cNvPr id="114" name="Group 113"/>
                <p:cNvGrpSpPr/>
                <p:nvPr/>
              </p:nvGrpSpPr>
              <p:grpSpPr>
                <a:xfrm>
                  <a:off x="4450627" y="4323312"/>
                  <a:ext cx="1308484" cy="1143125"/>
                  <a:chOff x="4631855" y="5032227"/>
                  <a:chExt cx="1308484" cy="1143125"/>
                </a:xfrm>
              </p:grpSpPr>
              <p:grpSp>
                <p:nvGrpSpPr>
                  <p:cNvPr id="119" name="Group 118"/>
                  <p:cNvGrpSpPr/>
                  <p:nvPr/>
                </p:nvGrpSpPr>
                <p:grpSpPr>
                  <a:xfrm>
                    <a:off x="4631855" y="5032227"/>
                    <a:ext cx="1308484" cy="1143125"/>
                    <a:chOff x="4621917" y="5032227"/>
                    <a:chExt cx="1308484" cy="1143125"/>
                  </a:xfrm>
                </p:grpSpPr>
                <p:sp>
                  <p:nvSpPr>
                    <p:cNvPr id="122" name="TextBox 121"/>
                    <p:cNvSpPr txBox="1"/>
                    <p:nvPr/>
                  </p:nvSpPr>
                  <p:spPr>
                    <a:xfrm>
                      <a:off x="4621917" y="5775243"/>
                      <a:ext cx="374461" cy="4001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buClrTx/>
                        <a:buFontTx/>
                        <a:buNone/>
                      </a:pPr>
                      <a:r>
                        <a:rPr lang="it-IT" sz="1350" i="1" kern="1200" dirty="0">
                          <a:solidFill>
                            <a:prstClr val="black"/>
                          </a:solidFill>
                          <a:latin typeface="Book Antiqua" charset="0"/>
                          <a:ea typeface="Book Antiqua" charset="0"/>
                          <a:cs typeface="Book Antiqua" charset="0"/>
                        </a:rPr>
                        <a:t>u</a:t>
                      </a:r>
                    </a:p>
                  </p:txBody>
                </p:sp>
                <p:sp>
                  <p:nvSpPr>
                    <p:cNvPr id="123" name="TextBox 122"/>
                    <p:cNvSpPr txBox="1"/>
                    <p:nvPr/>
                  </p:nvSpPr>
                  <p:spPr>
                    <a:xfrm>
                      <a:off x="5568764" y="5775243"/>
                      <a:ext cx="361637" cy="4001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buClrTx/>
                        <a:buFontTx/>
                        <a:buNone/>
                      </a:pPr>
                      <a:r>
                        <a:rPr lang="it-IT" sz="1350" i="1" kern="1200" dirty="0">
                          <a:solidFill>
                            <a:prstClr val="black"/>
                          </a:solidFill>
                          <a:latin typeface="Book Antiqua" charset="0"/>
                          <a:ea typeface="Book Antiqua" charset="0"/>
                          <a:cs typeface="Book Antiqua" charset="0"/>
                        </a:rPr>
                        <a:t>v</a:t>
                      </a:r>
                    </a:p>
                  </p:txBody>
                </p:sp>
                <p:sp>
                  <p:nvSpPr>
                    <p:cNvPr id="124" name="Oval 123"/>
                    <p:cNvSpPr/>
                    <p:nvPr/>
                  </p:nvSpPr>
                  <p:spPr>
                    <a:xfrm>
                      <a:off x="5204910" y="5086951"/>
                      <a:ext cx="86627" cy="86628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3175">
                      <a:solidFill>
                        <a:srgbClr val="008F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buClrTx/>
                        <a:buFontTx/>
                        <a:buNone/>
                      </a:pPr>
                      <a:endParaRPr lang="it-IT" sz="1350" kern="120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5" name="TextBox 124"/>
                    <p:cNvSpPr txBox="1"/>
                    <p:nvPr/>
                  </p:nvSpPr>
                  <p:spPr>
                    <a:xfrm>
                      <a:off x="5248224" y="5032227"/>
                      <a:ext cx="335989" cy="4001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buClrTx/>
                        <a:buFontTx/>
                        <a:buNone/>
                      </a:pPr>
                      <a:r>
                        <a:rPr lang="it-IT" sz="1350" i="1" kern="1200" dirty="0" err="1">
                          <a:solidFill>
                            <a:prstClr val="black"/>
                          </a:solidFill>
                          <a:latin typeface="Book Antiqua" charset="0"/>
                          <a:ea typeface="Book Antiqua" charset="0"/>
                          <a:cs typeface="Book Antiqua" charset="0"/>
                        </a:rPr>
                        <a:t>s</a:t>
                      </a:r>
                      <a:endParaRPr lang="it-IT" sz="1350" i="1" kern="1200" dirty="0">
                        <a:solidFill>
                          <a:prstClr val="black"/>
                        </a:solidFill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p:txBody>
                </p:sp>
                <p:cxnSp>
                  <p:nvCxnSpPr>
                    <p:cNvPr id="126" name="Straight Arrow Connector 125"/>
                    <p:cNvCxnSpPr/>
                    <p:nvPr/>
                  </p:nvCxnSpPr>
                  <p:spPr>
                    <a:xfrm flipH="1">
                      <a:off x="4909158" y="5160893"/>
                      <a:ext cx="308438" cy="668289"/>
                    </a:xfrm>
                    <a:prstGeom prst="straightConnector1">
                      <a:avLst/>
                    </a:prstGeom>
                    <a:ln>
                      <a:solidFill>
                        <a:srgbClr val="008F00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Straight Arrow Connector 126"/>
                    <p:cNvCxnSpPr/>
                    <p:nvPr/>
                  </p:nvCxnSpPr>
                  <p:spPr>
                    <a:xfrm>
                      <a:off x="5248224" y="5173579"/>
                      <a:ext cx="289913" cy="669074"/>
                    </a:xfrm>
                    <a:prstGeom prst="straightConnector1">
                      <a:avLst/>
                    </a:prstGeom>
                    <a:ln>
                      <a:solidFill>
                        <a:srgbClr val="008F00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0" name="Oval 119"/>
                  <p:cNvSpPr/>
                  <p:nvPr/>
                </p:nvSpPr>
                <p:spPr>
                  <a:xfrm>
                    <a:off x="4865845" y="5829182"/>
                    <a:ext cx="86627" cy="86628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3175">
                    <a:solidFill>
                      <a:srgbClr val="008F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buClrTx/>
                      <a:buFontTx/>
                      <a:buNone/>
                    </a:pPr>
                    <a:endParaRPr lang="it-IT" sz="1350" kern="12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5525451" y="5829967"/>
                    <a:ext cx="86627" cy="86628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3175">
                    <a:solidFill>
                      <a:srgbClr val="008F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buClrTx/>
                      <a:buFontTx/>
                      <a:buNone/>
                    </a:pPr>
                    <a:endParaRPr lang="it-IT" sz="1350" kern="1200">
                      <a:solidFill>
                        <a:prstClr val="white"/>
                      </a:solidFill>
                    </a:endParaRPr>
                  </a:p>
                </p:txBody>
              </p:sp>
            </p:grpSp>
            <p:cxnSp>
              <p:nvCxnSpPr>
                <p:cNvPr id="116" name="Straight Arrow Connector 115"/>
                <p:cNvCxnSpPr/>
                <p:nvPr/>
              </p:nvCxnSpPr>
              <p:spPr>
                <a:xfrm flipH="1">
                  <a:off x="4727930" y="5206110"/>
                  <a:ext cx="4828" cy="667296"/>
                </a:xfrm>
                <a:prstGeom prst="straightConnector1">
                  <a:avLst/>
                </a:prstGeom>
                <a:ln>
                  <a:solidFill>
                    <a:srgbClr val="008F00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/>
                <p:cNvSpPr txBox="1"/>
                <p:nvPr/>
              </p:nvSpPr>
              <p:spPr>
                <a:xfrm>
                  <a:off x="5395178" y="5818683"/>
                  <a:ext cx="361637" cy="4001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>
                    <a:buClrTx/>
                    <a:buFontTx/>
                    <a:buNone/>
                  </a:pPr>
                  <a:r>
                    <a:rPr lang="it-IT" sz="1350" i="1" kern="1200" dirty="0">
                      <a:solidFill>
                        <a:prstClr val="black"/>
                      </a:solidFill>
                      <a:latin typeface="Book Antiqua" charset="0"/>
                      <a:ea typeface="Book Antiqua" charset="0"/>
                      <a:cs typeface="Book Antiqua" charset="0"/>
                    </a:rPr>
                    <a:t>y</a:t>
                  </a:r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5341926" y="5873406"/>
                  <a:ext cx="86627" cy="8662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rgbClr val="008F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ClrTx/>
                    <a:buFontTx/>
                    <a:buNone/>
                  </a:pPr>
                  <a:endParaRPr lang="it-IT" sz="1350" kern="12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 flipH="1">
                <a:off x="1755840" y="4982789"/>
                <a:ext cx="281485" cy="400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buClrTx/>
                  <a:buFontTx/>
                  <a:buNone/>
                </a:pPr>
                <a:r>
                  <a:rPr lang="it-IT" sz="1350" i="1" kern="1200" dirty="0">
                    <a:solidFill>
                      <a:prstClr val="black"/>
                    </a:solidFill>
                    <a:latin typeface="Book Antiqua" charset="0"/>
                    <a:ea typeface="Book Antiqua" charset="0"/>
                    <a:cs typeface="Book Antiqua" charset="0"/>
                  </a:rPr>
                  <a:t>x</a:t>
                </a: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984075" y="5067639"/>
                <a:ext cx="86627" cy="8662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rgbClr val="008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it-IT" sz="1350" kern="120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110" name="Straight Arrow Connector 109"/>
            <p:cNvCxnSpPr>
              <a:stCxn id="120" idx="4"/>
            </p:cNvCxnSpPr>
            <p:nvPr/>
          </p:nvCxnSpPr>
          <p:spPr>
            <a:xfrm>
              <a:off x="4343615" y="4401128"/>
              <a:ext cx="580618" cy="705645"/>
            </a:xfrm>
            <a:prstGeom prst="straightConnector1">
              <a:avLst/>
            </a:prstGeom>
            <a:ln>
              <a:solidFill>
                <a:srgbClr val="008F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6721774" y="2564423"/>
            <a:ext cx="981363" cy="1421610"/>
            <a:chOff x="4066311" y="3517545"/>
            <a:chExt cx="1308484" cy="1895480"/>
          </a:xfrm>
        </p:grpSpPr>
        <p:grpSp>
          <p:nvGrpSpPr>
            <p:cNvPr id="129" name="Group 128"/>
            <p:cNvGrpSpPr/>
            <p:nvPr/>
          </p:nvGrpSpPr>
          <p:grpSpPr>
            <a:xfrm>
              <a:off x="4066311" y="3517545"/>
              <a:ext cx="1308484" cy="1895480"/>
              <a:chOff x="1737244" y="3517545"/>
              <a:chExt cx="1308484" cy="1895480"/>
            </a:xfrm>
          </p:grpSpPr>
          <p:grpSp>
            <p:nvGrpSpPr>
              <p:cNvPr id="132" name="Group 131"/>
              <p:cNvGrpSpPr/>
              <p:nvPr/>
            </p:nvGrpSpPr>
            <p:grpSpPr>
              <a:xfrm>
                <a:off x="1737244" y="3517545"/>
                <a:ext cx="1308484" cy="1895480"/>
                <a:chOff x="4450627" y="4323312"/>
                <a:chExt cx="1308484" cy="1895480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4450627" y="4323312"/>
                  <a:ext cx="1308484" cy="1143125"/>
                  <a:chOff x="4631855" y="5032227"/>
                  <a:chExt cx="1308484" cy="1143125"/>
                </a:xfrm>
              </p:grpSpPr>
              <p:grpSp>
                <p:nvGrpSpPr>
                  <p:cNvPr id="140" name="Group 139"/>
                  <p:cNvGrpSpPr/>
                  <p:nvPr/>
                </p:nvGrpSpPr>
                <p:grpSpPr>
                  <a:xfrm>
                    <a:off x="4631855" y="5032227"/>
                    <a:ext cx="1308484" cy="1143125"/>
                    <a:chOff x="4621917" y="5032227"/>
                    <a:chExt cx="1308484" cy="1143125"/>
                  </a:xfrm>
                </p:grpSpPr>
                <p:sp>
                  <p:nvSpPr>
                    <p:cNvPr id="143" name="TextBox 142"/>
                    <p:cNvSpPr txBox="1"/>
                    <p:nvPr/>
                  </p:nvSpPr>
                  <p:spPr>
                    <a:xfrm>
                      <a:off x="4621917" y="5775243"/>
                      <a:ext cx="374461" cy="40010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buClrTx/>
                        <a:buFontTx/>
                        <a:buNone/>
                      </a:pPr>
                      <a:r>
                        <a:rPr lang="it-IT" sz="1350" i="1" kern="1200" dirty="0">
                          <a:solidFill>
                            <a:prstClr val="black"/>
                          </a:solidFill>
                          <a:latin typeface="Book Antiqua" charset="0"/>
                          <a:ea typeface="Book Antiqua" charset="0"/>
                          <a:cs typeface="Book Antiqua" charset="0"/>
                        </a:rPr>
                        <a:t>u</a:t>
                      </a:r>
                    </a:p>
                  </p:txBody>
                </p:sp>
                <p:sp>
                  <p:nvSpPr>
                    <p:cNvPr id="144" name="TextBox 143"/>
                    <p:cNvSpPr txBox="1"/>
                    <p:nvPr/>
                  </p:nvSpPr>
                  <p:spPr>
                    <a:xfrm>
                      <a:off x="5568764" y="5775243"/>
                      <a:ext cx="361637" cy="40010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buClrTx/>
                        <a:buFontTx/>
                        <a:buNone/>
                      </a:pPr>
                      <a:r>
                        <a:rPr lang="it-IT" sz="1350" i="1" kern="1200" dirty="0">
                          <a:solidFill>
                            <a:prstClr val="black"/>
                          </a:solidFill>
                          <a:latin typeface="Book Antiqua" charset="0"/>
                          <a:ea typeface="Book Antiqua" charset="0"/>
                          <a:cs typeface="Book Antiqua" charset="0"/>
                        </a:rPr>
                        <a:t>v</a:t>
                      </a:r>
                    </a:p>
                  </p:txBody>
                </p:sp>
                <p:sp>
                  <p:nvSpPr>
                    <p:cNvPr id="145" name="Oval 144"/>
                    <p:cNvSpPr/>
                    <p:nvPr/>
                  </p:nvSpPr>
                  <p:spPr>
                    <a:xfrm>
                      <a:off x="5204910" y="5086951"/>
                      <a:ext cx="86627" cy="86628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buClrTx/>
                        <a:buFontTx/>
                        <a:buNone/>
                      </a:pPr>
                      <a:endParaRPr lang="it-IT" sz="1350" kern="120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46" name="TextBox 145"/>
                    <p:cNvSpPr txBox="1"/>
                    <p:nvPr/>
                  </p:nvSpPr>
                  <p:spPr>
                    <a:xfrm>
                      <a:off x="5248224" y="5032227"/>
                      <a:ext cx="335989" cy="40010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buClrTx/>
                        <a:buFontTx/>
                        <a:buNone/>
                      </a:pPr>
                      <a:r>
                        <a:rPr lang="it-IT" sz="1350" i="1" kern="1200" dirty="0" err="1">
                          <a:solidFill>
                            <a:prstClr val="black"/>
                          </a:solidFill>
                          <a:latin typeface="Book Antiqua" charset="0"/>
                          <a:ea typeface="Book Antiqua" charset="0"/>
                          <a:cs typeface="Book Antiqua" charset="0"/>
                        </a:rPr>
                        <a:t>s</a:t>
                      </a:r>
                      <a:endParaRPr lang="it-IT" sz="1350" i="1" kern="1200" dirty="0">
                        <a:solidFill>
                          <a:prstClr val="black"/>
                        </a:solidFill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p:txBody>
                </p:sp>
                <p:cxnSp>
                  <p:nvCxnSpPr>
                    <p:cNvPr id="147" name="Straight Arrow Connector 146"/>
                    <p:cNvCxnSpPr/>
                    <p:nvPr/>
                  </p:nvCxnSpPr>
                  <p:spPr>
                    <a:xfrm flipH="1">
                      <a:off x="4909158" y="5160893"/>
                      <a:ext cx="308438" cy="668289"/>
                    </a:xfrm>
                    <a:prstGeom prst="straightConnector1">
                      <a:avLst/>
                    </a:prstGeom>
                    <a:ln>
                      <a:solidFill>
                        <a:srgbClr val="008F00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" name="Straight Arrow Connector 147"/>
                    <p:cNvCxnSpPr/>
                    <p:nvPr/>
                  </p:nvCxnSpPr>
                  <p:spPr>
                    <a:xfrm>
                      <a:off x="5248224" y="5173579"/>
                      <a:ext cx="289913" cy="669074"/>
                    </a:xfrm>
                    <a:prstGeom prst="straightConnector1">
                      <a:avLst/>
                    </a:prstGeom>
                    <a:ln>
                      <a:solidFill>
                        <a:srgbClr val="008F00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1" name="Oval 140"/>
                  <p:cNvSpPr/>
                  <p:nvPr/>
                </p:nvSpPr>
                <p:spPr>
                  <a:xfrm>
                    <a:off x="4865845" y="5829182"/>
                    <a:ext cx="86627" cy="86628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31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buClrTx/>
                      <a:buFontTx/>
                      <a:buNone/>
                    </a:pPr>
                    <a:endParaRPr lang="it-IT" sz="1350" kern="12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2" name="Oval 141"/>
                  <p:cNvSpPr/>
                  <p:nvPr/>
                </p:nvSpPr>
                <p:spPr>
                  <a:xfrm>
                    <a:off x="5525451" y="5829967"/>
                    <a:ext cx="86627" cy="86628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31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buClrTx/>
                      <a:buFontTx/>
                      <a:buNone/>
                    </a:pPr>
                    <a:endParaRPr lang="it-IT" sz="1350" kern="1200">
                      <a:solidFill>
                        <a:prstClr val="white"/>
                      </a:solidFill>
                    </a:endParaRPr>
                  </a:p>
                </p:txBody>
              </p:sp>
            </p:grpSp>
            <p:cxnSp>
              <p:nvCxnSpPr>
                <p:cNvPr id="136" name="Straight Arrow Connector 135"/>
                <p:cNvCxnSpPr/>
                <p:nvPr/>
              </p:nvCxnSpPr>
              <p:spPr>
                <a:xfrm flipH="1">
                  <a:off x="5358988" y="5190344"/>
                  <a:ext cx="1506" cy="673724"/>
                </a:xfrm>
                <a:prstGeom prst="straightConnector1">
                  <a:avLst/>
                </a:prstGeom>
                <a:ln>
                  <a:solidFill>
                    <a:srgbClr val="008F00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TextBox 137"/>
                <p:cNvSpPr txBox="1"/>
                <p:nvPr/>
              </p:nvSpPr>
              <p:spPr>
                <a:xfrm>
                  <a:off x="5395178" y="5818683"/>
                  <a:ext cx="361637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ClrTx/>
                    <a:buFontTx/>
                    <a:buNone/>
                  </a:pPr>
                  <a:r>
                    <a:rPr lang="it-IT" sz="1350" i="1" kern="1200" dirty="0">
                      <a:solidFill>
                        <a:prstClr val="black"/>
                      </a:solidFill>
                      <a:latin typeface="Book Antiqua" charset="0"/>
                      <a:ea typeface="Book Antiqua" charset="0"/>
                      <a:cs typeface="Book Antiqua" charset="0"/>
                    </a:rPr>
                    <a:t>y</a:t>
                  </a:r>
                </a:p>
              </p:txBody>
            </p:sp>
            <p:sp>
              <p:nvSpPr>
                <p:cNvPr id="139" name="Oval 138"/>
                <p:cNvSpPr/>
                <p:nvPr/>
              </p:nvSpPr>
              <p:spPr>
                <a:xfrm>
                  <a:off x="5341926" y="5873406"/>
                  <a:ext cx="86627" cy="8662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ClrTx/>
                    <a:buFontTx/>
                    <a:buNone/>
                  </a:pPr>
                  <a:endParaRPr lang="it-IT" sz="1350" kern="12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 flipH="1">
                <a:off x="1755840" y="4982789"/>
                <a:ext cx="281485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Tx/>
                  <a:buFontTx/>
                  <a:buNone/>
                </a:pPr>
                <a:r>
                  <a:rPr lang="it-IT" sz="1350" i="1" kern="1200" dirty="0">
                    <a:solidFill>
                      <a:prstClr val="black"/>
                    </a:solidFill>
                    <a:latin typeface="Book Antiqua" charset="0"/>
                    <a:ea typeface="Book Antiqua" charset="0"/>
                    <a:cs typeface="Book Antiqua" charset="0"/>
                  </a:rPr>
                  <a:t>x</a:t>
                </a:r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1984075" y="5067639"/>
                <a:ext cx="86627" cy="8662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it-IT" sz="1350" kern="120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130" name="Straight Arrow Connector 129"/>
            <p:cNvCxnSpPr/>
            <p:nvPr/>
          </p:nvCxnSpPr>
          <p:spPr>
            <a:xfrm flipH="1">
              <a:off x="4416197" y="4376443"/>
              <a:ext cx="582116" cy="681858"/>
            </a:xfrm>
            <a:prstGeom prst="straightConnector1">
              <a:avLst/>
            </a:prstGeom>
            <a:ln>
              <a:solidFill>
                <a:srgbClr val="008F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/>
          <p:cNvSpPr txBox="1"/>
          <p:nvPr/>
        </p:nvSpPr>
        <p:spPr>
          <a:xfrm>
            <a:off x="6092779" y="4095166"/>
            <a:ext cx="10967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it-IT" sz="1350" i="1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possibili BFS</a:t>
            </a:r>
          </a:p>
          <a:p>
            <a:pPr>
              <a:buClrTx/>
              <a:buFontTx/>
              <a:buNone/>
            </a:pPr>
            <a:r>
              <a:rPr lang="it-IT" sz="1350" i="1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radicate in </a:t>
            </a:r>
            <a:r>
              <a:rPr lang="it-IT" sz="1350" i="1" kern="1200" dirty="0" err="1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s</a:t>
            </a:r>
            <a:endParaRPr lang="it-IT" sz="1350" i="1" kern="1200" dirty="0">
              <a:solidFill>
                <a:prstClr val="black"/>
              </a:solidFill>
              <a:latin typeface="Book Antiqua" charset="0"/>
              <a:ea typeface="Book Antiqua" charset="0"/>
              <a:cs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19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6" grpId="0"/>
      <p:bldP spid="1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>
            <a:spLocks noGrp="1"/>
          </p:cNvSpPr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Es. 3. </a:t>
            </a:r>
            <a:r>
              <a:rPr lang="it">
                <a:solidFill>
                  <a:schemeClr val="dk1"/>
                </a:solidFill>
              </a:rPr>
              <a:t>Trovare i nodi equidistanti tra due nodi dati</a:t>
            </a:r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body" idx="1"/>
          </p:nvPr>
        </p:nvSpPr>
        <p:spPr>
          <a:xfrm>
            <a:off x="373775" y="1361050"/>
            <a:ext cx="83667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800"/>
              <a:t>Descrivere un algoritmo che, dato un grafo </a:t>
            </a:r>
            <a:r>
              <a:rPr lang="it" sz="1800" i="1"/>
              <a:t>G</a:t>
            </a:r>
            <a:r>
              <a:rPr lang="it" sz="1800"/>
              <a:t> non diretto e connesso e due suoi nodi </a:t>
            </a:r>
            <a:r>
              <a:rPr lang="it" sz="1800" i="1"/>
              <a:t>u</a:t>
            </a:r>
            <a:r>
              <a:rPr lang="it" sz="1800"/>
              <a:t> e </a:t>
            </a:r>
            <a:r>
              <a:rPr lang="it" sz="1800" i="1"/>
              <a:t>v</a:t>
            </a:r>
            <a:r>
              <a:rPr lang="it" sz="1800"/>
              <a:t>, in tempo O(n + m) trova i nodi che hanno la stessa distanza da </a:t>
            </a:r>
            <a:r>
              <a:rPr lang="it" sz="1800" i="1"/>
              <a:t>u</a:t>
            </a:r>
            <a:r>
              <a:rPr lang="it" sz="1800"/>
              <a:t> e </a:t>
            </a:r>
            <a:r>
              <a:rPr lang="it" sz="1800" i="1"/>
              <a:t>v</a:t>
            </a:r>
            <a:r>
              <a:rPr lang="it" sz="1800"/>
              <a:t>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3"/>
          <p:cNvSpPr txBox="1">
            <a:spLocks noGrp="1"/>
          </p:cNvSpPr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Testo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>
            <a:spLocks noGrp="1"/>
          </p:cNvSpPr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Es. 3. </a:t>
            </a:r>
            <a:r>
              <a:rPr lang="it">
                <a:solidFill>
                  <a:schemeClr val="dk1"/>
                </a:solidFill>
              </a:rPr>
              <a:t>Trovare i nodi equidistanti tra due nodi dati</a:t>
            </a:r>
            <a:endParaRPr/>
          </a:p>
        </p:txBody>
      </p:sp>
      <p:sp>
        <p:nvSpPr>
          <p:cNvPr id="153" name="Google Shape;153;p34"/>
          <p:cNvSpPr txBox="1">
            <a:spLocks noGrp="1"/>
          </p:cNvSpPr>
          <p:nvPr>
            <p:ph type="body" idx="1"/>
          </p:nvPr>
        </p:nvSpPr>
        <p:spPr>
          <a:xfrm>
            <a:off x="373775" y="1361050"/>
            <a:ext cx="83667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800" dirty="0"/>
              <a:t>L'idea principale è di utilizzare due BFS, che partono rispettivamente, dal primo e dal secondo nodo dato, calcolano il vettore delle distanze dalla radice della visita. Infine i nodi equidistanti dai due nodi dati avranno la stessa distanza dalla radice in entrambi i vettori delle distanze</a:t>
            </a:r>
            <a:r>
              <a:rPr lang="it" sz="1800" dirty="0" smtClean="0"/>
              <a:t>.</a:t>
            </a:r>
            <a:endParaRPr lang="it-IT"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endParaRPr lang="it-IT"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-IT" sz="1800" b="1" dirty="0" smtClean="0">
                <a:solidFill>
                  <a:srgbClr val="FF0000"/>
                </a:solidFill>
              </a:rPr>
              <a:t>Sarebbe interessante far vedere l’algoritmo “ignorante” che per ogni nodo calcola la distanza dai nodi u e v dati </a:t>
            </a:r>
            <a:endParaRPr sz="1800" b="1" dirty="0">
              <a:solidFill>
                <a:srgbClr val="FF0000"/>
              </a:solidFill>
            </a:endParaRPr>
          </a:p>
        </p:txBody>
      </p:sp>
      <p:sp>
        <p:nvSpPr>
          <p:cNvPr id="154" name="Google Shape;154;p34"/>
          <p:cNvSpPr txBox="1">
            <a:spLocks noGrp="1"/>
          </p:cNvSpPr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Idea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>
            <a:spLocks noGrp="1"/>
          </p:cNvSpPr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Es. 3. </a:t>
            </a:r>
            <a:r>
              <a:rPr lang="it">
                <a:solidFill>
                  <a:schemeClr val="dk1"/>
                </a:solidFill>
              </a:rPr>
              <a:t>Trovare i nodi equidistanti tra due nodi dati</a:t>
            </a:r>
            <a:endParaRPr/>
          </a:p>
        </p:txBody>
      </p:sp>
      <p:sp>
        <p:nvSpPr>
          <p:cNvPr id="160" name="Google Shape;160;p35"/>
          <p:cNvSpPr txBox="1">
            <a:spLocks noGrp="1"/>
          </p:cNvSpPr>
          <p:nvPr>
            <p:ph type="body" idx="1"/>
          </p:nvPr>
        </p:nvSpPr>
        <p:spPr>
          <a:xfrm>
            <a:off x="373850" y="1361125"/>
            <a:ext cx="6042000" cy="3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400"/>
              <a:t>def find_equidistant_nodes(graph, start_node_1, start_node_2):</a:t>
            </a:r>
            <a:endParaRPr sz="1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400"/>
              <a:t>    dist_1 = {start_node_1: 0}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it" sz="1400"/>
              <a:t>    dist_2 = {start_node_2: 0}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it" sz="1400"/>
              <a:t>    bfs_dist(start_node_1, graph, dist_1)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it" sz="1400"/>
              <a:t>    bfs_dist(start_node_2, graph, dist_2)</a:t>
            </a:r>
            <a:endParaRPr sz="1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400"/>
              <a:t>    equidistant_nodes = []</a:t>
            </a:r>
            <a:endParaRPr sz="1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400"/>
              <a:t>    for node in graph:</a:t>
            </a:r>
            <a:endParaRPr sz="1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400"/>
              <a:t>        if dist_1[node] == dist_2[node]:</a:t>
            </a:r>
            <a:endParaRPr sz="1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400"/>
              <a:t>            equidistant_nodes.append(node)</a:t>
            </a:r>
            <a:endParaRPr sz="1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400"/>
              <a:t>    return equidistant_nodes</a:t>
            </a:r>
            <a:endParaRPr sz="1400"/>
          </a:p>
        </p:txBody>
      </p:sp>
      <p:sp>
        <p:nvSpPr>
          <p:cNvPr id="161" name="Google Shape;161;p35"/>
          <p:cNvSpPr txBox="1">
            <a:spLocks noGrp="1"/>
          </p:cNvSpPr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Soluzione</a:t>
            </a:r>
            <a:endParaRPr sz="2000"/>
          </a:p>
        </p:txBody>
      </p:sp>
      <p:sp>
        <p:nvSpPr>
          <p:cNvPr id="162" name="Google Shape;162;p35"/>
          <p:cNvSpPr txBox="1"/>
          <p:nvPr/>
        </p:nvSpPr>
        <p:spPr>
          <a:xfrm>
            <a:off x="5315725" y="1361125"/>
            <a:ext cx="34248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bfs_dist(root, graph, dist):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    queue =[root]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    while queue_1 and queue_2: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        node = queue.pop(0)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        for neighbor in graph[node]: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            if neighbor not in dist: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                queue.append(neighbor)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                dist[neighbor] = dist[node] + 1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olstizio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1344</Words>
  <Application>Microsoft Macintosh PowerPoint</Application>
  <PresentationFormat>On-screen Show (16:9)</PresentationFormat>
  <Paragraphs>138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Book Antiqua</vt:lpstr>
      <vt:lpstr>Calibri</vt:lpstr>
      <vt:lpstr>Gill Sans MT</vt:lpstr>
      <vt:lpstr>Verdana</vt:lpstr>
      <vt:lpstr>Wingdings 2</vt:lpstr>
      <vt:lpstr>Arial</vt:lpstr>
      <vt:lpstr>Simple Light</vt:lpstr>
      <vt:lpstr>Default Theme</vt:lpstr>
      <vt:lpstr>Solstizio</vt:lpstr>
      <vt:lpstr>Esercizi svolti di Progettazione di algoritmi Facoltà di Ingegneria dell'informazione, informatica e statistica Dipartimento di informatica Anno Accademico 2022-2023  Esercitazione 3</vt:lpstr>
      <vt:lpstr>Es. 1. Classe di grafi per cui la DFS e’ uguale a BFS</vt:lpstr>
      <vt:lpstr>Es. 1. Classe di grafi per cui la DFS e’ uguale a BFS</vt:lpstr>
      <vt:lpstr>Es. 2. Dare un grafo e un albero di cammini minimi che non è il risultato di nessuna BFS</vt:lpstr>
      <vt:lpstr>Es. 2. Dare un grafo e un albero di cammini minimi che non è il risultato di nessuna BFS</vt:lpstr>
      <vt:lpstr>PowerPoint Presentation</vt:lpstr>
      <vt:lpstr>Es. 3. Trovare i nodi equidistanti tra due nodi dati</vt:lpstr>
      <vt:lpstr>Es. 3. Trovare i nodi equidistanti tra due nodi dati</vt:lpstr>
      <vt:lpstr>Es. 3. Trovare i nodi equidistanti tra due nodi dati</vt:lpstr>
      <vt:lpstr>Es. 4. Distanza tra due insiemi di nodi</vt:lpstr>
      <vt:lpstr>Es. 4. Distanza tra due insiemi di nodi</vt:lpstr>
      <vt:lpstr>Es. 4. Distanza tra due insiemi di nodi</vt:lpstr>
      <vt:lpstr>Es. 5. Trovare le distanze tra tutti i nodi e la radice in un albero rappresentato come vettore dei padri</vt:lpstr>
      <vt:lpstr>Es. 5. Trovare le distanze tra tutti i nodi e la radice in un albero rappresentato come vettore dei padri</vt:lpstr>
      <vt:lpstr>Es. 6. Trasformare un albero da vettore dei padri in liste di adiacenza</vt:lpstr>
      <vt:lpstr>Es. 6. Trasformare un albero da vettore dei padri in liste di adiacenza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 svolti di Progettazione di algoritmi Facoltà di Ingegneria dell'informazione, informatica e statistica Dipartimento di informatica Anno Accademico 2022-2023  Esercitazione 3</dc:title>
  <cp:lastModifiedBy>salvo@di.uniroma1.it</cp:lastModifiedBy>
  <cp:revision>2</cp:revision>
  <dcterms:modified xsi:type="dcterms:W3CDTF">2023-04-11T16:49:34Z</dcterms:modified>
</cp:coreProperties>
</file>