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  <p:sldMasterId id="2147483675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7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38"/>
    <p:restoredTop sz="94649"/>
  </p:normalViewPr>
  <p:slideViewPr>
    <p:cSldViewPr snapToGrid="0">
      <p:cViewPr varScale="1">
        <p:scale>
          <a:sx n="136" d="100"/>
          <a:sy n="136" d="100"/>
        </p:scale>
        <p:origin x="2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e38bba2db_2_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it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  <p:sp>
        <p:nvSpPr>
          <p:cNvPr id="104" name="Google Shape;104;g21e38bba2db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21e38bba2db_2_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6871221b1_0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26871221b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6871221b1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26871221b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e38bba2db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21e38bba2db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6871221b1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26871221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7bb56aab7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27bb56aa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6871221b1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26871221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7b534f7b5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27b534f7b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6871221b1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26871221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6871221b1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26871221b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7b534f7b5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27b534f7b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/>
            </a:lvl3pPr>
            <a:lvl4pPr lvl="3" algn="ctr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258887" y="1314450"/>
            <a:ext cx="7416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grafico" type="chart">
  <p:cSld name="CHAR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259632" y="789552"/>
            <a:ext cx="7559675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hart" idx="2"/>
          </p:nvPr>
        </p:nvSpPr>
        <p:spPr>
          <a:xfrm>
            <a:off x="1260029" y="1314450"/>
            <a:ext cx="7559675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abella" type="tbl">
  <p:cSld name="TAB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259632" y="789552"/>
            <a:ext cx="7415659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, testo e contenuto" type="txAndObj">
  <p:cSld name="TEXT_AND_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1234232" y="789552"/>
            <a:ext cx="7415659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1221848" y="1314450"/>
            <a:ext cx="3597802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 rot="5400000">
            <a:off x="5898624" y="1623486"/>
            <a:ext cx="3665004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114394" y="-119217"/>
            <a:ext cx="3665004" cy="53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 rot="5400000">
            <a:off x="3424237" y="-850900"/>
            <a:ext cx="3086100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>
            <a:spLocks noGrp="1"/>
          </p:cNvSpPr>
          <p:nvPr>
            <p:ph type="pic" idx="2"/>
          </p:nvPr>
        </p:nvSpPr>
        <p:spPr>
          <a:xfrm>
            <a:off x="1792288" y="735545"/>
            <a:ext cx="5486400" cy="281013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49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1259632" y="843558"/>
            <a:ext cx="2216225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635896" y="843558"/>
            <a:ext cx="5050903" cy="36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sz="20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2"/>
          </p:nvPr>
        </p:nvSpPr>
        <p:spPr>
          <a:xfrm>
            <a:off x="1259632" y="1770938"/>
            <a:ext cx="2205881" cy="273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1331640" y="844154"/>
            <a:ext cx="7344048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>
            <a:off x="1187624" y="735546"/>
            <a:ext cx="7499176" cy="32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1187624" y="1151335"/>
            <a:ext cx="360040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2"/>
          </p:nvPr>
        </p:nvSpPr>
        <p:spPr>
          <a:xfrm>
            <a:off x="1187624" y="1707654"/>
            <a:ext cx="3600400" cy="283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3"/>
          </p:nvPr>
        </p:nvSpPr>
        <p:spPr>
          <a:xfrm>
            <a:off x="4932040" y="1151335"/>
            <a:ext cx="3754760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4"/>
          </p:nvPr>
        </p:nvSpPr>
        <p:spPr>
          <a:xfrm>
            <a:off x="4932040" y="1707654"/>
            <a:ext cx="3754760" cy="283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2" type="twoObj">
  <p:cSld name="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1"/>
          </p:nvPr>
        </p:nvSpPr>
        <p:spPr>
          <a:xfrm>
            <a:off x="1259632" y="1314450"/>
            <a:ext cx="3560018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body" idx="2"/>
          </p:nvPr>
        </p:nvSpPr>
        <p:spPr>
          <a:xfrm>
            <a:off x="4972050" y="1314450"/>
            <a:ext cx="3703638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1259632" y="3305175"/>
            <a:ext cx="723508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1220886" y="2031690"/>
            <a:ext cx="7307089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0574" indent="0" algn="l">
              <a:buNone/>
              <a:defRPr sz="195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black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3375"/>
              </a:lnSpc>
              <a:buNone/>
              <a:defRPr sz="3000" b="1" cap="all"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3716" indent="0">
              <a:lnSpc>
                <a:spcPts val="1725"/>
              </a:lnSpc>
              <a:spcBef>
                <a:spcPts val="0"/>
              </a:spcBef>
              <a:buNone/>
              <a:defRPr sz="15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black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3375" b="1" cap="none" baseline="0"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48006" indent="0" algn="l">
              <a:lnSpc>
                <a:spcPct val="100000"/>
              </a:lnSpc>
              <a:spcBef>
                <a:spcPts val="75"/>
              </a:spcBef>
              <a:buNone/>
              <a:defRPr sz="1425" b="0">
                <a:solidFill>
                  <a:schemeClr val="tx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48006" indent="0" algn="l">
              <a:lnSpc>
                <a:spcPct val="100000"/>
              </a:lnSpc>
              <a:spcBef>
                <a:spcPts val="75"/>
              </a:spcBef>
              <a:buNone/>
              <a:defRPr sz="1425" b="0">
                <a:solidFill>
                  <a:schemeClr val="tx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294894" indent="-205740">
              <a:lnSpc>
                <a:spcPct val="100000"/>
              </a:lnSpc>
              <a:spcBef>
                <a:spcPts val="525"/>
              </a:spcBef>
              <a:defRPr sz="1800"/>
            </a:lvl1pPr>
            <a:lvl2pPr>
              <a:lnSpc>
                <a:spcPct val="100000"/>
              </a:lnSpc>
              <a:spcBef>
                <a:spcPts val="525"/>
              </a:spcBef>
              <a:defRPr sz="1500"/>
            </a:lvl2pPr>
            <a:lvl3pPr>
              <a:lnSpc>
                <a:spcPct val="100000"/>
              </a:lnSpc>
              <a:spcBef>
                <a:spcPts val="525"/>
              </a:spcBef>
              <a:defRPr sz="1350"/>
            </a:lvl3pPr>
            <a:lvl4pPr>
              <a:lnSpc>
                <a:spcPct val="100000"/>
              </a:lnSpc>
              <a:spcBef>
                <a:spcPts val="525"/>
              </a:spcBef>
              <a:defRPr sz="1200"/>
            </a:lvl4pPr>
            <a:lvl5pPr>
              <a:lnSpc>
                <a:spcPct val="100000"/>
              </a:lnSpc>
              <a:spcBef>
                <a:spcPts val="525"/>
              </a:spcBef>
              <a:defRPr sz="1200"/>
            </a:lvl5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294894" indent="-205740">
              <a:lnSpc>
                <a:spcPct val="100000"/>
              </a:lnSpc>
              <a:spcBef>
                <a:spcPts val="525"/>
              </a:spcBef>
              <a:defRPr sz="1800"/>
            </a:lvl1pPr>
            <a:lvl2pPr>
              <a:lnSpc>
                <a:spcPct val="100000"/>
              </a:lnSpc>
              <a:spcBef>
                <a:spcPts val="525"/>
              </a:spcBef>
              <a:defRPr sz="1500"/>
            </a:lvl2pPr>
            <a:lvl3pPr>
              <a:lnSpc>
                <a:spcPct val="100000"/>
              </a:lnSpc>
              <a:spcBef>
                <a:spcPts val="525"/>
              </a:spcBef>
              <a:defRPr sz="1350"/>
            </a:lvl3pPr>
            <a:lvl4pPr>
              <a:lnSpc>
                <a:spcPct val="100000"/>
              </a:lnSpc>
              <a:spcBef>
                <a:spcPts val="525"/>
              </a:spcBef>
              <a:defRPr sz="1200"/>
            </a:lvl4pPr>
            <a:lvl5pPr>
              <a:lnSpc>
                <a:spcPct val="100000"/>
              </a:lnSpc>
              <a:spcBef>
                <a:spcPts val="525"/>
              </a:spcBef>
              <a:defRPr sz="1200"/>
            </a:lvl5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1500"/>
              </a:lnSpc>
              <a:buNone/>
              <a:defRPr sz="1650" b="1" cap="all" baseline="0"/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34290" indent="0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1575" b="1">
                <a:effectLst/>
              </a:defRPr>
            </a:lvl1pPr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68580" tIns="205740" rtlCol="0" anchor="t">
            <a:normAutofit/>
          </a:bodyPr>
          <a:lstStyle>
            <a:extLst/>
          </a:lstStyle>
          <a:p>
            <a:pPr indent="-212598">
              <a:lnSpc>
                <a:spcPts val="2250"/>
              </a:lnSpc>
              <a:spcBef>
                <a:spcPts val="45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2400" kern="1200">
              <a:solidFill>
                <a:prstClr val="black"/>
              </a:solidFill>
              <a:latin typeface="Gill Sans MT"/>
              <a:ea typeface=""/>
              <a:cs typeface="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2400"/>
            </a:lvl1pPr>
            <a:extLst/>
          </a:lstStyle>
          <a:p>
            <a:pPr marL="0" algn="l" eaLnBrk="1" latinLnBrk="0" hangingPunct="1"/>
            <a:r>
              <a:rPr kumimoji="0" lang="it-IT" smtClean="0"/>
              <a:t>Trascinare l'immagine su un segnaposto o fare clic sull'icona per aggiungerla</a:t>
            </a:r>
            <a:endParaRPr kumimoji="0" lang="en-US" dirty="0"/>
          </a:p>
        </p:txBody>
      </p:sp>
      <p:sp>
        <p:nvSpPr>
          <p:cNvPr id="9" name="Processo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0" name="Processo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 dirty="0">
              <a:solidFill>
                <a:prstClr val="white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50">
                <a:solidFill>
                  <a:srgbClr val="777777"/>
                </a:solidFill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gli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4/11/23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4572000"/>
            <a:ext cx="9144000" cy="571500"/>
            <a:chOff x="0" y="3840"/>
            <a:chExt cx="5760" cy="480"/>
          </a:xfrm>
        </p:grpSpPr>
        <p:sp>
          <p:nvSpPr>
            <p:cNvPr id="52" name="Google Shape;52;p13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258887" y="844153"/>
            <a:ext cx="7416800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258887" y="1314450"/>
            <a:ext cx="7416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–"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»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7950" y="86915"/>
            <a:ext cx="1916906" cy="6238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8" name="Ovale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1" name="Anello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stile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gli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buClrTx/>
              <a:buFontTx/>
              <a:buNone/>
            </a:pPr>
            <a:fld id="{54AB02A5-4FE5-49D9-9E24-09F23B90C450}" type="datetimeFigureOut">
              <a:rPr lang="en-US" kern="1200" smtClean="0">
                <a:solidFill>
                  <a:srgbClr val="E7DEC9">
                    <a:shade val="50000"/>
                    <a:satMod val="200000"/>
                  </a:srgbClr>
                </a:solidFill>
                <a:latin typeface="Gill Sans MT"/>
                <a:ea typeface=""/>
                <a:cs typeface=""/>
              </a:rPr>
              <a:pPr>
                <a:buClrTx/>
                <a:buFontTx/>
                <a:buNone/>
              </a:pPr>
              <a:t>4/11/23</a:t>
            </a:fld>
            <a:endParaRPr lang="en-US" kern="1200">
              <a:solidFill>
                <a:srgbClr val="E7DEC9">
                  <a:shade val="50000"/>
                </a:srgbClr>
              </a:solidFill>
              <a:latin typeface="Gill Sans MT"/>
              <a:ea typeface=""/>
              <a:cs typeface=""/>
            </a:endParaRPr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buClrTx/>
              <a:buFontTx/>
              <a:buNone/>
            </a:pPr>
            <a:endParaRPr lang="en-US" kern="1200">
              <a:solidFill>
                <a:srgbClr val="E7DEC9">
                  <a:shade val="50000"/>
                </a:srgbClr>
              </a:solidFill>
              <a:latin typeface="Gill Sans MT"/>
              <a:ea typeface=""/>
              <a:cs typeface=""/>
            </a:endParaRPr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buClrTx/>
              <a:buFontTx/>
              <a:buNone/>
            </a:pPr>
            <a:fld id="{6294C92D-0306-4E69-9CD3-20855E849650}" type="slidenum">
              <a:rPr lang="en-US" kern="1200" smtClean="0">
                <a:solidFill>
                  <a:srgbClr val="E7DEC9">
                    <a:shade val="50000"/>
                    <a:satMod val="200000"/>
                  </a:srgbClr>
                </a:solidFill>
                <a:latin typeface="Gill Sans MT"/>
                <a:ea typeface=""/>
                <a:cs typeface="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srgbClr val="E7DEC9">
                  <a:shade val="50000"/>
                </a:srgbClr>
              </a:solidFill>
              <a:latin typeface="Gill Sans MT"/>
              <a:ea typeface=""/>
              <a:cs typeface=""/>
            </a:endParaRPr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buClrTx/>
              <a:buFontTx/>
              <a:buNone/>
            </a:pPr>
            <a:endParaRPr lang="en-US" sz="1350" kern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25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212598" algn="l" rtl="0" eaLnBrk="1" latinLnBrk="0" hangingPunct="1">
        <a:lnSpc>
          <a:spcPct val="100000"/>
        </a:lnSpc>
        <a:spcBef>
          <a:spcPts val="45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8308" algn="l" rtl="0" eaLnBrk="1" latinLnBrk="0" hangingPunct="1">
        <a:lnSpc>
          <a:spcPct val="100000"/>
        </a:lnSpc>
        <a:spcBef>
          <a:spcPts val="413"/>
        </a:spcBef>
        <a:buClr>
          <a:schemeClr val="accent1"/>
        </a:buClr>
        <a:buFont typeface="Verdana"/>
        <a:buChar char="◦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65226" indent="-17145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30302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73836" indent="-13716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3716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914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hyperlink" Target="https://web.uniroma1.it/i3s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8"/>
          <p:cNvGrpSpPr/>
          <p:nvPr/>
        </p:nvGrpSpPr>
        <p:grpSpPr>
          <a:xfrm>
            <a:off x="0" y="2069300"/>
            <a:ext cx="9144553" cy="3074110"/>
            <a:chOff x="0" y="1738"/>
            <a:chExt cx="7680" cy="2582"/>
          </a:xfrm>
        </p:grpSpPr>
        <p:pic>
          <p:nvPicPr>
            <p:cNvPr id="109" name="Google Shape;109;p28" descr="Fondino"/>
            <p:cNvPicPr preferRelativeResize="0"/>
            <p:nvPr/>
          </p:nvPicPr>
          <p:blipFill rotWithShape="1">
            <a:blip r:embed="rId3">
              <a:alphaModFix/>
            </a:blip>
            <a:srcRect r="24998"/>
            <a:stretch/>
          </p:blipFill>
          <p:spPr>
            <a:xfrm>
              <a:off x="0" y="2158"/>
              <a:ext cx="768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8" descr="logo +marchi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60"/>
              <a:ext cx="5760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8" descr="fascia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16" y="1738"/>
              <a:ext cx="6364" cy="42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112" name="Google Shape;112;p28"/>
          <p:cNvSpPr txBox="1">
            <a:spLocks noGrp="1"/>
          </p:cNvSpPr>
          <p:nvPr>
            <p:ph type="ctrTitle"/>
          </p:nvPr>
        </p:nvSpPr>
        <p:spPr>
          <a:xfrm>
            <a:off x="2098750" y="256674"/>
            <a:ext cx="6369000" cy="16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 sz="1600" b="0">
                <a:solidFill>
                  <a:srgbClr val="FFFFFF"/>
                </a:solidFill>
              </a:rPr>
              <a:t>Esercizi svolti di Progettazione di algoritmi</a:t>
            </a:r>
            <a:br>
              <a:rPr lang="it" sz="1600" b="0">
                <a:solidFill>
                  <a:srgbClr val="FFFFFF"/>
                </a:solidFill>
              </a:rPr>
            </a:br>
            <a:r>
              <a:rPr lang="it" sz="1600" b="0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Facoltà di Ingegneria dell'informazione, informatica e statistica</a:t>
            </a:r>
            <a:endParaRPr sz="16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 sz="1600" b="0">
                <a:solidFill>
                  <a:srgbClr val="FFFFFF"/>
                </a:solidFill>
              </a:rPr>
              <a:t>Dipartimento di informatica</a:t>
            </a:r>
            <a:endParaRPr sz="16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 sz="16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 Accademico 20</a:t>
            </a:r>
            <a:r>
              <a:rPr lang="it" sz="1600" b="0">
                <a:solidFill>
                  <a:srgbClr val="FFFFFF"/>
                </a:solidFill>
              </a:rPr>
              <a:t>22</a:t>
            </a:r>
            <a:r>
              <a:rPr lang="it" sz="16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r>
              <a:rPr lang="it" sz="1600" b="0">
                <a:solidFill>
                  <a:srgbClr val="FFFFFF"/>
                </a:solidFill>
              </a:rPr>
              <a:t>23</a:t>
            </a:r>
            <a:endParaRPr sz="16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endParaRPr sz="1600" b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it">
                <a:solidFill>
                  <a:srgbClr val="FFFFFF"/>
                </a:solidFill>
              </a:rPr>
              <a:t>Esercitazione 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3. Contare tutti i cammini minimi</a:t>
            </a:r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body" idx="1"/>
          </p:nvPr>
        </p:nvSpPr>
        <p:spPr>
          <a:xfrm>
            <a:off x="4572000" y="927325"/>
            <a:ext cx="41685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import heapq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def dijkstra_num_paths(graph, start):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dist = {node: float('inf') for node in graph}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num_paths = {node: 0 for node in graph}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dist[start] = 0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num_paths[start] = 1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heap = [(0, start)]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while heap: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    (curr_dist, curr_node) = heapq.heappop(heap)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    if curr_dist &gt; dist[curr_node]: continue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    for neighbor, weight in graph[curr_node].items():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        new_dist = dist[curr_node] + weight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        if new_dist &lt; dist[neighbor]: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            dist[neighbor] = new_dist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            num_paths[neighbor] = num_paths[curr_node]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            heapq.heappush(heap, (new_dist, neighbor))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        elif new_dist == dist[neighbor]: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            num_paths[neighbor] += num_paths[curr_node]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   return num_paths</a:t>
            </a:r>
            <a:endParaRPr sz="1200"/>
          </a:p>
        </p:txBody>
      </p:sp>
      <p:sp>
        <p:nvSpPr>
          <p:cNvPr id="172" name="Google Shape;172;p36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  <p:sp>
        <p:nvSpPr>
          <p:cNvPr id="173" name="Google Shape;173;p36"/>
          <p:cNvSpPr txBox="1"/>
          <p:nvPr/>
        </p:nvSpPr>
        <p:spPr>
          <a:xfrm>
            <a:off x="373850" y="1361125"/>
            <a:ext cx="4198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alibri"/>
                <a:ea typeface="Calibri"/>
                <a:cs typeface="Calibri"/>
                <a:sym typeface="Calibri"/>
              </a:rPr>
              <a:t>L'algoritmo di Dijkstra ha complessità O((E+V)logV) dove E è il numero di archi, V è il numero di nodi e logV è la complessità dell'operazione di inserimento/estrazione nella heap binaria utilizzata per mantenere i nodi in ordine di distanza.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Avendo un vettore dei padri risultato di una BFS, verificare in tempo lineare se rimuovere un arco modifica le distanze</a:t>
            </a:r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Dare lo pseudo-codice di un algoritmo che preso in input un grafo non diretto e connesso G, un suo nodo u, un vettore dei padri P relativo a una BFS da u in G e un arco {v, w} di G, ritorna True se e solo se la rimozione dell’arco {v, w} non cambia le distanze da u. L’algoritmo deve avere complessita’ O(n).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4. Avendo un vettore dei padri risultato di una BFS, verificare in tempo lineare se rimuovere un arco modifica le distanze</a:t>
            </a:r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body" idx="1"/>
          </p:nvPr>
        </p:nvSpPr>
        <p:spPr>
          <a:xfrm>
            <a:off x="4572050" y="1408800"/>
            <a:ext cx="4168500" cy="3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def is_edge_in_tree(P, u, v, w):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figlio, padre = w, P[w]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while padre != figlio: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    if figlio == w and padre == v: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        return False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    figlio, padre = padre, P[padre]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figlio, padre = v, P[v]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while padre != figlio: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    if figlio == v and padre == w: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        return False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    figlio, padre = padre, P[padre]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    return True</a:t>
            </a:r>
            <a:endParaRPr sz="1600"/>
          </a:p>
        </p:txBody>
      </p:sp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  <p:sp>
        <p:nvSpPr>
          <p:cNvPr id="188" name="Google Shape;188;p38"/>
          <p:cNvSpPr txBox="1"/>
          <p:nvPr/>
        </p:nvSpPr>
        <p:spPr>
          <a:xfrm>
            <a:off x="373850" y="1361125"/>
            <a:ext cx="41982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Calibri"/>
                <a:ea typeface="Calibri"/>
                <a:cs typeface="Calibri"/>
                <a:sym typeface="Calibri"/>
              </a:rPr>
              <a:t>la rimozione di un arco {v, w} modifica le distanze della BFS con radice u solo se l’arco {v,w} fa parte dell’albero di </a:t>
            </a:r>
            <a:r>
              <a:rPr lang="it" sz="1800" dirty="0" smtClean="0">
                <a:latin typeface="Calibri"/>
                <a:ea typeface="Calibri"/>
                <a:cs typeface="Calibri"/>
                <a:sym typeface="Calibri"/>
              </a:rPr>
              <a:t>visita</a:t>
            </a:r>
            <a:endParaRPr lang="it-IT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 non sempre! (spiegare quando</a:t>
            </a:r>
            <a:r>
              <a:rPr lang="mr-IN" sz="1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it-IT" sz="18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come controllarlo algoritmicamente)</a:t>
            </a:r>
            <a:r>
              <a:rPr lang="it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1. Dijkstra non dà risultati corretti con pesi negativi</a:t>
            </a:r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1800"/>
              <a:t>Sia G = (V,E) un qualsiasi grafo orientato con pesi sugli archi, pesi che possono essere anche negativi ma in cui non sono presenti cicli di peso negativo. </a:t>
            </a:r>
            <a:endParaRPr sz="1800"/>
          </a:p>
          <a:p>
            <a:pPr marL="269999" marR="0" lvl="0" indent="-204299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Dimostrare che l’algoritmo di Dijkstra su grafi di questo tipo non calcola necessariamente i cammini di costo minimo tra la sorgente e gli altri nodi del grafo.</a:t>
            </a:r>
            <a:endParaRPr sz="1800"/>
          </a:p>
          <a:p>
            <a:pPr marL="269999" marR="0" lvl="0" indent="-204299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Per il calcolo dei cammini di costo minimo in G si suggerisce il seguente algoritmo: </a:t>
            </a:r>
            <a:endParaRPr sz="1800"/>
          </a:p>
          <a:p>
            <a:pPr marL="26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i="1"/>
              <a:t>Sia M il costo minimo tra i costi degli archi di G. Modifichiamo i pesi degli archi di G sommando a ciascuno di questi l’intero </a:t>
            </a:r>
            <a:r>
              <a:rPr lang="it" sz="1800"/>
              <a:t>|</a:t>
            </a:r>
            <a:r>
              <a:rPr lang="it" sz="1800" i="1"/>
              <a:t>M</a:t>
            </a:r>
            <a:r>
              <a:rPr lang="it" sz="1800"/>
              <a:t>|</a:t>
            </a:r>
            <a:r>
              <a:rPr lang="it" sz="1800" i="1"/>
              <a:t> abbastanza grande da renderli tutti positivi. Al grafo che si ottiene G’ (che ha pesi positivi) applichiamo l’algoritmo di Dijkstra.</a:t>
            </a:r>
            <a:r>
              <a:rPr lang="it" sz="1800"/>
              <a:t> </a:t>
            </a:r>
            <a:endParaRPr sz="1800"/>
          </a:p>
          <a:p>
            <a:pPr marL="26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I cammini minimi che vengono cosi’ calcolati sono anche cammini minimi per il grafo originale G? Motivare la risposta.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1. Dijkstra non dà risultati corretti con pesi negativi</a:t>
            </a:r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1. L’algoritmo di Dijkstra fallisce con archi di peso negativo. Sostanzialmente perché via via seleziona i nodi più vicini alla radice (un po’ come una BFS, ma generalizzando la nozione di vicinanza con i pesi sugli archi).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Tuttavia, un nodo che “sembrava” stabilizzato alla sua distanza minima potrebbe essere raggiunto da un cammino di costo minore a causa di archi con pesi negativi. E quindi ecco un esempio minimale: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Al nodo v viene assegnata distanza 2, in quanto nodo più vicino a s, e viene ritenuto dall’algoritmo di Dijkstra “stabilizzato” al suo costo minimo. Infatti, con pesi positivi, nessun cammino che passa per u potrà essere migliore.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  <p:pic>
        <p:nvPicPr>
          <p:cNvPr id="127" name="Google Shape;1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050" y="2742924"/>
            <a:ext cx="1415200" cy="9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1. Dijkstra non dà risultati corretti con pesi negativi</a:t>
            </a:r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2. Purtroppo, aggiungere una costante additiva M ai pesi di tutti gli archi non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permette generalizzare l’algoritmo di Dijkstra. Il problema è che la costante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additiva M influenza il peso dei cammini in modo diverso a seconda della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lunghezza del cammino: w’(p)=w(p) + |p|・M.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Il controesempio può essere facilmente derivato dall’esempio precedente,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aggiungendo 2 per rendere non negativo l’arco u→v. Questa costante penalizza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comunque il cammino s→u→v più del cammino s→v.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  <p:pic>
        <p:nvPicPr>
          <p:cNvPr id="135" name="Google Shape;1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025" y="3353288"/>
            <a:ext cx="16002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1"/>
          <p:cNvSpPr txBox="1"/>
          <p:nvPr/>
        </p:nvSpPr>
        <p:spPr>
          <a:xfrm>
            <a:off x="4719100" y="2639475"/>
            <a:ext cx="1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2. Cammino superminimo</a:t>
            </a:r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Un cammino da un nodo u a un nodo v si dice super-minimo se ha peso minimo tra tutti i cammini da u a v e inoltre tra tutti i cammini di peso minimo da u a v ha il minimo numero di archi. Dato un grafo pesato G tale che i pesi sono interi positivi, si vogliono trovare i cammini super-minimi da un nodo s.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Ad esempio, nel grafo qui sotto vogliamo il cammino (s, d, c) e non quello di pari peso ma piu’ lungo (s, a, b, c).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Mostrare come modificare i pesi del grafo G in modo tale che applicando Dijkstra al grafo coi nuovi pesi si ottengono i cammini super minimi di G.</a:t>
            </a:r>
            <a:endParaRPr sz="1800"/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  <p:pic>
        <p:nvPicPr>
          <p:cNvPr id="144" name="Google Shape;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650" y="2768175"/>
            <a:ext cx="4688425" cy="11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28463" y="96565"/>
            <a:ext cx="5908877" cy="573817"/>
            <a:chOff x="1076446" y="973705"/>
            <a:chExt cx="7878502" cy="765089"/>
          </a:xfrm>
        </p:grpSpPr>
        <p:sp>
          <p:nvSpPr>
            <p:cNvPr id="5" name="Titolo 1"/>
            <p:cNvSpPr txBox="1">
              <a:spLocks/>
            </p:cNvSpPr>
            <p:nvPr/>
          </p:nvSpPr>
          <p:spPr>
            <a:xfrm>
              <a:off x="1076446" y="973705"/>
              <a:ext cx="7878502" cy="709745"/>
            </a:xfrm>
            <a:prstGeom prst="rect">
              <a:avLst/>
            </a:prstGeom>
            <a:ln>
              <a:noFill/>
            </a:ln>
          </p:spPr>
          <p:txBody>
            <a:bodyPr anchor="b">
              <a:noAutofit/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300" kern="1200">
                  <a:solidFill>
                    <a:schemeClr val="tx2">
                      <a:satMod val="130000"/>
                    </a:schemeClr>
                  </a:solidFill>
                  <a:effectLst>
                    <a:outerShdw blurRad="50000" dist="30000" dir="5400000" algn="tl" rotWithShape="0">
                      <a:srgbClr val="000000">
                        <a:alpha val="30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pPr algn="r">
                <a:buClrTx/>
                <a:buFontTx/>
                <a:buNone/>
              </a:pPr>
              <a:r>
                <a:rPr lang="it-IT" sz="2700" b="1" i="1" dirty="0">
                  <a:solidFill>
                    <a:srgbClr val="C32D2E"/>
                  </a:solidFill>
                  <a:latin typeface="Book Antiqua"/>
                  <a:cs typeface="Book Antiqua"/>
                </a:rPr>
                <a:t>Cammino super-minimo: soluzione</a:t>
              </a:r>
              <a:endParaRPr lang="it-IT" sz="2700" dirty="0">
                <a:solidFill>
                  <a:srgbClr val="C32D2E"/>
                </a:solidFill>
                <a:latin typeface="Book Antiqua"/>
                <a:cs typeface="Book Antiqua"/>
              </a:endParaRPr>
            </a:p>
          </p:txBody>
        </p:sp>
        <p:cxnSp>
          <p:nvCxnSpPr>
            <p:cNvPr id="6" name="Connettore 1 6"/>
            <p:cNvCxnSpPr/>
            <p:nvPr/>
          </p:nvCxnSpPr>
          <p:spPr>
            <a:xfrm>
              <a:off x="1296366" y="1732564"/>
              <a:ext cx="7593924" cy="623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193403" y="850766"/>
            <a:ext cx="56954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  <a:buClrTx/>
            </a:pPr>
            <a:r>
              <a:rPr lang="it-IT" sz="1350" b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Soluzione: 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Occorre perturbare il valore degli archi in modo da favorire i cammini più corti: abbiamo già visto che questo si può ottenere aggiungendo una costante additiva al peso di tutti gli archi.</a:t>
            </a:r>
          </a:p>
          <a:p>
            <a:pPr>
              <a:spcAft>
                <a:spcPts val="900"/>
              </a:spcAft>
              <a:buClrTx/>
            </a:pP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Tuttavia, occorre scegliere tale costante in modo che non faccia diventare sfavorevole un cammino strettamente migliore coi pesi originali.</a:t>
            </a:r>
          </a:p>
          <a:p>
            <a:pPr>
              <a:spcAft>
                <a:spcPts val="900"/>
              </a:spcAft>
              <a:buClrTx/>
            </a:pP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Avendo gli archi pesi interi, </a:t>
            </a:r>
            <a:r>
              <a:rPr lang="it-IT" sz="1350" b="1" kern="1200" dirty="0">
                <a:solidFill>
                  <a:srgbClr val="008F00"/>
                </a:solidFill>
                <a:latin typeface="Book Antiqua" charset="0"/>
                <a:ea typeface="Book Antiqua" charset="0"/>
                <a:cs typeface="Book Antiqua" charset="0"/>
              </a:rPr>
              <a:t>due cammini di peso diverso hanno come minima differenza 1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. D’altra parte, avendo 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n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 nodi, i cammini semplici hanno al più 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n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-1 archi. Quindi, definendo una nuova funzione di costo 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w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’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(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e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) = 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w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(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e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) + 1/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n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, 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abbiamo che ogni cammino 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 avrà un costo 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w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’(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)=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w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(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)+|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|/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n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 &lt; 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w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(</a:t>
            </a:r>
            <a:r>
              <a:rPr lang="it-IT" sz="1350" i="1" kern="1200" dirty="0" err="1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p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)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+</a:t>
            </a: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1. Ergo, il peso dei cammini cambia meno di 1.</a:t>
            </a:r>
          </a:p>
          <a:p>
            <a:pPr>
              <a:spcAft>
                <a:spcPts val="900"/>
              </a:spcAft>
              <a:buClrTx/>
            </a:pPr>
            <a:r>
              <a:rPr lang="it-IT" sz="1350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Conoscendo la precisione del peso degli archi, possiamo applicare questo trucco anche se i pesi non sono interi: se 𝜆 è la minima differenza tra due cammini allora la costante da aggiungere è 𝜆 /</a:t>
            </a:r>
            <a:r>
              <a:rPr lang="it-IT" sz="1350" i="1" kern="1200" dirty="0">
                <a:solidFill>
                  <a:prstClr val="black"/>
                </a:solidFill>
                <a:latin typeface="Book Antiqua" charset="0"/>
                <a:ea typeface="Book Antiqua" charset="0"/>
                <a:cs typeface="Book Antiqua" charset="0"/>
              </a:rPr>
              <a:t>n.</a:t>
            </a:r>
            <a:endParaRPr lang="it-IT" sz="1350" kern="1200" dirty="0">
              <a:solidFill>
                <a:prstClr val="black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7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2. Cammino superminimo</a:t>
            </a:r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Soluzione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3. Contare tutti i cammini minimi</a:t>
            </a:r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Dato un grafo orientato G con pesi positivi sugli archi ed un nodo s di G, l’algoritmo di Dijkstra calcola l’albero dei cammini minimi da s ad un qualsiasi altro nodo di G che e’ raggiungibile da s. In generale, tra il nodo s e un altro nodo u di G puo’ esserci piu’ di un cammino minimo. </a:t>
            </a:r>
            <a:endParaRPr sz="1800"/>
          </a:p>
          <a:p>
            <a:pPr marL="179999" marR="0" lvl="0" indent="-200025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Descrivere un algoritmo che calcoli per ogni nodo u il numero di tutti i possibili cammini di peso minimo da s a u. </a:t>
            </a:r>
            <a:endParaRPr sz="1800"/>
          </a:p>
          <a:p>
            <a:pPr marL="179999" marR="0" lvl="0" indent="-200025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it" sz="1800"/>
              <a:t>Discutere la complessita’ dell’algoritmo.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4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Testo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2180375" y="92725"/>
            <a:ext cx="65601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/>
              <a:t>Es. 3. Contare tutti i cammini minimi</a:t>
            </a:r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body" idx="1"/>
          </p:nvPr>
        </p:nvSpPr>
        <p:spPr>
          <a:xfrm>
            <a:off x="373775" y="1361050"/>
            <a:ext cx="83667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Per calcolare il numero di tutti i possibili cammini di peso minimo da s ad ogni altro nodo u di un grafo orientato G con pesi positivi sugli archi, si può utilizzare una versione modificata dell'algoritmo di Dijkstra.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Invece di memorizzare solo il valore della distanza minima tra s e ogni nodo raggiungibile da s, si può anche memorizzare il numero di cammini minimi da s a ogni nodo. Inizialmente, si imposta il numero di cammini minimi da s a s a 1 e tutti gli altri a 0.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373850" y="927325"/>
            <a:ext cx="8366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Calibri"/>
              <a:buNone/>
            </a:pPr>
            <a:r>
              <a:rPr lang="it" sz="2000"/>
              <a:t>Idea</a:t>
            </a:r>
            <a:endParaRPr sz="2000"/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z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1398</Words>
  <Application>Microsoft Macintosh PowerPoint</Application>
  <PresentationFormat>On-screen Show (16:9)</PresentationFormat>
  <Paragraphs>94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Book Antiqua</vt:lpstr>
      <vt:lpstr>Calibri</vt:lpstr>
      <vt:lpstr>Gill Sans MT</vt:lpstr>
      <vt:lpstr>Verdana</vt:lpstr>
      <vt:lpstr>Wingdings 2</vt:lpstr>
      <vt:lpstr>Arial</vt:lpstr>
      <vt:lpstr>Simple Light</vt:lpstr>
      <vt:lpstr>Default Theme</vt:lpstr>
      <vt:lpstr>Solstizio</vt:lpstr>
      <vt:lpstr>Esercizi svolti di Progettazione di algoritmi Facoltà di Ingegneria dell'informazione, informatica e statistica Dipartimento di informatica Anno Accademico 2022-2023  Esercitazione 4</vt:lpstr>
      <vt:lpstr>Es. 1. Dijkstra non dà risultati corretti con pesi negativi</vt:lpstr>
      <vt:lpstr>Es. 1. Dijkstra non dà risultati corretti con pesi negativi</vt:lpstr>
      <vt:lpstr>Es. 1. Dijkstra non dà risultati corretti con pesi negativi</vt:lpstr>
      <vt:lpstr>Es. 2. Cammino superminimo</vt:lpstr>
      <vt:lpstr>PowerPoint Presentation</vt:lpstr>
      <vt:lpstr>Es. 2. Cammino superminimo</vt:lpstr>
      <vt:lpstr>Es. 3. Contare tutti i cammini minimi</vt:lpstr>
      <vt:lpstr>Es. 3. Contare tutti i cammini minimi</vt:lpstr>
      <vt:lpstr>Es. 3. Contare tutti i cammini minimi</vt:lpstr>
      <vt:lpstr>Es. 4. Avendo un vettore dei padri risultato di una BFS, verificare in tempo lineare se rimuovere un arco modifica le distanze</vt:lpstr>
      <vt:lpstr>Es. 4. Avendo un vettore dei padri risultato di una BFS, verificare in tempo lineare se rimuovere un arco modifica le distanze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svolti di Progettazione di algoritmi Facoltà di Ingegneria dell'informazione, informatica e statistica Dipartimento di informatica Anno Accademico 2022-2023  Esercitazione 4</dc:title>
  <cp:lastModifiedBy>salvo@di.uniroma1.it</cp:lastModifiedBy>
  <cp:revision>2</cp:revision>
  <dcterms:modified xsi:type="dcterms:W3CDTF">2023-04-11T17:06:51Z</dcterms:modified>
</cp:coreProperties>
</file>