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2" roundtripDataSignature="AMtx7mjizS2uEnSYhedVmWzTAHGbFOW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7866edf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2d7866edf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d7866edf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2d7866edf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1331640" y="844154"/>
            <a:ext cx="7344048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1187624" y="735546"/>
            <a:ext cx="7499176" cy="32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1187624" y="1151335"/>
            <a:ext cx="36004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1187624" y="1707654"/>
            <a:ext cx="360040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4932040" y="1151335"/>
            <a:ext cx="375476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4932040" y="1707654"/>
            <a:ext cx="375476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259632" y="1314450"/>
            <a:ext cx="356001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1259632" y="3305175"/>
            <a:ext cx="723508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1220886" y="2031690"/>
            <a:ext cx="730708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1259632" y="789552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/>
          <p:nvPr>
            <p:ph idx="2" type="chart"/>
          </p:nvPr>
        </p:nvSpPr>
        <p:spPr>
          <a:xfrm>
            <a:off x="1260029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12596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2342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221848" y="1314450"/>
            <a:ext cx="3597802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 rot="5400000">
            <a:off x="5898624" y="1623486"/>
            <a:ext cx="3665004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 rot="5400000">
            <a:off x="2114394" y="-119217"/>
            <a:ext cx="3665004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 rot="5400000">
            <a:off x="3424237" y="-850900"/>
            <a:ext cx="30861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/>
          <p:nvPr>
            <p:ph idx="2" type="pic"/>
          </p:nvPr>
        </p:nvSpPr>
        <p:spPr>
          <a:xfrm>
            <a:off x="1792288" y="735545"/>
            <a:ext cx="5486400" cy="281013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1792288" y="4025504"/>
            <a:ext cx="5486400" cy="49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1259632" y="843558"/>
            <a:ext cx="221622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3635896" y="843558"/>
            <a:ext cx="5050903" cy="3672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1259632" y="1770938"/>
            <a:ext cx="2205881" cy="273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7" name="Google Shape;7;p17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7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7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86915"/>
            <a:ext cx="1916906" cy="623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0.jpg"/><Relationship Id="rId6" Type="http://schemas.openxmlformats.org/officeDocument/2006/relationships/hyperlink" Target="https://web.uniroma1.it/i3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0" y="2069300"/>
            <a:ext cx="9144553" cy="3074110"/>
            <a:chOff x="0" y="1738"/>
            <a:chExt cx="7680" cy="2582"/>
          </a:xfrm>
        </p:grpSpPr>
        <p:pic>
          <p:nvPicPr>
            <p:cNvPr descr="Fondino" id="64" name="Google Shape;64;p1"/>
            <p:cNvPicPr preferRelativeResize="0"/>
            <p:nvPr/>
          </p:nvPicPr>
          <p:blipFill rotWithShape="1">
            <a:blip r:embed="rId3">
              <a:alphaModFix/>
            </a:blip>
            <a:srcRect b="0" l="0" r="24997" t="0"/>
            <a:stretch/>
          </p:blipFill>
          <p:spPr>
            <a:xfrm>
              <a:off x="0" y="2158"/>
              <a:ext cx="768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65" name="Google Shape;6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66" name="Google Shape;6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6364" cy="42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67" name="Google Shape;67;p1"/>
          <p:cNvSpPr txBox="1"/>
          <p:nvPr>
            <p:ph type="ctrTitle"/>
          </p:nvPr>
        </p:nvSpPr>
        <p:spPr>
          <a:xfrm>
            <a:off x="2098750" y="256674"/>
            <a:ext cx="63690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Esercizi svolti di Progettazione di algoritmi</a:t>
            </a:r>
            <a:br>
              <a:rPr b="0" lang="it" sz="1600">
                <a:solidFill>
                  <a:srgbClr val="FFFFFF"/>
                </a:solidFill>
              </a:rPr>
            </a:br>
            <a:r>
              <a:rPr b="0" lang="it" sz="16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Facoltà di Ingegneria dell'informazione, informatica e statistica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Dipartimento di informatica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b="0" lang="it" sz="1600">
                <a:solidFill>
                  <a:srgbClr val="FFFFFF"/>
                </a:solidFill>
              </a:rPr>
              <a:t>22</a:t>
            </a: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b="0" lang="it" sz="1600">
                <a:solidFill>
                  <a:srgbClr val="FFFFFF"/>
                </a:solidFill>
              </a:rPr>
              <a:t>23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>
                <a:solidFill>
                  <a:srgbClr val="FFFFFF"/>
                </a:solidFill>
              </a:rPr>
              <a:t>Esercitazione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Passeggiata che percorre tutti gli archi di un grafo non orientato esattamente 2 volte, 1 per ogni direzione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L'algoritmo inizia con il nodo di partenza inserendolo nello stack e poi continua a popolare lo stack con i nodi adiacenti, uno per volta, finché ci sono nodi con archi uscenti. Quando un nodo non ha più archi uscenti, viene rimosso dallo stack e aggiunto al percorso euleriano. Questo processo viene ripetuto finché lo stack non è vuoto.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Una volta che lo stack è vuoto, viene verificato se il percorso copre tutti gli archi nel grafo. Se ci sono ancora archi non visitati, l'algoritmo restituisce "None" per indicare che non è possibile trovare un percorso euleriano nel grafo dato.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Passeggiata che percorre tutti gli archi di un grafo non orientato esattamente 2 volte, 1 per ogni direzione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373775" y="1361050"/>
            <a:ext cx="81663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def eulerian_path(graph, start):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stack = [start]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path = []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while stack: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node = stack[-1]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if node not in graph or len(graph[node]) == 0: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   </a:t>
            </a:r>
            <a:r>
              <a:rPr lang="it" sz="1100"/>
              <a:t># If the node has no more outgoing edges, add it to the path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    path.append(stack.pop())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else: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    # If the node has outgoing edges, continue traversing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    adj = graph[node].pop(0)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    stack.append(adj)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# Reverse the path to get the correct order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path.reverse()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# Check if the path covers all edges in the graph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if sum(len(edges) for edges in graph.values()) &gt; 0: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100"/>
              <a:t>       return None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return path</a:t>
            </a:r>
            <a:endParaRPr sz="1100"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d7866edf2_0_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Passeggiata che percorre tutti gli archi di un grafo non orientato esattamente 2 volte, 1 per ogni direzione</a:t>
            </a:r>
            <a:endParaRPr/>
          </a:p>
        </p:txBody>
      </p:sp>
      <p:sp>
        <p:nvSpPr>
          <p:cNvPr id="148" name="Google Shape;148;g22d7866edf2_0_2"/>
          <p:cNvSpPr txBox="1"/>
          <p:nvPr>
            <p:ph idx="1" type="body"/>
          </p:nvPr>
        </p:nvSpPr>
        <p:spPr>
          <a:xfrm>
            <a:off x="373775" y="1361050"/>
            <a:ext cx="81663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graph =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1 : [2, 4, 5],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2 : [1, 3],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3 : [2, 4, 5],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4 : [1, 3, 5],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  5 : [1, 3, 4]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drawGraph(graph)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eulerian_path(graph, 1) -&gt; [1, 5, 4, 5, 3, 4, 3, 2, 3, 5, 1, 4, 1, 2, 1]</a:t>
            </a:r>
            <a:endParaRPr sz="1800"/>
          </a:p>
        </p:txBody>
      </p:sp>
      <p:sp>
        <p:nvSpPr>
          <p:cNvPr id="149" name="Google Shape;149;g22d7866edf2_0_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Esecuzione</a:t>
            </a:r>
            <a:endParaRPr sz="2000"/>
          </a:p>
        </p:txBody>
      </p:sp>
      <p:pic>
        <p:nvPicPr>
          <p:cNvPr id="150" name="Google Shape;150;g22d7866edf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822" y="927322"/>
            <a:ext cx="3583725" cy="2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Algoritmo per determinare se l'arco (a,b) è un ponte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Supponiamo di avere un grafo connesso rappresentato come un dizionario di liste di adiacenza. Si vuole scrivere un algoritmo che determini se l'arco (a,b) è un ponte del grafo, ovvero se la rimozione di tale arco causerebbe l'aumento del numero di componenti connesse del grafo.</a:t>
            </a:r>
            <a:endParaRPr sz="1800"/>
          </a:p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Algoritmo per determinare se l'arco (a,b) è un ponte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2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Calcolare il numero di nodi raggiunti da un nodo arbitrario usando il grafo originale con l'arco (a,b). Si può utilizzare l'algoritmo della ricerca in profondità o della ricerca in ampiezza per questo.</a:t>
            </a:r>
            <a:endParaRPr sz="1800"/>
          </a:p>
          <a:p>
            <a:pPr indent="-2042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Rimuovere l'arco (a,b) dal grafo.</a:t>
            </a:r>
            <a:endParaRPr sz="1800"/>
          </a:p>
          <a:p>
            <a:pPr indent="-2042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Calcolare il numero </a:t>
            </a:r>
            <a:r>
              <a:rPr lang="it" sz="1800"/>
              <a:t>di nodi raggiunti da un nodo arbitrario usando il grafo senza l’arco (a, b)</a:t>
            </a:r>
            <a:r>
              <a:rPr lang="it" sz="1800"/>
              <a:t>. Ancora una volta, si può utilizzare l'algoritmo della ricerca in profondità o della ricerca in ampiezza per questo.</a:t>
            </a:r>
            <a:endParaRPr sz="1800"/>
          </a:p>
          <a:p>
            <a:pPr indent="-2042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Se il numero di nodi raggiunti dalle due ricerche e’ differente, allora (a, b) e’ un arco ponte.</a:t>
            </a:r>
            <a:endParaRPr sz="1800"/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Algoritmo per determinare se l'arco (a,b) è un ponte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5586875" y="1258600"/>
            <a:ext cx="31536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/>
              <a:t>def dfs(node, visited, graph):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/>
              <a:t>    visited.add(node)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/>
              <a:t>    for neighbor in graph[node]: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/>
              <a:t>        if neighbor not in visited: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600"/>
              <a:t>            dfs(neighbor, visited, graph)</a:t>
            </a:r>
            <a:endParaRPr sz="1600"/>
          </a:p>
        </p:txBody>
      </p:sp>
      <p:sp>
        <p:nvSpPr>
          <p:cNvPr id="171" name="Google Shape;171;p14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b="0" sz="1600">
              <a:solidFill>
                <a:srgbClr val="000000"/>
              </a:solidFill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73850" y="1265350"/>
            <a:ext cx="6469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 is_bridge(graph, a, b):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visited = set()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dfs(list(graph)[0], visited, graph)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num_components_with_edge = len(visited)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graph[a].remove(b)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graph[b].remove(a)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visited = set()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dfs(list(graph)[0], visited, graph)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num_components_without_edge = len(visited)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graph[a].append(b)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graph[b].append(a)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num_components_without_edge 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!= </a:t>
            </a:r>
            <a:r>
              <a:rPr b="0" i="0" lang="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num_components_with_edge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7866edf2_0_13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5. Algoritmo per determinare se l'arco (a,b) è un ponte</a:t>
            </a:r>
            <a:endParaRPr/>
          </a:p>
        </p:txBody>
      </p:sp>
      <p:sp>
        <p:nvSpPr>
          <p:cNvPr id="178" name="Google Shape;178;g22d7866edf2_0_13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Esecuzione</a:t>
            </a:r>
            <a:endParaRPr b="0" sz="1600">
              <a:solidFill>
                <a:srgbClr val="000000"/>
              </a:solidFill>
            </a:endParaRPr>
          </a:p>
        </p:txBody>
      </p:sp>
      <p:sp>
        <p:nvSpPr>
          <p:cNvPr id="179" name="Google Shape;179;g22d7866edf2_0_13"/>
          <p:cNvSpPr txBox="1"/>
          <p:nvPr/>
        </p:nvSpPr>
        <p:spPr>
          <a:xfrm>
            <a:off x="373850" y="1265350"/>
            <a:ext cx="6469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graph =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1 : [2, 4, 5],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2 : [1, 3],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3 : [2],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4 : [1, 5],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  5 : [1, 4]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drawGraph(graph)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is_bridge(graph, 2, 1) -&gt; True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is_bridge(graph, 4, 5) -&gt; False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2d7866edf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163" y="719125"/>
            <a:ext cx="4905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Almeno 1 tra un grafo e il suo complementare è connesso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Dato un grafo </a:t>
            </a:r>
            <a:r>
              <a:rPr i="1" lang="it" sz="1800"/>
              <a:t>G</a:t>
            </a:r>
            <a:r>
              <a:rPr lang="it" sz="1800"/>
              <a:t> il suo grafo complementare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e’ un grafo che ha gli stessi nodi di </a:t>
            </a:r>
            <a:r>
              <a:rPr i="1" lang="it" sz="1800"/>
              <a:t>G</a:t>
            </a:r>
            <a:r>
              <a:rPr lang="it" sz="1800"/>
              <a:t> ma in cui un arco e’ presente se e solo se manca a </a:t>
            </a:r>
            <a:r>
              <a:rPr i="1" lang="it" sz="1800"/>
              <a:t>G</a:t>
            </a:r>
            <a:r>
              <a:rPr lang="it" sz="1800"/>
              <a:t>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Ad esempio, di seguito a sinistra un grafo </a:t>
            </a:r>
            <a:r>
              <a:rPr i="1" lang="it" sz="1800"/>
              <a:t>G</a:t>
            </a:r>
            <a:r>
              <a:rPr lang="it" sz="1800"/>
              <a:t> e a destra il suo complemento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Dimostrare che, per ogni grafo </a:t>
            </a:r>
            <a:r>
              <a:rPr i="1" lang="it" sz="1800"/>
              <a:t>G</a:t>
            </a:r>
            <a:r>
              <a:rPr lang="it" sz="1800"/>
              <a:t>, almeno uno dei grafi </a:t>
            </a:r>
            <a:r>
              <a:rPr i="1" lang="it" sz="1800"/>
              <a:t>G</a:t>
            </a:r>
            <a:r>
              <a:rPr lang="it" sz="1800"/>
              <a:t> e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e’ connesso.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862" y="2244275"/>
            <a:ext cx="3788526" cy="19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Almeno 1 tra un grafo e il suo complementare è connesso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Supponiamo per assurdo che entrambi i grafi </a:t>
            </a:r>
            <a:r>
              <a:rPr i="1" lang="it" sz="1800"/>
              <a:t>G</a:t>
            </a:r>
            <a:r>
              <a:rPr lang="it" sz="1800"/>
              <a:t> e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siano non connessi. Ciò significa che esistono almeno due componenti connesse distinte in ciascuno dei due grafi.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Sia </a:t>
            </a:r>
            <a:r>
              <a:rPr i="1" lang="it" sz="1800"/>
              <a:t>A</a:t>
            </a:r>
            <a:r>
              <a:rPr lang="it" sz="1800"/>
              <a:t> una componente connessa di </a:t>
            </a:r>
            <a:r>
              <a:rPr i="1" lang="it" sz="1800"/>
              <a:t>G</a:t>
            </a:r>
            <a:r>
              <a:rPr lang="it" sz="1800"/>
              <a:t> e sia </a:t>
            </a:r>
            <a:r>
              <a:rPr i="1" lang="it" sz="1800"/>
              <a:t>B</a:t>
            </a:r>
            <a:r>
              <a:rPr lang="it" sz="1800"/>
              <a:t> una componente connessa di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. Poiché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ha gli stessi nodi di </a:t>
            </a:r>
            <a:r>
              <a:rPr i="1" lang="it" sz="1800"/>
              <a:t>G</a:t>
            </a:r>
            <a:r>
              <a:rPr lang="it" sz="1800"/>
              <a:t>, </a:t>
            </a:r>
            <a:r>
              <a:rPr i="1" lang="it" sz="1800"/>
              <a:t>A</a:t>
            </a:r>
            <a:r>
              <a:rPr lang="it" sz="1800"/>
              <a:t> e </a:t>
            </a:r>
            <a:r>
              <a:rPr i="1" lang="it" sz="1800"/>
              <a:t>B</a:t>
            </a:r>
            <a:r>
              <a:rPr lang="it" sz="1800"/>
              <a:t> sono insiemi disgiunti di nodi di </a:t>
            </a:r>
            <a:r>
              <a:rPr i="1" lang="it" sz="1800"/>
              <a:t>G</a:t>
            </a:r>
            <a:r>
              <a:rPr lang="it" sz="1800"/>
              <a:t>. Poiché </a:t>
            </a:r>
            <a:r>
              <a:rPr i="1" lang="it" sz="1800"/>
              <a:t>A</a:t>
            </a:r>
            <a:r>
              <a:rPr lang="it" sz="1800"/>
              <a:t> è connesso in </a:t>
            </a:r>
            <a:r>
              <a:rPr i="1" lang="it" sz="1800"/>
              <a:t>G</a:t>
            </a:r>
            <a:r>
              <a:rPr lang="it" sz="1800"/>
              <a:t>, esiste almeno un arco che connette due nodi di </a:t>
            </a:r>
            <a:r>
              <a:rPr i="1" lang="it" sz="1800"/>
              <a:t>A</a:t>
            </a:r>
            <a:r>
              <a:rPr lang="it" sz="1800"/>
              <a:t>. Ma poiché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ha gli stessi nodi di </a:t>
            </a:r>
            <a:r>
              <a:rPr i="1" lang="it" sz="1800"/>
              <a:t>G</a:t>
            </a:r>
            <a:r>
              <a:rPr lang="it" sz="1800"/>
              <a:t>, l'arco che connette questi due nodi non è presente in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e quindi questi due nodi appartengono a componenti connesse distinte di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. Quindi </a:t>
            </a:r>
            <a:r>
              <a:rPr i="1" lang="it" sz="1800"/>
              <a:t>A</a:t>
            </a:r>
            <a:r>
              <a:rPr lang="it" sz="1800"/>
              <a:t> e </a:t>
            </a:r>
            <a:r>
              <a:rPr i="1" lang="it" sz="1800"/>
              <a:t>B</a:t>
            </a:r>
            <a:r>
              <a:rPr lang="it" sz="1800"/>
              <a:t> sono due componenti connesse distinte sia in </a:t>
            </a:r>
            <a:r>
              <a:rPr i="1" lang="it" sz="1800"/>
              <a:t>G</a:t>
            </a:r>
            <a:r>
              <a:rPr lang="it" sz="1800"/>
              <a:t> che in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, il che è un assurdo.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Concludiamo quindi che almeno uno dei grafi </a:t>
            </a:r>
            <a:r>
              <a:rPr i="1" lang="it" sz="1800"/>
              <a:t>G</a:t>
            </a:r>
            <a:r>
              <a:rPr lang="it" sz="1800"/>
              <a:t> e </a:t>
            </a:r>
            <a:r>
              <a:rPr i="1" lang="it" sz="1800"/>
              <a:t>G</a:t>
            </a:r>
            <a:r>
              <a:rPr baseline="30000" i="1" lang="it" sz="1800"/>
              <a:t>c</a:t>
            </a:r>
            <a:r>
              <a:rPr lang="it" sz="1800"/>
              <a:t> deve essere connesso.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DFS possibili e impossibili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Si consideri il grafo </a:t>
            </a:r>
            <a:r>
              <a:rPr i="1" lang="it" sz="1800"/>
              <a:t>G</a:t>
            </a:r>
            <a:r>
              <a:rPr lang="it" sz="1800"/>
              <a:t> nella figura qui sotto e l’albero </a:t>
            </a:r>
            <a:r>
              <a:rPr i="1" lang="it" sz="1800"/>
              <a:t>T</a:t>
            </a:r>
            <a:r>
              <a:rPr lang="it" sz="1800"/>
              <a:t> formato dagli archi marcati.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L’albero </a:t>
            </a:r>
            <a:r>
              <a:rPr i="1" lang="it" sz="1800"/>
              <a:t>T</a:t>
            </a:r>
            <a:r>
              <a:rPr lang="it" sz="1800"/>
              <a:t> puo’ essere stato prodotto da una DFS? In caso affermativo, esibire una rappresentazione di </a:t>
            </a:r>
            <a:r>
              <a:rPr i="1" lang="it" sz="1800"/>
              <a:t>G</a:t>
            </a:r>
            <a:r>
              <a:rPr lang="it" sz="1800"/>
              <a:t> tramite liste di adiacenza in grado di produrre </a:t>
            </a:r>
            <a:r>
              <a:rPr i="1" lang="it" sz="1800"/>
              <a:t>T </a:t>
            </a:r>
            <a:r>
              <a:rPr lang="it" sz="1800"/>
              <a:t>e specificare il nodo da cui parte la visita e il numero di archi all’indietro che si ottengono a seguito della visita.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950" y="2776269"/>
            <a:ext cx="6560100" cy="173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DFS possibili e impossibili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L’albero </a:t>
            </a:r>
            <a:r>
              <a:rPr i="1" lang="it" sz="1800"/>
              <a:t>T </a:t>
            </a:r>
            <a:r>
              <a:rPr lang="it" sz="1800"/>
              <a:t>non puo’ essere ottenuto da nessuna possibile visita in DFS, il che vuol dire c</a:t>
            </a:r>
            <a:r>
              <a:rPr lang="it" sz="1800"/>
              <a:t>he non e’ una DFS possibile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a: (a, d, e, g, h, [f obbligato partendo da h])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b: (b, a, d, e, g, h, [f obbligato partendo da h])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c: (c, d, a, b, e, g, h, [f obbligato partendo da h])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d: (d, a, b, e, g, h, [f obbligato partendo da h])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e: (e, d, a, b, [c obbligato partendo da a])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f: (f, g, h, e, d, a, b, [c obbligato partendo da a])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- root g: (g, e, d, a, b, [c obbligato partendo da a])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- root h: (h, g, e, d, a, b, [c obbligato partendo da a])</a:t>
            </a:r>
            <a:endParaRPr sz="1800"/>
          </a:p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DFS possibili e impossibili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Si consideri il grafo diretto </a:t>
            </a:r>
            <a:r>
              <a:rPr i="1" lang="it" sz="1800"/>
              <a:t>G</a:t>
            </a:r>
            <a:r>
              <a:rPr lang="it" sz="1800"/>
              <a:t> nella figura qui sotto e l’albero (arborescenza) </a:t>
            </a:r>
            <a:r>
              <a:rPr i="1" lang="it" sz="1800"/>
              <a:t>T</a:t>
            </a:r>
            <a:r>
              <a:rPr lang="it" sz="1800"/>
              <a:t> formato dagli archi marcati.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L’albero </a:t>
            </a:r>
            <a:r>
              <a:rPr i="1" lang="it" sz="1800"/>
              <a:t>T</a:t>
            </a:r>
            <a:r>
              <a:rPr lang="it" sz="1800"/>
              <a:t> puo’ essere stato prodotto da una DFS? In caso affermativo, esibire una rappresentazione di </a:t>
            </a:r>
            <a:r>
              <a:rPr i="1" lang="it" sz="1800"/>
              <a:t>G</a:t>
            </a:r>
            <a:r>
              <a:rPr lang="it" sz="1800"/>
              <a:t> tramite liste di adiacenza in grado di produrre </a:t>
            </a:r>
            <a:r>
              <a:rPr i="1" lang="it" sz="1800"/>
              <a:t>T </a:t>
            </a:r>
            <a:r>
              <a:rPr lang="it" sz="1800"/>
              <a:t>e specificare il numero di archi all’indietro, in avanti e di attraversamento che si ottengono a seguito della visita.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6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700" y="2834925"/>
            <a:ext cx="6939900" cy="16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DFS possibili e impossibili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73775" y="1361050"/>
            <a:ext cx="41982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L’albero </a:t>
            </a:r>
            <a:r>
              <a:rPr i="1" lang="it" sz="1800"/>
              <a:t>T </a:t>
            </a:r>
            <a:r>
              <a:rPr lang="it" sz="1800"/>
              <a:t>puo’ essere il risultato di una DFS con il nodo 1 come radice e con il seguente ordine di visita: 1, 3, 2, 7, 4, 5, 6, 8.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Nella figura:</a:t>
            </a:r>
            <a:endParaRPr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Gli archi neri formano l’albero di visita </a:t>
            </a:r>
            <a:r>
              <a:rPr i="1" lang="it" sz="1800"/>
              <a:t>T. </a:t>
            </a:r>
            <a:endParaRPr i="1"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Gli archi rossi corrispondono agli archi all’indietro.</a:t>
            </a:r>
            <a:endParaRPr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Gli archi verdi corrispondono agli archi in avanti.</a:t>
            </a:r>
            <a:endParaRPr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Gli archi blu corrispondono agli archi di attraversamento.</a:t>
            </a:r>
            <a:endParaRPr sz="1800"/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428" y="752775"/>
            <a:ext cx="3774122" cy="3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Passeggiata che percorre tutti gli archi di un grafo non orientato esattamente 2 volte, 1 per ogni direzione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Descrivere un algoritmo che, dato un grafo connesso </a:t>
            </a:r>
            <a:r>
              <a:rPr i="1" lang="it" sz="1800"/>
              <a:t>G</a:t>
            </a:r>
            <a:r>
              <a:rPr lang="it" sz="1800"/>
              <a:t>, trova un cammino in </a:t>
            </a:r>
            <a:r>
              <a:rPr i="1" lang="it" sz="1800"/>
              <a:t>G</a:t>
            </a:r>
            <a:r>
              <a:rPr lang="it" sz="1800"/>
              <a:t> che attraversa tutti gli archi una e una sola volta in ognuna delle due direzioni. L’algoritmo deve avere complessita’ O(m).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Ad esempio per il grafo in figura che ha 7 archi una possibile soluzione e’ il seguente cammino di lunghezza 14: 1 - 4 - 5 - 4 - 1 - 5 - 1 - 2 - 3 - 4 - 3 - 5 - 3 - 2 - 1</a:t>
            </a:r>
            <a:endParaRPr sz="1800"/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360" y="1986925"/>
            <a:ext cx="2411525" cy="19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Passeggiata che percorre tutti gli archi di un grafo non orientato esattamente 2 volte, 1 per ogni direzione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Una passeggiata che percorre tutti gli archi di un grafo non orientato esattamente 2 volte, una volta per ogni direzione, è chiamata passeggiata di Eulero.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800"/>
              <a:t>Perché un grafo non orientato abbia una passeggiata di Eulero, deve soddisfare due condizioni:</a:t>
            </a:r>
            <a:endParaRPr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Tutti i vertici devono avere grado pari. Poiché ogni volta che si attraversa un arco, si aumenta il grado del vertice di partenza di 1 e lo stesso per il vertice di arrivo, ogni vertice deve avere lo stesso numero di archi in ingresso e in uscita per poter tornare al punto di partenza alla fine della passeggiata.</a:t>
            </a:r>
            <a:endParaRPr sz="1800"/>
          </a:p>
          <a:p>
            <a:pPr indent="-17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Il grafo deve essere connesso o avere più componenti connesse, ognuna delle quali deve soddisfare la condizione 1.</a:t>
            </a:r>
            <a:endParaRPr sz="1800"/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Ricorda che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