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gMEfwaB9lKLtk4tk/QrLo95TKR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e5bde1f84_1_2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3e5bde1f84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5bde1f84_1_3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3e5bde1f84_1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e5bde1f84_1_4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3e5bde1f84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e5bde1f84_1_5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3e5bde1f84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e5bde1f84_1_5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3e5bde1f84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e5bde1f84_1_6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3e5bde1f84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e5bde1f84_1_7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23e5bde1f84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e5bde1f84_1_8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3e5bde1f84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15b5f345e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515b5f345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cbe7a399b_0_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25cbe7a399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cbe7a399b_0_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5cbe7a399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cbe7a399b_0_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5cbe7a399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e5bde1f84_1_1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23e5bde1f84_1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cbe7a399b_0_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25cbe7a399b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cbe7a399b_0_3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25cbe7a399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cbe7a399b_0_4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5cbe7a399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e5bde1f84_1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g23e5bde1f84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e5bde1f84_1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g23e5bde1f84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e5bacf75d_0_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23e5bacf75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5bacf75d_0_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3e5bacf75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5bacf75d_0_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3e5bacf75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14"/>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26"/>
          <p:cNvSpPr txBox="1"/>
          <p:nvPr>
            <p:ph type="title"/>
          </p:nvPr>
        </p:nvSpPr>
        <p:spPr>
          <a:xfrm>
            <a:off x="1331640" y="844154"/>
            <a:ext cx="7344048"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1187624" y="735546"/>
            <a:ext cx="7499176" cy="3276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 type="body"/>
          </p:nvPr>
        </p:nvSpPr>
        <p:spPr>
          <a:xfrm>
            <a:off x="1187624" y="1151335"/>
            <a:ext cx="360040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27"/>
          <p:cNvSpPr txBox="1"/>
          <p:nvPr>
            <p:ph idx="2" type="body"/>
          </p:nvPr>
        </p:nvSpPr>
        <p:spPr>
          <a:xfrm>
            <a:off x="1187624" y="1707654"/>
            <a:ext cx="360040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27"/>
          <p:cNvSpPr txBox="1"/>
          <p:nvPr>
            <p:ph idx="3" type="body"/>
          </p:nvPr>
        </p:nvSpPr>
        <p:spPr>
          <a:xfrm>
            <a:off x="4932040" y="1151335"/>
            <a:ext cx="375476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27"/>
          <p:cNvSpPr txBox="1"/>
          <p:nvPr>
            <p:ph idx="4" type="body"/>
          </p:nvPr>
        </p:nvSpPr>
        <p:spPr>
          <a:xfrm>
            <a:off x="4932040" y="1707654"/>
            <a:ext cx="375476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28"/>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a:off x="1259632" y="1314450"/>
            <a:ext cx="356001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28"/>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29"/>
          <p:cNvSpPr txBox="1"/>
          <p:nvPr>
            <p:ph type="title"/>
          </p:nvPr>
        </p:nvSpPr>
        <p:spPr>
          <a:xfrm>
            <a:off x="1259632" y="3305175"/>
            <a:ext cx="723508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1220886" y="2031690"/>
            <a:ext cx="7307089"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18"/>
          <p:cNvSpPr txBox="1"/>
          <p:nvPr>
            <p:ph type="title"/>
          </p:nvPr>
        </p:nvSpPr>
        <p:spPr>
          <a:xfrm>
            <a:off x="1259632" y="789552"/>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p:nvPr>
            <p:ph idx="2" type="chart"/>
          </p:nvPr>
        </p:nvSpPr>
        <p:spPr>
          <a:xfrm>
            <a:off x="1260029" y="1314450"/>
            <a:ext cx="7559675"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19"/>
          <p:cNvSpPr txBox="1"/>
          <p:nvPr>
            <p:ph type="title"/>
          </p:nvPr>
        </p:nvSpPr>
        <p:spPr>
          <a:xfrm>
            <a:off x="12596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12342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1221848" y="1314450"/>
            <a:ext cx="3597802"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20"/>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21"/>
          <p:cNvSpPr txBox="1"/>
          <p:nvPr>
            <p:ph type="title"/>
          </p:nvPr>
        </p:nvSpPr>
        <p:spPr>
          <a:xfrm rot="5400000">
            <a:off x="5898624" y="1623486"/>
            <a:ext cx="3665004"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rot="5400000">
            <a:off x="2114394" y="-119217"/>
            <a:ext cx="3665004" cy="537453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22"/>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 type="body"/>
          </p:nvPr>
        </p:nvSpPr>
        <p:spPr>
          <a:xfrm rot="5400000">
            <a:off x="3424237" y="-850900"/>
            <a:ext cx="3086100" cy="741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p:nvPr>
            <p:ph idx="2" type="pic"/>
          </p:nvPr>
        </p:nvSpPr>
        <p:spPr>
          <a:xfrm>
            <a:off x="1792288" y="735545"/>
            <a:ext cx="5486400" cy="2810135"/>
          </a:xfrm>
          <a:prstGeom prst="rect">
            <a:avLst/>
          </a:prstGeom>
          <a:noFill/>
          <a:ln>
            <a:noFill/>
          </a:ln>
        </p:spPr>
      </p:sp>
      <p:sp>
        <p:nvSpPr>
          <p:cNvPr id="36" name="Google Shape;36;p23"/>
          <p:cNvSpPr txBox="1"/>
          <p:nvPr>
            <p:ph idx="1" type="body"/>
          </p:nvPr>
        </p:nvSpPr>
        <p:spPr>
          <a:xfrm>
            <a:off x="1792288" y="4025504"/>
            <a:ext cx="5486400" cy="4904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24"/>
          <p:cNvSpPr txBox="1"/>
          <p:nvPr>
            <p:ph type="title"/>
          </p:nvPr>
        </p:nvSpPr>
        <p:spPr>
          <a:xfrm>
            <a:off x="1259632" y="843558"/>
            <a:ext cx="2216225"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3635896" y="843558"/>
            <a:ext cx="5050903" cy="367240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24"/>
          <p:cNvSpPr txBox="1"/>
          <p:nvPr>
            <p:ph idx="2" type="body"/>
          </p:nvPr>
        </p:nvSpPr>
        <p:spPr>
          <a:xfrm>
            <a:off x="1259632" y="1770938"/>
            <a:ext cx="2205881" cy="27330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4572000"/>
            <a:ext cx="9144000" cy="571500"/>
            <a:chOff x="0" y="3840"/>
            <a:chExt cx="5760" cy="480"/>
          </a:xfrm>
        </p:grpSpPr>
        <p:sp>
          <p:nvSpPr>
            <p:cNvPr id="7" name="Google Shape;7;p13"/>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13"/>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13"/>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13"/>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13"/>
          <p:cNvPicPr preferRelativeResize="0"/>
          <p:nvPr/>
        </p:nvPicPr>
        <p:blipFill rotWithShape="1">
          <a:blip r:embed="rId1">
            <a:alphaModFix/>
          </a:blip>
          <a:srcRect b="0" l="0" r="0" t="0"/>
          <a:stretch/>
        </p:blipFill>
        <p:spPr>
          <a:xfrm>
            <a:off x="107950" y="86915"/>
            <a:ext cx="1916906"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hyperlink" Target="https://web.uniroma1.it/i3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0" y="0"/>
            <a:ext cx="9144000" cy="257175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3" name="Google Shape;63;p1"/>
          <p:cNvGrpSpPr/>
          <p:nvPr/>
        </p:nvGrpSpPr>
        <p:grpSpPr>
          <a:xfrm>
            <a:off x="0" y="2069300"/>
            <a:ext cx="9144553" cy="3074110"/>
            <a:chOff x="0" y="1738"/>
            <a:chExt cx="7680" cy="2582"/>
          </a:xfrm>
        </p:grpSpPr>
        <p:pic>
          <p:nvPicPr>
            <p:cNvPr descr="Fondino" id="64" name="Google Shape;64;p1"/>
            <p:cNvPicPr preferRelativeResize="0"/>
            <p:nvPr/>
          </p:nvPicPr>
          <p:blipFill rotWithShape="1">
            <a:blip r:embed="rId3">
              <a:alphaModFix/>
            </a:blip>
            <a:srcRect b="0" l="0" r="24997" t="0"/>
            <a:stretch/>
          </p:blipFill>
          <p:spPr>
            <a:xfrm>
              <a:off x="0" y="2158"/>
              <a:ext cx="7680" cy="2162"/>
            </a:xfrm>
            <a:prstGeom prst="rect">
              <a:avLst/>
            </a:prstGeom>
            <a:noFill/>
            <a:ln>
              <a:noFill/>
            </a:ln>
          </p:spPr>
        </p:pic>
        <p:pic>
          <p:nvPicPr>
            <p:cNvPr descr="logo +marchio" id="65" name="Google Shape;65;p1"/>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66" name="Google Shape;66;p1"/>
            <p:cNvPicPr preferRelativeResize="0"/>
            <p:nvPr/>
          </p:nvPicPr>
          <p:blipFill rotWithShape="1">
            <a:blip r:embed="rId5">
              <a:alphaModFix/>
            </a:blip>
            <a:srcRect b="0" l="0" r="0" t="0"/>
            <a:stretch/>
          </p:blipFill>
          <p:spPr>
            <a:xfrm>
              <a:off x="1316" y="1738"/>
              <a:ext cx="6364"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
          <p:cNvSpPr txBox="1"/>
          <p:nvPr>
            <p:ph type="ctrTitle"/>
          </p:nvPr>
        </p:nvSpPr>
        <p:spPr>
          <a:xfrm>
            <a:off x="2098750" y="256674"/>
            <a:ext cx="6369000" cy="168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lang="it" sz="1600">
                <a:solidFill>
                  <a:srgbClr val="FFFFFF"/>
                </a:solidFill>
              </a:rPr>
              <a:t>Esercizi svolti di Progettazione di algoritmi</a:t>
            </a:r>
            <a:br>
              <a:rPr b="0" lang="it" sz="1600">
                <a:solidFill>
                  <a:srgbClr val="FFFFFF"/>
                </a:solidFill>
              </a:rPr>
            </a:br>
            <a:r>
              <a:rPr b="0" lang="it" sz="1600">
                <a:solidFill>
                  <a:srgbClr val="FFFFFF"/>
                </a:solidFill>
                <a:uFill>
                  <a:noFill/>
                </a:uFill>
                <a:hlinkClick r:id="rId6">
                  <a:extLst>
                    <a:ext uri="{A12FA001-AC4F-418D-AE19-62706E023703}">
                      <ahyp:hlinkClr val="tx"/>
                    </a:ext>
                  </a:extLst>
                </a:hlinkClick>
              </a:rPr>
              <a:t>Facoltà di Ingegneria dell'informazione, informatica e statistica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lang="it" sz="1600">
                <a:solidFill>
                  <a:srgbClr val="FFFFFF"/>
                </a:solidFill>
              </a:rPr>
              <a:t>Dipartimento di informatica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i="0" lang="it" sz="1600" u="none">
                <a:solidFill>
                  <a:srgbClr val="FFFFFF"/>
                </a:solidFill>
                <a:latin typeface="Calibri"/>
                <a:ea typeface="Calibri"/>
                <a:cs typeface="Calibri"/>
                <a:sym typeface="Calibri"/>
              </a:rPr>
              <a:t>Anno Accademico 20</a:t>
            </a:r>
            <a:r>
              <a:rPr b="0" lang="it" sz="1600">
                <a:solidFill>
                  <a:srgbClr val="FFFFFF"/>
                </a:solidFill>
              </a:rPr>
              <a:t>22</a:t>
            </a:r>
            <a:r>
              <a:rPr b="0" i="0" lang="it" sz="1600" u="none">
                <a:solidFill>
                  <a:srgbClr val="FFFFFF"/>
                </a:solidFill>
                <a:latin typeface="Calibri"/>
                <a:ea typeface="Calibri"/>
                <a:cs typeface="Calibri"/>
                <a:sym typeface="Calibri"/>
              </a:rPr>
              <a:t>-20</a:t>
            </a:r>
            <a:r>
              <a:rPr b="0" lang="it" sz="1600">
                <a:solidFill>
                  <a:srgbClr val="FFFFFF"/>
                </a:solidFill>
              </a:rPr>
              <a:t>23</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lang="it">
                <a:solidFill>
                  <a:srgbClr val="FFFFFF"/>
                </a:solidFill>
              </a:rPr>
              <a:t>Esercitazione 7</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3e5bde1f84_1_2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a:t>
            </a:r>
            <a:r>
              <a:rPr lang="it"/>
              <a:t>3. Algoritmo per determinare la radice quadrata intera di n</a:t>
            </a:r>
            <a:endParaRPr/>
          </a:p>
        </p:txBody>
      </p:sp>
      <p:sp>
        <p:nvSpPr>
          <p:cNvPr id="131" name="Google Shape;131;g23e5bde1f84_1_2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Progettare un algoritmo che, dato un intero n, calcoli l’intero inferiore della radice di n</a:t>
            </a:r>
            <a:r>
              <a:rPr lang="it" sz="1800"/>
              <a:t> </a:t>
            </a:r>
            <a:r>
              <a:rPr lang="it" sz="1800"/>
              <a:t>in O(log n) tempo, usando solo operazioni aritmetiche. </a:t>
            </a:r>
            <a:endParaRPr sz="1800"/>
          </a:p>
        </p:txBody>
      </p:sp>
      <p:sp>
        <p:nvSpPr>
          <p:cNvPr id="132" name="Google Shape;132;g23e5bde1f84_1_2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3e5bde1f84_1_3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la radice quadrata intera di n</a:t>
            </a:r>
            <a:endParaRPr/>
          </a:p>
        </p:txBody>
      </p:sp>
      <p:sp>
        <p:nvSpPr>
          <p:cNvPr id="138" name="Google Shape;138;g23e5bde1f84_1_36"/>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Si calcola la radice quadrata intera di n come segue:</a:t>
            </a:r>
            <a:endParaRPr sz="1800"/>
          </a:p>
          <a:p>
            <a:pPr indent="-342900" lvl="0" marL="457200" marR="0" rtl="0" algn="l">
              <a:lnSpc>
                <a:spcPct val="100000"/>
              </a:lnSpc>
              <a:spcBef>
                <a:spcPts val="0"/>
              </a:spcBef>
              <a:spcAft>
                <a:spcPts val="0"/>
              </a:spcAft>
              <a:buSzPts val="1800"/>
              <a:buChar char="•"/>
            </a:pPr>
            <a:r>
              <a:rPr lang="it" sz="1800"/>
              <a:t>Se n è inferiore a 2, restituire n (poiché la radice quadrata di 0 o 1 è 0 o 1).</a:t>
            </a:r>
            <a:endParaRPr sz="1800"/>
          </a:p>
          <a:p>
            <a:pPr indent="-342900" lvl="0" marL="457200" marR="0" rtl="0" algn="l">
              <a:lnSpc>
                <a:spcPct val="100000"/>
              </a:lnSpc>
              <a:spcBef>
                <a:spcPts val="0"/>
              </a:spcBef>
              <a:spcAft>
                <a:spcPts val="0"/>
              </a:spcAft>
              <a:buSzPts val="1800"/>
              <a:buChar char="•"/>
            </a:pPr>
            <a:r>
              <a:rPr lang="it" sz="1800"/>
              <a:t>Altrimenti, calcolare la radice quadrata intera di n // 4 in modo ricorsivo e moltiplicarla per 2 per ottenere un valore iniziale per la parte intera della radice quadrata di n.</a:t>
            </a:r>
            <a:endParaRPr sz="1800"/>
          </a:p>
          <a:p>
            <a:pPr indent="-342900" lvl="0" marL="457200" marR="0" rtl="0" algn="l">
              <a:lnSpc>
                <a:spcPct val="100000"/>
              </a:lnSpc>
              <a:spcBef>
                <a:spcPts val="0"/>
              </a:spcBef>
              <a:spcAft>
                <a:spcPts val="0"/>
              </a:spcAft>
              <a:buSzPts val="1800"/>
              <a:buChar char="•"/>
            </a:pPr>
            <a:r>
              <a:rPr lang="it" sz="1800"/>
              <a:t>Verificare se left o right è la parte intera della radice quadrata di n, dove left è il valore iniziale moltiplicato per 2 e right è left + 1.</a:t>
            </a:r>
            <a:endParaRPr sz="1800"/>
          </a:p>
          <a:p>
            <a:pPr indent="-342900" lvl="0" marL="457200" marR="0" rtl="0" algn="l">
              <a:lnSpc>
                <a:spcPct val="100000"/>
              </a:lnSpc>
              <a:spcBef>
                <a:spcPts val="0"/>
              </a:spcBef>
              <a:spcAft>
                <a:spcPts val="0"/>
              </a:spcAft>
              <a:buSzPts val="1800"/>
              <a:buChar char="•"/>
            </a:pPr>
            <a:r>
              <a:rPr lang="it" sz="1800"/>
              <a:t>Se right * right è maggiore di n, restituire left. Altrimenti, restituire right.</a:t>
            </a:r>
            <a:endParaRPr sz="1700"/>
          </a:p>
        </p:txBody>
      </p:sp>
      <p:sp>
        <p:nvSpPr>
          <p:cNvPr id="139" name="Google Shape;139;g23e5bde1f84_1_3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3e5bde1f84_1_4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la radice quadrata intera di n</a:t>
            </a:r>
            <a:endParaRPr/>
          </a:p>
        </p:txBody>
      </p:sp>
      <p:sp>
        <p:nvSpPr>
          <p:cNvPr id="145" name="Google Shape;145;g23e5bde1f84_1_4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def sqrt_int(n):</a:t>
            </a:r>
            <a:endParaRPr sz="1700"/>
          </a:p>
          <a:p>
            <a:pPr indent="0" lvl="0" marL="0" marR="0" rtl="0" algn="l">
              <a:lnSpc>
                <a:spcPct val="100000"/>
              </a:lnSpc>
              <a:spcBef>
                <a:spcPts val="0"/>
              </a:spcBef>
              <a:spcAft>
                <a:spcPts val="0"/>
              </a:spcAft>
              <a:buNone/>
            </a:pPr>
            <a:r>
              <a:rPr lang="it" sz="1700"/>
              <a:t>   if n &lt; 2:</a:t>
            </a:r>
            <a:endParaRPr sz="1700"/>
          </a:p>
          <a:p>
            <a:pPr indent="0" lvl="0" marL="0" marR="0" rtl="0" algn="l">
              <a:lnSpc>
                <a:spcPct val="100000"/>
              </a:lnSpc>
              <a:spcBef>
                <a:spcPts val="0"/>
              </a:spcBef>
              <a:spcAft>
                <a:spcPts val="0"/>
              </a:spcAft>
              <a:buNone/>
            </a:pPr>
            <a:r>
              <a:rPr lang="it" sz="1700"/>
              <a:t>       return n</a:t>
            </a:r>
            <a:endParaRPr sz="1700"/>
          </a:p>
          <a:p>
            <a:pPr indent="0" lvl="0" marL="0" marR="0" rtl="0" algn="l">
              <a:lnSpc>
                <a:spcPct val="100000"/>
              </a:lnSpc>
              <a:spcBef>
                <a:spcPts val="0"/>
              </a:spcBef>
              <a:spcAft>
                <a:spcPts val="0"/>
              </a:spcAft>
              <a:buNone/>
            </a:pPr>
            <a:r>
              <a:rPr lang="it" sz="1700"/>
              <a:t>   else:</a:t>
            </a:r>
            <a:endParaRPr sz="1700"/>
          </a:p>
          <a:p>
            <a:pPr indent="0" lvl="0" marL="0" marR="0" rtl="0" algn="l">
              <a:lnSpc>
                <a:spcPct val="100000"/>
              </a:lnSpc>
              <a:spcBef>
                <a:spcPts val="0"/>
              </a:spcBef>
              <a:spcAft>
                <a:spcPts val="0"/>
              </a:spcAft>
              <a:buNone/>
            </a:pPr>
            <a:r>
              <a:rPr lang="it" sz="1700"/>
              <a:t>       left = sqrt_int(n // 4) * 2</a:t>
            </a:r>
            <a:endParaRPr sz="1700"/>
          </a:p>
          <a:p>
            <a:pPr indent="0" lvl="0" marL="0" marR="0" rtl="0" algn="l">
              <a:lnSpc>
                <a:spcPct val="100000"/>
              </a:lnSpc>
              <a:spcBef>
                <a:spcPts val="0"/>
              </a:spcBef>
              <a:spcAft>
                <a:spcPts val="0"/>
              </a:spcAft>
              <a:buNone/>
            </a:pPr>
            <a:r>
              <a:rPr lang="it" sz="1700"/>
              <a:t>       right = left + 1</a:t>
            </a:r>
            <a:endParaRPr sz="1700"/>
          </a:p>
          <a:p>
            <a:pPr indent="0" lvl="0" marL="0" marR="0" rtl="0" algn="l">
              <a:lnSpc>
                <a:spcPct val="100000"/>
              </a:lnSpc>
              <a:spcBef>
                <a:spcPts val="0"/>
              </a:spcBef>
              <a:spcAft>
                <a:spcPts val="0"/>
              </a:spcAft>
              <a:buNone/>
            </a:pPr>
            <a:r>
              <a:rPr lang="it" sz="1700"/>
              <a:t>       if right * right &gt; n:</a:t>
            </a:r>
            <a:endParaRPr sz="1700"/>
          </a:p>
          <a:p>
            <a:pPr indent="0" lvl="0" marL="0" marR="0" rtl="0" algn="l">
              <a:lnSpc>
                <a:spcPct val="100000"/>
              </a:lnSpc>
              <a:spcBef>
                <a:spcPts val="0"/>
              </a:spcBef>
              <a:spcAft>
                <a:spcPts val="0"/>
              </a:spcAft>
              <a:buNone/>
            </a:pPr>
            <a:r>
              <a:rPr lang="it" sz="1700"/>
              <a:t>           return left</a:t>
            </a:r>
            <a:endParaRPr sz="1700"/>
          </a:p>
          <a:p>
            <a:pPr indent="0" lvl="0" marL="0" marR="0" rtl="0" algn="l">
              <a:lnSpc>
                <a:spcPct val="100000"/>
              </a:lnSpc>
              <a:spcBef>
                <a:spcPts val="0"/>
              </a:spcBef>
              <a:spcAft>
                <a:spcPts val="0"/>
              </a:spcAft>
              <a:buNone/>
            </a:pPr>
            <a:r>
              <a:rPr lang="it" sz="1700"/>
              <a:t>       else:</a:t>
            </a:r>
            <a:endParaRPr sz="1700"/>
          </a:p>
          <a:p>
            <a:pPr indent="0" lvl="0" marL="0" marR="0" rtl="0" algn="l">
              <a:lnSpc>
                <a:spcPct val="100000"/>
              </a:lnSpc>
              <a:spcBef>
                <a:spcPts val="0"/>
              </a:spcBef>
              <a:spcAft>
                <a:spcPts val="0"/>
              </a:spcAft>
              <a:buNone/>
            </a:pPr>
            <a:r>
              <a:rPr lang="it" sz="1700"/>
              <a:t>           return right</a:t>
            </a:r>
            <a:endParaRPr sz="1700"/>
          </a:p>
        </p:txBody>
      </p:sp>
      <p:sp>
        <p:nvSpPr>
          <p:cNvPr id="146" name="Google Shape;146;g23e5bde1f84_1_4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3e5bde1f84_1_5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la radice quadrata intera di n</a:t>
            </a:r>
            <a:endParaRPr/>
          </a:p>
        </p:txBody>
      </p:sp>
      <p:sp>
        <p:nvSpPr>
          <p:cNvPr id="152" name="Google Shape;152;g23e5bde1f84_1_5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sqrt_int(9) -&gt; 3</a:t>
            </a:r>
            <a:endParaRPr sz="1700"/>
          </a:p>
          <a:p>
            <a:pPr indent="0" lvl="0" marL="0" marR="0" rtl="0" algn="l">
              <a:lnSpc>
                <a:spcPct val="100000"/>
              </a:lnSpc>
              <a:spcBef>
                <a:spcPts val="0"/>
              </a:spcBef>
              <a:spcAft>
                <a:spcPts val="0"/>
              </a:spcAft>
              <a:buNone/>
            </a:pPr>
            <a:r>
              <a:rPr lang="it" sz="1700"/>
              <a:t>sqrt_int(81) -&gt; 9</a:t>
            </a:r>
            <a:endParaRPr sz="1700"/>
          </a:p>
          <a:p>
            <a:pPr indent="0" lvl="0" marL="0" marR="0" rtl="0" algn="l">
              <a:lnSpc>
                <a:spcPct val="100000"/>
              </a:lnSpc>
              <a:spcBef>
                <a:spcPts val="0"/>
              </a:spcBef>
              <a:spcAft>
                <a:spcPts val="0"/>
              </a:spcAft>
              <a:buNone/>
            </a:pPr>
            <a:r>
              <a:rPr lang="it" sz="1700"/>
              <a:t>sqrt_int(1000) -&gt; 31</a:t>
            </a:r>
            <a:endParaRPr sz="1700"/>
          </a:p>
          <a:p>
            <a:pPr indent="0" lvl="0" marL="0" marR="0" rtl="0" algn="l">
              <a:lnSpc>
                <a:spcPct val="100000"/>
              </a:lnSpc>
              <a:spcBef>
                <a:spcPts val="0"/>
              </a:spcBef>
              <a:spcAft>
                <a:spcPts val="0"/>
              </a:spcAft>
              <a:buNone/>
            </a:pPr>
            <a:r>
              <a:rPr lang="it" sz="1700"/>
              <a:t>sqrt_int(1024) -&gt; 32</a:t>
            </a:r>
            <a:endParaRPr sz="1700"/>
          </a:p>
          <a:p>
            <a:pPr indent="0" lvl="0" marL="0" marR="0" rtl="0" algn="l">
              <a:lnSpc>
                <a:spcPct val="100000"/>
              </a:lnSpc>
              <a:spcBef>
                <a:spcPts val="0"/>
              </a:spcBef>
              <a:spcAft>
                <a:spcPts val="0"/>
              </a:spcAft>
              <a:buNone/>
            </a:pPr>
            <a:r>
              <a:rPr lang="it" sz="1700"/>
              <a:t>sqrt_int(1025) -&gt; 32</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
        <p:nvSpPr>
          <p:cNvPr id="153" name="Google Shape;153;g23e5bde1f84_1_5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3e5bde1f84_1_5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a:t>
            </a:r>
            <a:r>
              <a:rPr lang="it"/>
              <a:t>. Trovare il massimo in un vettore ordinato shiftato di k posizioni </a:t>
            </a:r>
            <a:endParaRPr/>
          </a:p>
        </p:txBody>
      </p:sp>
      <p:sp>
        <p:nvSpPr>
          <p:cNvPr id="159" name="Google Shape;159;g23e5bde1f84_1_5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Si supponga di avere in input un vettore ordinato di n interi il cui contenuto è stato ruotato di k posizioni. Supponendo di conoscere solo n, progettare un algoritmo che restituisca l’elemento massimo del vettore in O(log n) tempo.</a:t>
            </a:r>
            <a:endParaRPr sz="1800"/>
          </a:p>
          <a:p>
            <a:pPr indent="0" lvl="0" marL="0" marR="0" rtl="0" algn="l">
              <a:lnSpc>
                <a:spcPct val="100000"/>
              </a:lnSpc>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
        <p:nvSpPr>
          <p:cNvPr id="160" name="Google Shape;160;g23e5bde1f84_1_5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3e5bde1f84_1_6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Trovare il massimo in un vettore ordinato shiftato di k posizioni </a:t>
            </a:r>
            <a:endParaRPr/>
          </a:p>
        </p:txBody>
      </p:sp>
      <p:sp>
        <p:nvSpPr>
          <p:cNvPr id="166" name="Google Shape;166;g23e5bde1f84_1_6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L'idea è di trovare il punto di rotazione del vettore, ovvero l'indice in cui il vettore viene spezzato e riordinato, e poi confrontare il primo elemento con l'ultimo elemento del vettore per determinare quale è il massimo.</a:t>
            </a:r>
            <a:endParaRPr sz="1800"/>
          </a:p>
        </p:txBody>
      </p:sp>
      <p:sp>
        <p:nvSpPr>
          <p:cNvPr id="167" name="Google Shape;167;g23e5bde1f84_1_6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3e5bde1f84_1_7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Trovare il massimo in un vettore ordinato shiftato di k posizioni </a:t>
            </a:r>
            <a:endParaRPr/>
          </a:p>
        </p:txBody>
      </p:sp>
      <p:sp>
        <p:nvSpPr>
          <p:cNvPr id="173" name="Google Shape;173;g23e5bde1f84_1_7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300"/>
              <a:t>def util_findMax(arr, low, high):</a:t>
            </a:r>
            <a:endParaRPr sz="1300"/>
          </a:p>
          <a:p>
            <a:pPr indent="0" lvl="0" marL="0" marR="0" rtl="0" algn="l">
              <a:lnSpc>
                <a:spcPct val="100000"/>
              </a:lnSpc>
              <a:spcBef>
                <a:spcPts val="0"/>
              </a:spcBef>
              <a:spcAft>
                <a:spcPts val="0"/>
              </a:spcAft>
              <a:buNone/>
            </a:pPr>
            <a:r>
              <a:rPr lang="it" sz="1300"/>
              <a:t>   if (high == low):</a:t>
            </a:r>
            <a:endParaRPr sz="1300"/>
          </a:p>
          <a:p>
            <a:pPr indent="0" lvl="0" marL="0" marR="0" rtl="0" algn="l">
              <a:lnSpc>
                <a:spcPct val="100000"/>
              </a:lnSpc>
              <a:spcBef>
                <a:spcPts val="0"/>
              </a:spcBef>
              <a:spcAft>
                <a:spcPts val="0"/>
              </a:spcAft>
              <a:buNone/>
            </a:pPr>
            <a:r>
              <a:rPr lang="it" sz="1300"/>
              <a:t>       return arr[low]</a:t>
            </a:r>
            <a:endParaRPr sz="1300"/>
          </a:p>
          <a:p>
            <a:pPr indent="0" lvl="0" marL="0" marR="0" rtl="0" algn="l">
              <a:lnSpc>
                <a:spcPct val="100000"/>
              </a:lnSpc>
              <a:spcBef>
                <a:spcPts val="0"/>
              </a:spcBef>
              <a:spcAft>
                <a:spcPts val="0"/>
              </a:spcAft>
              <a:buNone/>
            </a:pPr>
            <a:r>
              <a:rPr lang="it" sz="1300"/>
              <a:t>   mid = low + (high - low) // 2</a:t>
            </a:r>
            <a:endParaRPr sz="1300"/>
          </a:p>
          <a:p>
            <a:pPr indent="0" lvl="0" marL="0" marR="0" rtl="0" algn="l">
              <a:lnSpc>
                <a:spcPct val="100000"/>
              </a:lnSpc>
              <a:spcBef>
                <a:spcPts val="0"/>
              </a:spcBef>
              <a:spcAft>
                <a:spcPts val="0"/>
              </a:spcAft>
              <a:buNone/>
            </a:pPr>
            <a:r>
              <a:rPr lang="it" sz="1300"/>
              <a:t>   if(mid==0 and arr[mid]&gt;arr[mid+1]):</a:t>
            </a:r>
            <a:endParaRPr sz="1300"/>
          </a:p>
          <a:p>
            <a:pPr indent="0" lvl="0" marL="0" marR="0" rtl="0" algn="l">
              <a:lnSpc>
                <a:spcPct val="100000"/>
              </a:lnSpc>
              <a:spcBef>
                <a:spcPts val="0"/>
              </a:spcBef>
              <a:spcAft>
                <a:spcPts val="0"/>
              </a:spcAft>
              <a:buNone/>
            </a:pPr>
            <a:r>
              <a:rPr lang="it" sz="1300"/>
              <a:t>         return arr[mid]</a:t>
            </a:r>
            <a:endParaRPr sz="1300"/>
          </a:p>
          <a:p>
            <a:pPr indent="0" lvl="0" marL="0" marR="0" rtl="0" algn="l">
              <a:lnSpc>
                <a:spcPct val="100000"/>
              </a:lnSpc>
              <a:spcBef>
                <a:spcPts val="0"/>
              </a:spcBef>
              <a:spcAft>
                <a:spcPts val="0"/>
              </a:spcAft>
              <a:buNone/>
            </a:pPr>
            <a:r>
              <a:rPr lang="it" sz="1300"/>
              <a:t>   if (mid &lt; high and arr[mid + 1] &lt; arr[mid] and mid&gt;0 and arr[mid]&gt;arr[mid-1]):</a:t>
            </a:r>
            <a:endParaRPr sz="1300"/>
          </a:p>
          <a:p>
            <a:pPr indent="0" lvl="0" marL="0" marR="0" rtl="0" algn="l">
              <a:lnSpc>
                <a:spcPct val="100000"/>
              </a:lnSpc>
              <a:spcBef>
                <a:spcPts val="0"/>
              </a:spcBef>
              <a:spcAft>
                <a:spcPts val="0"/>
              </a:spcAft>
              <a:buNone/>
            </a:pPr>
            <a:r>
              <a:rPr lang="it" sz="1300"/>
              <a:t>       return arr[mid]</a:t>
            </a:r>
            <a:endParaRPr sz="1300"/>
          </a:p>
          <a:p>
            <a:pPr indent="0" lvl="0" marL="0" marR="0" rtl="0" algn="l">
              <a:lnSpc>
                <a:spcPct val="100000"/>
              </a:lnSpc>
              <a:spcBef>
                <a:spcPts val="0"/>
              </a:spcBef>
              <a:spcAft>
                <a:spcPts val="0"/>
              </a:spcAft>
              <a:buNone/>
            </a:pPr>
            <a:r>
              <a:rPr lang="it" sz="1300"/>
              <a:t>   if (arr[low] &gt; arr[mid]):</a:t>
            </a:r>
            <a:endParaRPr sz="1300"/>
          </a:p>
          <a:p>
            <a:pPr indent="0" lvl="0" marL="0" marR="0" rtl="0" algn="l">
              <a:lnSpc>
                <a:spcPct val="100000"/>
              </a:lnSpc>
              <a:spcBef>
                <a:spcPts val="0"/>
              </a:spcBef>
              <a:spcAft>
                <a:spcPts val="0"/>
              </a:spcAft>
              <a:buNone/>
            </a:pPr>
            <a:r>
              <a:rPr lang="it" sz="1300"/>
              <a:t>       return util_findMax(arr, low, mid - 1)</a:t>
            </a:r>
            <a:endParaRPr sz="1300"/>
          </a:p>
          <a:p>
            <a:pPr indent="0" lvl="0" marL="0" marR="0" rtl="0" algn="l">
              <a:lnSpc>
                <a:spcPct val="100000"/>
              </a:lnSpc>
              <a:spcBef>
                <a:spcPts val="0"/>
              </a:spcBef>
              <a:spcAft>
                <a:spcPts val="0"/>
              </a:spcAft>
              <a:buNone/>
            </a:pPr>
            <a:r>
              <a:rPr lang="it" sz="1300"/>
              <a:t>   else:</a:t>
            </a:r>
            <a:endParaRPr sz="1300"/>
          </a:p>
          <a:p>
            <a:pPr indent="0" lvl="0" marL="0" marR="0" rtl="0" algn="l">
              <a:lnSpc>
                <a:spcPct val="100000"/>
              </a:lnSpc>
              <a:spcBef>
                <a:spcPts val="0"/>
              </a:spcBef>
              <a:spcAft>
                <a:spcPts val="0"/>
              </a:spcAft>
              <a:buNone/>
            </a:pPr>
            <a:r>
              <a:rPr lang="it" sz="1300"/>
              <a:t>       return util_findMax(arr, mid + 1, high)</a:t>
            </a:r>
            <a:endParaRPr sz="1300"/>
          </a:p>
          <a:p>
            <a:pPr indent="0" lvl="0" marL="0" marR="0" rtl="0" algn="l">
              <a:lnSpc>
                <a:spcPct val="100000"/>
              </a:lnSpc>
              <a:spcBef>
                <a:spcPts val="0"/>
              </a:spcBef>
              <a:spcAft>
                <a:spcPts val="0"/>
              </a:spcAft>
              <a:buNone/>
            </a:pPr>
            <a:r>
              <a:rPr lang="it" sz="1300"/>
              <a:t> </a:t>
            </a:r>
            <a:endParaRPr sz="1300"/>
          </a:p>
          <a:p>
            <a:pPr indent="0" lvl="0" marL="0" marR="0" rtl="0" algn="l">
              <a:lnSpc>
                <a:spcPct val="100000"/>
              </a:lnSpc>
              <a:spcBef>
                <a:spcPts val="0"/>
              </a:spcBef>
              <a:spcAft>
                <a:spcPts val="0"/>
              </a:spcAft>
              <a:buNone/>
            </a:pPr>
            <a:r>
              <a:rPr lang="it" sz="1300"/>
              <a:t>def findMax(arr):</a:t>
            </a:r>
            <a:endParaRPr sz="1300"/>
          </a:p>
          <a:p>
            <a:pPr indent="0" lvl="0" marL="0" marR="0" rtl="0" algn="l">
              <a:lnSpc>
                <a:spcPct val="100000"/>
              </a:lnSpc>
              <a:spcBef>
                <a:spcPts val="0"/>
              </a:spcBef>
              <a:spcAft>
                <a:spcPts val="0"/>
              </a:spcAft>
              <a:buNone/>
            </a:pPr>
            <a:r>
              <a:rPr lang="it" sz="1300"/>
              <a:t>   return util_findMax(arr, 0, len(arr) - 1)</a:t>
            </a:r>
            <a:endParaRPr sz="1300"/>
          </a:p>
          <a:p>
            <a:pPr indent="0" lvl="0" marL="0" marR="0" rtl="0" algn="l">
              <a:lnSpc>
                <a:spcPct val="100000"/>
              </a:lnSpc>
              <a:spcBef>
                <a:spcPts val="0"/>
              </a:spcBef>
              <a:spcAft>
                <a:spcPts val="0"/>
              </a:spcAft>
              <a:buNone/>
            </a:pPr>
            <a:r>
              <a:t/>
            </a:r>
            <a:endParaRPr sz="1300"/>
          </a:p>
        </p:txBody>
      </p:sp>
      <p:sp>
        <p:nvSpPr>
          <p:cNvPr id="174" name="Google Shape;174;g23e5bde1f84_1_7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3e5bde1f84_1_8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t>
            </a:r>
            <a:r>
              <a:rPr lang="it">
                <a:solidFill>
                  <a:schemeClr val="dk1"/>
                </a:solidFill>
              </a:rPr>
              <a:t>Trovare il massimo in un vettore ordinato shiftato di k posizioni </a:t>
            </a:r>
            <a:endParaRPr/>
          </a:p>
        </p:txBody>
      </p:sp>
      <p:sp>
        <p:nvSpPr>
          <p:cNvPr id="180" name="Google Shape;180;g23e5bde1f84_1_8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V = [4, 5, 6, 7, 1, 2, 3]</a:t>
            </a:r>
            <a:endParaRPr sz="1700"/>
          </a:p>
          <a:p>
            <a:pPr indent="0" lvl="0" marL="0" marR="0" rtl="0" algn="l">
              <a:lnSpc>
                <a:spcPct val="100000"/>
              </a:lnSpc>
              <a:spcBef>
                <a:spcPts val="0"/>
              </a:spcBef>
              <a:spcAft>
                <a:spcPts val="0"/>
              </a:spcAft>
              <a:buNone/>
            </a:pPr>
            <a:r>
              <a:rPr lang="it" sz="1700"/>
              <a:t>findMax(V) -&gt; 7</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it" sz="1700"/>
              <a:t>V = [6, 5, 4, 3, 2, 1, 0]</a:t>
            </a:r>
            <a:endParaRPr sz="1700"/>
          </a:p>
          <a:p>
            <a:pPr indent="0" lvl="0" marL="0" marR="0" rtl="0" algn="l">
              <a:lnSpc>
                <a:spcPct val="100000"/>
              </a:lnSpc>
              <a:spcBef>
                <a:spcPts val="0"/>
              </a:spcBef>
              <a:spcAft>
                <a:spcPts val="0"/>
              </a:spcAft>
              <a:buNone/>
            </a:pPr>
            <a:r>
              <a:rPr lang="it" sz="1700"/>
              <a:t>findMax(V) -&gt; 6</a:t>
            </a:r>
            <a:endParaRPr sz="1300"/>
          </a:p>
        </p:txBody>
      </p:sp>
      <p:sp>
        <p:nvSpPr>
          <p:cNvPr id="181" name="Google Shape;181;g23e5bde1f84_1_8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515b5f345e_0_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a:t>
            </a:r>
            <a:r>
              <a:rPr lang="it"/>
              <a:t>. Contare il numero di inversioni in un vettore</a:t>
            </a:r>
            <a:endParaRPr/>
          </a:p>
        </p:txBody>
      </p:sp>
      <p:sp>
        <p:nvSpPr>
          <p:cNvPr id="187" name="Google Shape;187;g2515b5f345e_0_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Dato un array, trova il numero totale di inversioni di esso. Se (i &lt; j) e (A[i] &gt; A[j]), quindi accoppia (i, j) è chiamata inversione di un array A. Dobbiamo contare tutte queste coppie nell'array.</a:t>
            </a:r>
            <a:endParaRPr sz="1300"/>
          </a:p>
        </p:txBody>
      </p:sp>
      <p:sp>
        <p:nvSpPr>
          <p:cNvPr id="188" name="Google Shape;188;g2515b5f345e_0_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5cbe7a399b_0_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Contare il numero di inversioni in un vettore</a:t>
            </a:r>
            <a:endParaRPr/>
          </a:p>
        </p:txBody>
      </p:sp>
      <p:sp>
        <p:nvSpPr>
          <p:cNvPr id="194" name="Google Shape;194;g25cbe7a399b_0_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Una soluzione semplice sarebbe per ogni elemento dell'array contare tutti gli elementi meno di esso alla sua destra e aggiungere il conteggio all'output. La complessità di questa soluzione è O(n^2), dove n è la dimensione dell'input.</a:t>
            </a:r>
            <a:endParaRPr sz="1800"/>
          </a:p>
          <a:p>
            <a:pPr indent="0" lvl="0" marL="0" marR="0" rtl="0" algn="l">
              <a:lnSpc>
                <a:spcPct val="100000"/>
              </a:lnSpc>
              <a:spcBef>
                <a:spcPts val="0"/>
              </a:spcBef>
              <a:spcAft>
                <a:spcPts val="0"/>
              </a:spcAft>
              <a:buNone/>
            </a:pPr>
            <a:r>
              <a:rPr lang="it" sz="1800"/>
              <a:t>Questo è un classico problema che può essere risolto con la funzione di merge del mergesort. Fondamentalmente, per ogni elemento dell'array, conta tutti gli elementi in più alla sua sinistra e aggiungi il conteggio all'output.</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95" name="Google Shape;195;g25cbe7a399b_0_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a:t>
            </a:r>
            <a:r>
              <a:rPr lang="it"/>
              <a:t>. Trovare l'eventuale punto fisso in un vettore crescente</a:t>
            </a:r>
            <a:endParaRPr/>
          </a:p>
        </p:txBody>
      </p:sp>
      <p:sp>
        <p:nvSpPr>
          <p:cNvPr id="73" name="Google Shape;73;p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Progettare un algoritmo che, preso un vettore ordinato V di n interi distinti, determini se esiste un indice i tale che V [i] = i in O(log n) tempo.</a:t>
            </a:r>
            <a:endParaRPr sz="10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sz="1800"/>
          </a:p>
        </p:txBody>
      </p:sp>
      <p:sp>
        <p:nvSpPr>
          <p:cNvPr id="74" name="Google Shape;74;p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5cbe7a399b_0_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Contare il numero di inversioni in un vettore</a:t>
            </a:r>
            <a:endParaRPr/>
          </a:p>
        </p:txBody>
      </p:sp>
      <p:sp>
        <p:nvSpPr>
          <p:cNvPr id="201" name="Google Shape;201;g25cbe7a399b_0_8"/>
          <p:cNvSpPr txBox="1"/>
          <p:nvPr>
            <p:ph idx="1" type="body"/>
          </p:nvPr>
        </p:nvSpPr>
        <p:spPr>
          <a:xfrm>
            <a:off x="373775" y="1361050"/>
            <a:ext cx="41982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000"/>
              <a:t>def merge(A, aux, low, mid, high):</a:t>
            </a:r>
            <a:endParaRPr sz="1000"/>
          </a:p>
          <a:p>
            <a:pPr indent="0" lvl="0" marL="0" marR="0" rtl="0" algn="l">
              <a:lnSpc>
                <a:spcPct val="100000"/>
              </a:lnSpc>
              <a:spcBef>
                <a:spcPts val="0"/>
              </a:spcBef>
              <a:spcAft>
                <a:spcPts val="0"/>
              </a:spcAft>
              <a:buNone/>
            </a:pPr>
            <a:r>
              <a:rPr lang="it" sz="1000"/>
              <a:t>    k = i = low</a:t>
            </a:r>
            <a:endParaRPr sz="1000"/>
          </a:p>
          <a:p>
            <a:pPr indent="0" lvl="0" marL="0" marR="0" rtl="0" algn="l">
              <a:lnSpc>
                <a:spcPct val="100000"/>
              </a:lnSpc>
              <a:spcBef>
                <a:spcPts val="0"/>
              </a:spcBef>
              <a:spcAft>
                <a:spcPts val="0"/>
              </a:spcAft>
              <a:buNone/>
            </a:pPr>
            <a:r>
              <a:rPr lang="it" sz="1000"/>
              <a:t>    j = mid + 1</a:t>
            </a:r>
            <a:endParaRPr sz="1000"/>
          </a:p>
          <a:p>
            <a:pPr indent="0" lvl="0" marL="0" marR="0" rtl="0" algn="l">
              <a:lnSpc>
                <a:spcPct val="100000"/>
              </a:lnSpc>
              <a:spcBef>
                <a:spcPts val="0"/>
              </a:spcBef>
              <a:spcAft>
                <a:spcPts val="0"/>
              </a:spcAft>
              <a:buNone/>
            </a:pPr>
            <a:r>
              <a:rPr lang="it" sz="1000"/>
              <a:t>    inversionCount = 0</a:t>
            </a:r>
            <a:endParaRPr sz="1000"/>
          </a:p>
          <a:p>
            <a:pPr indent="0" lvl="0" marL="0" marR="0" rtl="0" algn="l">
              <a:lnSpc>
                <a:spcPct val="100000"/>
              </a:lnSpc>
              <a:spcBef>
                <a:spcPts val="0"/>
              </a:spcBef>
              <a:spcAft>
                <a:spcPts val="0"/>
              </a:spcAft>
              <a:buNone/>
            </a:pPr>
            <a:r>
              <a:rPr lang="it" sz="1000"/>
              <a:t>    while i &lt;= mid and j &lt;= high:</a:t>
            </a:r>
            <a:endParaRPr sz="1000"/>
          </a:p>
          <a:p>
            <a:pPr indent="0" lvl="0" marL="0" marR="0" rtl="0" algn="l">
              <a:lnSpc>
                <a:spcPct val="100000"/>
              </a:lnSpc>
              <a:spcBef>
                <a:spcPts val="0"/>
              </a:spcBef>
              <a:spcAft>
                <a:spcPts val="0"/>
              </a:spcAft>
              <a:buNone/>
            </a:pPr>
            <a:r>
              <a:rPr lang="it" sz="1000"/>
              <a:t>        if A[i] &lt;= A[j]:</a:t>
            </a:r>
            <a:endParaRPr sz="1000"/>
          </a:p>
          <a:p>
            <a:pPr indent="0" lvl="0" marL="0" marR="0" rtl="0" algn="l">
              <a:lnSpc>
                <a:spcPct val="100000"/>
              </a:lnSpc>
              <a:spcBef>
                <a:spcPts val="0"/>
              </a:spcBef>
              <a:spcAft>
                <a:spcPts val="0"/>
              </a:spcAft>
              <a:buNone/>
            </a:pPr>
            <a:r>
              <a:rPr lang="it" sz="1000"/>
              <a:t>            aux[k] = A[i]</a:t>
            </a:r>
            <a:endParaRPr sz="1000"/>
          </a:p>
          <a:p>
            <a:pPr indent="0" lvl="0" marL="0" marR="0" rtl="0" algn="l">
              <a:lnSpc>
                <a:spcPct val="100000"/>
              </a:lnSpc>
              <a:spcBef>
                <a:spcPts val="0"/>
              </a:spcBef>
              <a:spcAft>
                <a:spcPts val="0"/>
              </a:spcAft>
              <a:buNone/>
            </a:pPr>
            <a:r>
              <a:rPr lang="it" sz="1000"/>
              <a:t>            i = i + 1</a:t>
            </a:r>
            <a:endParaRPr sz="1000"/>
          </a:p>
          <a:p>
            <a:pPr indent="0" lvl="0" marL="0" marR="0" rtl="0" algn="l">
              <a:lnSpc>
                <a:spcPct val="100000"/>
              </a:lnSpc>
              <a:spcBef>
                <a:spcPts val="0"/>
              </a:spcBef>
              <a:spcAft>
                <a:spcPts val="0"/>
              </a:spcAft>
              <a:buNone/>
            </a:pPr>
            <a:r>
              <a:rPr lang="it" sz="1000"/>
              <a:t>        else:</a:t>
            </a:r>
            <a:endParaRPr sz="1000"/>
          </a:p>
          <a:p>
            <a:pPr indent="0" lvl="0" marL="0" marR="0" rtl="0" algn="l">
              <a:lnSpc>
                <a:spcPct val="100000"/>
              </a:lnSpc>
              <a:spcBef>
                <a:spcPts val="0"/>
              </a:spcBef>
              <a:spcAft>
                <a:spcPts val="0"/>
              </a:spcAft>
              <a:buNone/>
            </a:pPr>
            <a:r>
              <a:rPr lang="it" sz="1000"/>
              <a:t>            aux[k] = A[j]</a:t>
            </a:r>
            <a:endParaRPr sz="1000"/>
          </a:p>
          <a:p>
            <a:pPr indent="0" lvl="0" marL="0" marR="0" rtl="0" algn="l">
              <a:lnSpc>
                <a:spcPct val="100000"/>
              </a:lnSpc>
              <a:spcBef>
                <a:spcPts val="0"/>
              </a:spcBef>
              <a:spcAft>
                <a:spcPts val="0"/>
              </a:spcAft>
              <a:buNone/>
            </a:pPr>
            <a:r>
              <a:rPr lang="it" sz="1000"/>
              <a:t>            j = j + 1</a:t>
            </a:r>
            <a:endParaRPr sz="1000"/>
          </a:p>
          <a:p>
            <a:pPr indent="0" lvl="0" marL="0" marR="0" rtl="0" algn="l">
              <a:lnSpc>
                <a:spcPct val="100000"/>
              </a:lnSpc>
              <a:spcBef>
                <a:spcPts val="0"/>
              </a:spcBef>
              <a:spcAft>
                <a:spcPts val="0"/>
              </a:spcAft>
              <a:buNone/>
            </a:pPr>
            <a:r>
              <a:rPr lang="it" sz="1000"/>
              <a:t>            inversionCount += (mid - i + 1) # NOTA</a:t>
            </a:r>
            <a:endParaRPr sz="1000"/>
          </a:p>
          <a:p>
            <a:pPr indent="0" lvl="0" marL="0" marR="0" rtl="0" algn="l">
              <a:lnSpc>
                <a:spcPct val="100000"/>
              </a:lnSpc>
              <a:spcBef>
                <a:spcPts val="0"/>
              </a:spcBef>
              <a:spcAft>
                <a:spcPts val="0"/>
              </a:spcAft>
              <a:buNone/>
            </a:pPr>
            <a:r>
              <a:rPr lang="it" sz="1000"/>
              <a:t>        k = k + 1</a:t>
            </a:r>
            <a:endParaRPr sz="1000"/>
          </a:p>
          <a:p>
            <a:pPr indent="0" lvl="0" marL="0" marR="0" rtl="0" algn="l">
              <a:lnSpc>
                <a:spcPct val="100000"/>
              </a:lnSpc>
              <a:spcBef>
                <a:spcPts val="0"/>
              </a:spcBef>
              <a:spcAft>
                <a:spcPts val="0"/>
              </a:spcAft>
              <a:buNone/>
            </a:pPr>
            <a:r>
              <a:rPr lang="it" sz="1000"/>
              <a:t>    while i &lt;= mid:</a:t>
            </a:r>
            <a:endParaRPr sz="1000"/>
          </a:p>
          <a:p>
            <a:pPr indent="0" lvl="0" marL="0" marR="0" rtl="0" algn="l">
              <a:lnSpc>
                <a:spcPct val="100000"/>
              </a:lnSpc>
              <a:spcBef>
                <a:spcPts val="0"/>
              </a:spcBef>
              <a:spcAft>
                <a:spcPts val="0"/>
              </a:spcAft>
              <a:buNone/>
            </a:pPr>
            <a:r>
              <a:rPr lang="it" sz="1000"/>
              <a:t>        aux[k] = A[i]</a:t>
            </a:r>
            <a:endParaRPr sz="1000"/>
          </a:p>
          <a:p>
            <a:pPr indent="0" lvl="0" marL="0" marR="0" rtl="0" algn="l">
              <a:lnSpc>
                <a:spcPct val="100000"/>
              </a:lnSpc>
              <a:spcBef>
                <a:spcPts val="0"/>
              </a:spcBef>
              <a:spcAft>
                <a:spcPts val="0"/>
              </a:spcAft>
              <a:buNone/>
            </a:pPr>
            <a:r>
              <a:rPr lang="it" sz="1000"/>
              <a:t>        k = k + 1</a:t>
            </a:r>
            <a:endParaRPr sz="1000"/>
          </a:p>
          <a:p>
            <a:pPr indent="0" lvl="0" marL="0" marR="0" rtl="0" algn="l">
              <a:lnSpc>
                <a:spcPct val="100000"/>
              </a:lnSpc>
              <a:spcBef>
                <a:spcPts val="0"/>
              </a:spcBef>
              <a:spcAft>
                <a:spcPts val="0"/>
              </a:spcAft>
              <a:buNone/>
            </a:pPr>
            <a:r>
              <a:rPr lang="it" sz="1000"/>
              <a:t>        i = i + 1</a:t>
            </a:r>
            <a:endParaRPr sz="1000"/>
          </a:p>
          <a:p>
            <a:pPr indent="0" lvl="0" marL="0" marR="0" rtl="0" algn="l">
              <a:lnSpc>
                <a:spcPct val="100000"/>
              </a:lnSpc>
              <a:spcBef>
                <a:spcPts val="0"/>
              </a:spcBef>
              <a:spcAft>
                <a:spcPts val="0"/>
              </a:spcAft>
              <a:buNone/>
            </a:pPr>
            <a:r>
              <a:rPr lang="it" sz="1000"/>
              <a:t>    for i in range(low, high + 1):</a:t>
            </a:r>
            <a:endParaRPr sz="1000"/>
          </a:p>
          <a:p>
            <a:pPr indent="0" lvl="0" marL="0" marR="0" rtl="0" algn="l">
              <a:lnSpc>
                <a:spcPct val="100000"/>
              </a:lnSpc>
              <a:spcBef>
                <a:spcPts val="0"/>
              </a:spcBef>
              <a:spcAft>
                <a:spcPts val="0"/>
              </a:spcAft>
              <a:buNone/>
            </a:pPr>
            <a:r>
              <a:rPr lang="it" sz="1000"/>
              <a:t>        A[i] = aux[i]</a:t>
            </a:r>
            <a:endParaRPr sz="1000"/>
          </a:p>
          <a:p>
            <a:pPr indent="0" lvl="0" marL="0" marR="0" rtl="0" algn="l">
              <a:lnSpc>
                <a:spcPct val="100000"/>
              </a:lnSpc>
              <a:spcBef>
                <a:spcPts val="0"/>
              </a:spcBef>
              <a:spcAft>
                <a:spcPts val="0"/>
              </a:spcAft>
              <a:buNone/>
            </a:pPr>
            <a:r>
              <a:rPr lang="it" sz="1000"/>
              <a:t>    return inversionCount</a:t>
            </a:r>
            <a:endParaRPr sz="1000"/>
          </a:p>
          <a:p>
            <a:pPr indent="0" lvl="0" marL="0" marR="0" rtl="0" algn="l">
              <a:lnSpc>
                <a:spcPct val="100000"/>
              </a:lnSpc>
              <a:spcBef>
                <a:spcPts val="0"/>
              </a:spcBef>
              <a:spcAft>
                <a:spcPts val="0"/>
              </a:spcAft>
              <a:buNone/>
            </a:pPr>
            <a:r>
              <a:t/>
            </a:r>
            <a:endParaRPr sz="1700"/>
          </a:p>
        </p:txBody>
      </p:sp>
      <p:sp>
        <p:nvSpPr>
          <p:cNvPr id="202" name="Google Shape;202;g25cbe7a399b_0_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203" name="Google Shape;203;g25cbe7a399b_0_8"/>
          <p:cNvSpPr txBox="1"/>
          <p:nvPr>
            <p:ph idx="1" type="body"/>
          </p:nvPr>
        </p:nvSpPr>
        <p:spPr>
          <a:xfrm>
            <a:off x="4717725" y="1361050"/>
            <a:ext cx="41982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000"/>
              <a:t>def conta_inversioni(A, aux, low, high):</a:t>
            </a:r>
            <a:endParaRPr sz="1000"/>
          </a:p>
          <a:p>
            <a:pPr indent="0" lvl="0" marL="0" marR="0" rtl="0" algn="l">
              <a:lnSpc>
                <a:spcPct val="100000"/>
              </a:lnSpc>
              <a:spcBef>
                <a:spcPts val="0"/>
              </a:spcBef>
              <a:spcAft>
                <a:spcPts val="0"/>
              </a:spcAft>
              <a:buNone/>
            </a:pPr>
            <a:r>
              <a:rPr lang="it" sz="1000"/>
              <a:t>    if high &lt;= low: </a:t>
            </a:r>
            <a:endParaRPr sz="1000"/>
          </a:p>
          <a:p>
            <a:pPr indent="0" lvl="0" marL="0" marR="0" rtl="0" algn="l">
              <a:lnSpc>
                <a:spcPct val="100000"/>
              </a:lnSpc>
              <a:spcBef>
                <a:spcPts val="0"/>
              </a:spcBef>
              <a:spcAft>
                <a:spcPts val="0"/>
              </a:spcAft>
              <a:buNone/>
            </a:pPr>
            <a:r>
              <a:rPr lang="it" sz="1000"/>
              <a:t>        return 0</a:t>
            </a:r>
            <a:endParaRPr sz="1000"/>
          </a:p>
          <a:p>
            <a:pPr indent="0" lvl="0" marL="0" marR="0" rtl="0" algn="l">
              <a:lnSpc>
                <a:spcPct val="100000"/>
              </a:lnSpc>
              <a:spcBef>
                <a:spcPts val="0"/>
              </a:spcBef>
              <a:spcAft>
                <a:spcPts val="0"/>
              </a:spcAft>
              <a:buNone/>
            </a:pPr>
            <a:r>
              <a:rPr lang="it" sz="1000"/>
              <a:t>    mid = low + ((high - low) &gt;&gt; 1)</a:t>
            </a:r>
            <a:endParaRPr sz="1000"/>
          </a:p>
          <a:p>
            <a:pPr indent="0" lvl="0" marL="0" marR="0" rtl="0" algn="l">
              <a:lnSpc>
                <a:spcPct val="100000"/>
              </a:lnSpc>
              <a:spcBef>
                <a:spcPts val="0"/>
              </a:spcBef>
              <a:spcAft>
                <a:spcPts val="0"/>
              </a:spcAft>
              <a:buNone/>
            </a:pPr>
            <a:r>
              <a:rPr lang="it" sz="1000"/>
              <a:t>    inversionCount = 0</a:t>
            </a:r>
            <a:endParaRPr sz="1000"/>
          </a:p>
          <a:p>
            <a:pPr indent="0" lvl="0" marL="0" marR="0" rtl="0" algn="l">
              <a:lnSpc>
                <a:spcPct val="100000"/>
              </a:lnSpc>
              <a:spcBef>
                <a:spcPts val="0"/>
              </a:spcBef>
              <a:spcAft>
                <a:spcPts val="0"/>
              </a:spcAft>
              <a:buNone/>
            </a:pPr>
            <a:r>
              <a:rPr lang="it" sz="1000"/>
              <a:t>    inversionCount += conta_inversioni(A, aux, low, mid) </a:t>
            </a:r>
            <a:endParaRPr sz="1000"/>
          </a:p>
          <a:p>
            <a:pPr indent="0" lvl="0" marL="0" marR="0" rtl="0" algn="l">
              <a:lnSpc>
                <a:spcPct val="100000"/>
              </a:lnSpc>
              <a:spcBef>
                <a:spcPts val="0"/>
              </a:spcBef>
              <a:spcAft>
                <a:spcPts val="0"/>
              </a:spcAft>
              <a:buNone/>
            </a:pPr>
            <a:r>
              <a:rPr lang="it" sz="1000"/>
              <a:t>    inversionCount += conta_inversioni(A, aux, mid + 1, high) </a:t>
            </a:r>
            <a:endParaRPr sz="1000"/>
          </a:p>
          <a:p>
            <a:pPr indent="0" lvl="0" marL="0" marR="0" rtl="0" algn="l">
              <a:lnSpc>
                <a:spcPct val="100000"/>
              </a:lnSpc>
              <a:spcBef>
                <a:spcPts val="0"/>
              </a:spcBef>
              <a:spcAft>
                <a:spcPts val="0"/>
              </a:spcAft>
              <a:buNone/>
            </a:pPr>
            <a:r>
              <a:rPr lang="it" sz="1000"/>
              <a:t>    inversionCount += merge(A, aux, low, mid, high)</a:t>
            </a:r>
            <a:endParaRPr sz="1000"/>
          </a:p>
          <a:p>
            <a:pPr indent="0" lvl="0" marL="0" marR="0" rtl="0" algn="l">
              <a:lnSpc>
                <a:spcPct val="100000"/>
              </a:lnSpc>
              <a:spcBef>
                <a:spcPts val="0"/>
              </a:spcBef>
              <a:spcAft>
                <a:spcPts val="0"/>
              </a:spcAft>
              <a:buNone/>
            </a:pPr>
            <a:r>
              <a:rPr lang="it" sz="1000"/>
              <a:t>    return inversionCount</a:t>
            </a:r>
            <a:endParaRPr sz="1000"/>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5cbe7a399b_0_1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5. Contare il numero di inversioni in un vettore</a:t>
            </a:r>
            <a:endParaRPr/>
          </a:p>
        </p:txBody>
      </p:sp>
      <p:sp>
        <p:nvSpPr>
          <p:cNvPr id="209" name="Google Shape;209;g25cbe7a399b_0_1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A = [1, 9, 6, 4, 5]</a:t>
            </a:r>
            <a:endParaRPr sz="1800"/>
          </a:p>
          <a:p>
            <a:pPr indent="0" lvl="0" marL="0" marR="0" rtl="0" algn="l">
              <a:lnSpc>
                <a:spcPct val="100000"/>
              </a:lnSpc>
              <a:spcBef>
                <a:spcPts val="0"/>
              </a:spcBef>
              <a:spcAft>
                <a:spcPts val="0"/>
              </a:spcAft>
              <a:buNone/>
            </a:pPr>
            <a:r>
              <a:rPr lang="it" sz="1800"/>
              <a:t>print(conta_inversioni(A, A.copy(), 0, len(A) - 1)) -&gt; 5</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it" sz="1800"/>
              <a:t>A = [1, 2, 3, 4, 5]</a:t>
            </a:r>
            <a:endParaRPr sz="1800"/>
          </a:p>
          <a:p>
            <a:pPr indent="0" lvl="0" marL="0" marR="0" rtl="0" algn="l">
              <a:lnSpc>
                <a:spcPct val="100000"/>
              </a:lnSpc>
              <a:spcBef>
                <a:spcPts val="0"/>
              </a:spcBef>
              <a:spcAft>
                <a:spcPts val="0"/>
              </a:spcAft>
              <a:buNone/>
            </a:pPr>
            <a:r>
              <a:rPr lang="it" sz="1800"/>
              <a:t>print(conta_inversioni(A, A.copy(), 0, len(A) - 1)) -&gt; 0</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it" sz="1800"/>
              <a:t>A = [5, 4, 3, 2, 1]</a:t>
            </a:r>
            <a:endParaRPr sz="1800"/>
          </a:p>
          <a:p>
            <a:pPr indent="0" lvl="0" marL="0" marR="0" rtl="0" algn="l">
              <a:lnSpc>
                <a:spcPct val="100000"/>
              </a:lnSpc>
              <a:spcBef>
                <a:spcPts val="0"/>
              </a:spcBef>
              <a:spcAft>
                <a:spcPts val="0"/>
              </a:spcAft>
              <a:buNone/>
            </a:pPr>
            <a:r>
              <a:rPr lang="it" sz="1800"/>
              <a:t>print(conta_inversioni(A, A.copy(), 0, len(A) - 1)) -&gt; 10</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210" name="Google Shape;210;g25cbe7a399b_0_1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3e5bde1f84_1_11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a:t>
            </a:r>
            <a:r>
              <a:rPr lang="it"/>
              <a:t>. Algoritmo che determina il sottovettore di lunghezza massima di spessore al più C</a:t>
            </a:r>
            <a:endParaRPr/>
          </a:p>
        </p:txBody>
      </p:sp>
      <p:sp>
        <p:nvSpPr>
          <p:cNvPr id="216" name="Google Shape;216;g23e5bde1f84_1_114"/>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In un vettore V di interi si dice spessore del vettore la differenza tra il massimo e il minimo del vettore. Progettare un algoritmo che, preso un vettore V di n interi ed un intero C, trovi un sottovettore (una sequenza di elementi consecutivi del vettore) di, lunghezza massima tra quelli di spessore al più C. La complessità dell’algoritmo deve essere O(n log n).</a:t>
            </a:r>
            <a:endParaRPr sz="1800"/>
          </a:p>
          <a:p>
            <a:pPr indent="0" lvl="0" marL="0" marR="0" rtl="0" algn="l">
              <a:lnSpc>
                <a:spcPct val="100000"/>
              </a:lnSpc>
              <a:spcBef>
                <a:spcPts val="0"/>
              </a:spcBef>
              <a:spcAft>
                <a:spcPts val="0"/>
              </a:spcAft>
              <a:buNone/>
            </a:pPr>
            <a:r>
              <a:t/>
            </a:r>
            <a:endParaRPr sz="1300"/>
          </a:p>
        </p:txBody>
      </p:sp>
      <p:sp>
        <p:nvSpPr>
          <p:cNvPr id="217" name="Google Shape;217;g23e5bde1f84_1_11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5cbe7a399b_0_2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Algoritmo che determina il sottovettore di lunghezza massima di spessore al più C</a:t>
            </a:r>
            <a:endParaRPr/>
          </a:p>
        </p:txBody>
      </p:sp>
      <p:sp>
        <p:nvSpPr>
          <p:cNvPr id="223" name="Google Shape;223;g25cbe7a399b_0_26"/>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Per risolvere questo problema, puoi utilizzare un approccio basato sull'algoritmo dei due punti (two-pointer). L'idea di base è di mantenere due puntatori che rappresentano l'inizio e la fine del sottovettore, e spostarli all'interno del vettore in modo intelligente. Inoltre, utilizzeremo una struttura dati che ci consentirà di trovare rapidamente il massimo e il minimo all'interno del sottovettore corrente.</a:t>
            </a:r>
            <a:endParaRPr sz="1800"/>
          </a:p>
        </p:txBody>
      </p:sp>
      <p:sp>
        <p:nvSpPr>
          <p:cNvPr id="224" name="Google Shape;224;g25cbe7a399b_0_2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5cbe7a399b_0_3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Algoritmo che determina il sottovettore di lunghezza massima di spessore al più C</a:t>
            </a:r>
            <a:endParaRPr/>
          </a:p>
        </p:txBody>
      </p:sp>
      <p:sp>
        <p:nvSpPr>
          <p:cNvPr id="230" name="Google Shape;230;g25cbe7a399b_0_3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000"/>
              <a:t>def findMaxThicknessSubarray(V, C):</a:t>
            </a:r>
            <a:endParaRPr sz="1000"/>
          </a:p>
          <a:p>
            <a:pPr indent="0" lvl="0" marL="0" marR="0" rtl="0" algn="l">
              <a:lnSpc>
                <a:spcPct val="100000"/>
              </a:lnSpc>
              <a:spcBef>
                <a:spcPts val="0"/>
              </a:spcBef>
              <a:spcAft>
                <a:spcPts val="0"/>
              </a:spcAft>
              <a:buNone/>
            </a:pPr>
            <a:r>
              <a:rPr lang="it" sz="1000"/>
              <a:t>    left = 0</a:t>
            </a:r>
            <a:endParaRPr sz="1000"/>
          </a:p>
          <a:p>
            <a:pPr indent="0" lvl="0" marL="0" marR="0" rtl="0" algn="l">
              <a:lnSpc>
                <a:spcPct val="100000"/>
              </a:lnSpc>
              <a:spcBef>
                <a:spcPts val="0"/>
              </a:spcBef>
              <a:spcAft>
                <a:spcPts val="0"/>
              </a:spcAft>
              <a:buNone/>
            </a:pPr>
            <a:r>
              <a:rPr lang="it" sz="1000"/>
              <a:t>    right = 0</a:t>
            </a:r>
            <a:endParaRPr sz="1000"/>
          </a:p>
          <a:p>
            <a:pPr indent="0" lvl="0" marL="0" marR="0" rtl="0" algn="l">
              <a:lnSpc>
                <a:spcPct val="100000"/>
              </a:lnSpc>
              <a:spcBef>
                <a:spcPts val="0"/>
              </a:spcBef>
              <a:spcAft>
                <a:spcPts val="0"/>
              </a:spcAft>
              <a:buNone/>
            </a:pPr>
            <a:r>
              <a:rPr lang="it" sz="1000"/>
              <a:t>    maxThickness = 0</a:t>
            </a:r>
            <a:endParaRPr sz="1000"/>
          </a:p>
          <a:p>
            <a:pPr indent="0" lvl="0" marL="0" marR="0" rtl="0" algn="l">
              <a:lnSpc>
                <a:spcPct val="100000"/>
              </a:lnSpc>
              <a:spcBef>
                <a:spcPts val="0"/>
              </a:spcBef>
              <a:spcAft>
                <a:spcPts val="0"/>
              </a:spcAft>
              <a:buNone/>
            </a:pPr>
            <a:r>
              <a:rPr lang="it" sz="1000"/>
              <a:t>    currentSet = set()</a:t>
            </a:r>
            <a:endParaRPr sz="1000"/>
          </a:p>
          <a:p>
            <a:pPr indent="0" lvl="0" marL="0" marR="0" rtl="0" algn="l">
              <a:lnSpc>
                <a:spcPct val="100000"/>
              </a:lnSpc>
              <a:spcBef>
                <a:spcPts val="0"/>
              </a:spcBef>
              <a:spcAft>
                <a:spcPts val="0"/>
              </a:spcAft>
              <a:buNone/>
            </a:pPr>
            <a:r>
              <a:rPr lang="it" sz="1000"/>
              <a:t>    while right &lt; len(V):</a:t>
            </a:r>
            <a:endParaRPr sz="1000"/>
          </a:p>
          <a:p>
            <a:pPr indent="0" lvl="0" marL="0" marR="0" rtl="0" algn="l">
              <a:lnSpc>
                <a:spcPct val="100000"/>
              </a:lnSpc>
              <a:spcBef>
                <a:spcPts val="0"/>
              </a:spcBef>
              <a:spcAft>
                <a:spcPts val="0"/>
              </a:spcAft>
              <a:buNone/>
            </a:pPr>
            <a:r>
              <a:rPr lang="it" sz="1000"/>
              <a:t>        currentSet.add(V[right])</a:t>
            </a:r>
            <a:endParaRPr sz="1000"/>
          </a:p>
          <a:p>
            <a:pPr indent="0" lvl="0" marL="0" marR="0" rtl="0" algn="l">
              <a:lnSpc>
                <a:spcPct val="100000"/>
              </a:lnSpc>
              <a:spcBef>
                <a:spcPts val="0"/>
              </a:spcBef>
              <a:spcAft>
                <a:spcPts val="0"/>
              </a:spcAft>
              <a:buNone/>
            </a:pPr>
            <a:r>
              <a:rPr lang="it" sz="1000"/>
              <a:t>        max_in_set = max(currentSet)</a:t>
            </a:r>
            <a:endParaRPr sz="1000"/>
          </a:p>
          <a:p>
            <a:pPr indent="0" lvl="0" marL="0" marR="0" rtl="0" algn="l">
              <a:lnSpc>
                <a:spcPct val="100000"/>
              </a:lnSpc>
              <a:spcBef>
                <a:spcPts val="0"/>
              </a:spcBef>
              <a:spcAft>
                <a:spcPts val="0"/>
              </a:spcAft>
              <a:buNone/>
            </a:pPr>
            <a:r>
              <a:rPr lang="it" sz="1000"/>
              <a:t>        min_in_set = min(currentSet)</a:t>
            </a:r>
            <a:endParaRPr sz="1000"/>
          </a:p>
          <a:p>
            <a:pPr indent="0" lvl="0" marL="0" marR="0" rtl="0" algn="l">
              <a:lnSpc>
                <a:spcPct val="100000"/>
              </a:lnSpc>
              <a:spcBef>
                <a:spcPts val="0"/>
              </a:spcBef>
              <a:spcAft>
                <a:spcPts val="0"/>
              </a:spcAft>
              <a:buNone/>
            </a:pPr>
            <a:r>
              <a:rPr lang="it" sz="1000"/>
              <a:t>        if max_in_set - min_in_set &lt;= C:</a:t>
            </a:r>
            <a:endParaRPr sz="1000"/>
          </a:p>
          <a:p>
            <a:pPr indent="0" lvl="0" marL="0" marR="0" rtl="0" algn="l">
              <a:lnSpc>
                <a:spcPct val="100000"/>
              </a:lnSpc>
              <a:spcBef>
                <a:spcPts val="0"/>
              </a:spcBef>
              <a:spcAft>
                <a:spcPts val="0"/>
              </a:spcAft>
              <a:buNone/>
            </a:pPr>
            <a:r>
              <a:rPr lang="it" sz="1000"/>
              <a:t>            if right - left + 1 &gt; maxThickness:</a:t>
            </a:r>
            <a:endParaRPr sz="1000"/>
          </a:p>
          <a:p>
            <a:pPr indent="0" lvl="0" marL="0" marR="0" rtl="0" algn="l">
              <a:lnSpc>
                <a:spcPct val="100000"/>
              </a:lnSpc>
              <a:spcBef>
                <a:spcPts val="0"/>
              </a:spcBef>
              <a:spcAft>
                <a:spcPts val="0"/>
              </a:spcAft>
              <a:buNone/>
            </a:pPr>
            <a:r>
              <a:rPr lang="it" sz="1000"/>
              <a:t>                maxThickness = right - left + 1</a:t>
            </a:r>
            <a:endParaRPr sz="1000"/>
          </a:p>
          <a:p>
            <a:pPr indent="0" lvl="0" marL="0" marR="0" rtl="0" algn="l">
              <a:lnSpc>
                <a:spcPct val="100000"/>
              </a:lnSpc>
              <a:spcBef>
                <a:spcPts val="0"/>
              </a:spcBef>
              <a:spcAft>
                <a:spcPts val="0"/>
              </a:spcAft>
              <a:buNone/>
            </a:pPr>
            <a:r>
              <a:rPr lang="it" sz="1000"/>
              <a:t>                max_left = left</a:t>
            </a:r>
            <a:endParaRPr sz="1000"/>
          </a:p>
          <a:p>
            <a:pPr indent="0" lvl="0" marL="0" marR="0" rtl="0" algn="l">
              <a:lnSpc>
                <a:spcPct val="100000"/>
              </a:lnSpc>
              <a:spcBef>
                <a:spcPts val="0"/>
              </a:spcBef>
              <a:spcAft>
                <a:spcPts val="0"/>
              </a:spcAft>
              <a:buNone/>
            </a:pPr>
            <a:r>
              <a:rPr lang="it" sz="1000"/>
              <a:t>                max_right = right</a:t>
            </a:r>
            <a:endParaRPr sz="1000"/>
          </a:p>
          <a:p>
            <a:pPr indent="0" lvl="0" marL="0" marR="0" rtl="0" algn="l">
              <a:lnSpc>
                <a:spcPct val="100000"/>
              </a:lnSpc>
              <a:spcBef>
                <a:spcPts val="0"/>
              </a:spcBef>
              <a:spcAft>
                <a:spcPts val="0"/>
              </a:spcAft>
              <a:buNone/>
            </a:pPr>
            <a:r>
              <a:rPr lang="it" sz="1000"/>
              <a:t>            right += 1</a:t>
            </a:r>
            <a:endParaRPr sz="1000"/>
          </a:p>
          <a:p>
            <a:pPr indent="0" lvl="0" marL="0" marR="0" rtl="0" algn="l">
              <a:lnSpc>
                <a:spcPct val="100000"/>
              </a:lnSpc>
              <a:spcBef>
                <a:spcPts val="0"/>
              </a:spcBef>
              <a:spcAft>
                <a:spcPts val="0"/>
              </a:spcAft>
              <a:buNone/>
            </a:pPr>
            <a:r>
              <a:rPr lang="it" sz="1000"/>
              <a:t>        else:</a:t>
            </a:r>
            <a:endParaRPr sz="1000"/>
          </a:p>
          <a:p>
            <a:pPr indent="0" lvl="0" marL="0" marR="0" rtl="0" algn="l">
              <a:lnSpc>
                <a:spcPct val="100000"/>
              </a:lnSpc>
              <a:spcBef>
                <a:spcPts val="0"/>
              </a:spcBef>
              <a:spcAft>
                <a:spcPts val="0"/>
              </a:spcAft>
              <a:buNone/>
            </a:pPr>
            <a:r>
              <a:rPr lang="it" sz="1000"/>
              <a:t>            currentSet.remove(V[left])</a:t>
            </a:r>
            <a:endParaRPr sz="1000"/>
          </a:p>
          <a:p>
            <a:pPr indent="0" lvl="0" marL="0" marR="0" rtl="0" algn="l">
              <a:lnSpc>
                <a:spcPct val="100000"/>
              </a:lnSpc>
              <a:spcBef>
                <a:spcPts val="0"/>
              </a:spcBef>
              <a:spcAft>
                <a:spcPts val="0"/>
              </a:spcAft>
              <a:buNone/>
            </a:pPr>
            <a:r>
              <a:rPr lang="it" sz="1000"/>
              <a:t>            left += 1</a:t>
            </a:r>
            <a:endParaRPr sz="1000"/>
          </a:p>
          <a:p>
            <a:pPr indent="0" lvl="0" marL="0" marR="0" rtl="0" algn="l">
              <a:lnSpc>
                <a:spcPct val="100000"/>
              </a:lnSpc>
              <a:spcBef>
                <a:spcPts val="0"/>
              </a:spcBef>
              <a:spcAft>
                <a:spcPts val="0"/>
              </a:spcAft>
              <a:buNone/>
            </a:pPr>
            <a:r>
              <a:rPr lang="it" sz="1000"/>
              <a:t>    return V[max_left:max_right+1]</a:t>
            </a:r>
            <a:endParaRPr sz="1000"/>
          </a:p>
          <a:p>
            <a:pPr indent="0" lvl="0" marL="0" marR="0" rtl="0" algn="l">
              <a:lnSpc>
                <a:spcPct val="100000"/>
              </a:lnSpc>
              <a:spcBef>
                <a:spcPts val="0"/>
              </a:spcBef>
              <a:spcAft>
                <a:spcPts val="0"/>
              </a:spcAft>
              <a:buNone/>
            </a:pPr>
            <a:r>
              <a:t/>
            </a:r>
            <a:endParaRPr sz="1000"/>
          </a:p>
        </p:txBody>
      </p:sp>
      <p:sp>
        <p:nvSpPr>
          <p:cNvPr id="231" name="Google Shape;231;g25cbe7a399b_0_3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5cbe7a399b_0_4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6. Algoritmo che determina il sottovettore di lunghezza massima di spessore al più C</a:t>
            </a:r>
            <a:endParaRPr/>
          </a:p>
        </p:txBody>
      </p:sp>
      <p:sp>
        <p:nvSpPr>
          <p:cNvPr id="237" name="Google Shape;237;g25cbe7a399b_0_4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V = [2, 4, 7, 1, 5, 3]</a:t>
            </a:r>
            <a:endParaRPr sz="1800"/>
          </a:p>
          <a:p>
            <a:pPr indent="0" lvl="0" marL="0" marR="0" rtl="0" algn="l">
              <a:lnSpc>
                <a:spcPct val="100000"/>
              </a:lnSpc>
              <a:spcBef>
                <a:spcPts val="0"/>
              </a:spcBef>
              <a:spcAft>
                <a:spcPts val="0"/>
              </a:spcAft>
              <a:buNone/>
            </a:pPr>
            <a:r>
              <a:rPr lang="it" sz="1800"/>
              <a:t>C = 3</a:t>
            </a:r>
            <a:endParaRPr sz="1800"/>
          </a:p>
          <a:p>
            <a:pPr indent="0" lvl="0" marL="0" marR="0" rtl="0" algn="l">
              <a:lnSpc>
                <a:spcPct val="100000"/>
              </a:lnSpc>
              <a:spcBef>
                <a:spcPts val="0"/>
              </a:spcBef>
              <a:spcAft>
                <a:spcPts val="0"/>
              </a:spcAft>
              <a:buNone/>
            </a:pPr>
            <a:r>
              <a:rPr lang="it" sz="1800"/>
              <a:t>print(findMaxThicknessSubarray(V, C)) -&gt; [2, 5]</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it" sz="1800"/>
              <a:t>V = [2, 4, 7, 1, 5, 3]</a:t>
            </a:r>
            <a:endParaRPr sz="1800"/>
          </a:p>
          <a:p>
            <a:pPr indent="0" lvl="0" marL="0" marR="0" rtl="0" algn="l">
              <a:lnSpc>
                <a:spcPct val="100000"/>
              </a:lnSpc>
              <a:spcBef>
                <a:spcPts val="0"/>
              </a:spcBef>
              <a:spcAft>
                <a:spcPts val="0"/>
              </a:spcAft>
              <a:buNone/>
            </a:pPr>
            <a:r>
              <a:rPr lang="it" sz="1800"/>
              <a:t>C = 4</a:t>
            </a:r>
            <a:endParaRPr sz="1800"/>
          </a:p>
          <a:p>
            <a:pPr indent="0" lvl="0" marL="0" marR="0" rtl="0" algn="l">
              <a:lnSpc>
                <a:spcPct val="100000"/>
              </a:lnSpc>
              <a:spcBef>
                <a:spcPts val="0"/>
              </a:spcBef>
              <a:spcAft>
                <a:spcPts val="0"/>
              </a:spcAft>
              <a:buNone/>
            </a:pPr>
            <a:r>
              <a:rPr lang="it" sz="1800"/>
              <a:t>print(findMaxThicknessSubarray(V, C)) -&gt; [1, 5, 3]</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it" sz="1800"/>
              <a:t>V = [2, 4, 7, 1, 5, 3]</a:t>
            </a:r>
            <a:endParaRPr sz="1800"/>
          </a:p>
          <a:p>
            <a:pPr indent="0" lvl="0" marL="0" marR="0" rtl="0" algn="l">
              <a:lnSpc>
                <a:spcPct val="100000"/>
              </a:lnSpc>
              <a:spcBef>
                <a:spcPts val="0"/>
              </a:spcBef>
              <a:spcAft>
                <a:spcPts val="0"/>
              </a:spcAft>
              <a:buNone/>
            </a:pPr>
            <a:r>
              <a:rPr lang="it" sz="1800"/>
              <a:t>C = 5</a:t>
            </a:r>
            <a:endParaRPr sz="1800"/>
          </a:p>
          <a:p>
            <a:pPr indent="0" lvl="0" marL="0" marR="0" rtl="0" algn="l">
              <a:lnSpc>
                <a:spcPct val="100000"/>
              </a:lnSpc>
              <a:spcBef>
                <a:spcPts val="0"/>
              </a:spcBef>
              <a:spcAft>
                <a:spcPts val="0"/>
              </a:spcAft>
              <a:buNone/>
            </a:pPr>
            <a:r>
              <a:rPr lang="it" sz="1800"/>
              <a:t>print(findMaxThicknessSubarray(V, C)) -&gt; [2, 4, 7]</a:t>
            </a:r>
            <a:endParaRPr sz="1800"/>
          </a:p>
          <a:p>
            <a:pPr indent="0" lvl="0" marL="0" marR="0" rtl="0" algn="l">
              <a:lnSpc>
                <a:spcPct val="100000"/>
              </a:lnSpc>
              <a:spcBef>
                <a:spcPts val="0"/>
              </a:spcBef>
              <a:spcAft>
                <a:spcPts val="0"/>
              </a:spcAft>
              <a:buNone/>
            </a:pPr>
            <a:r>
              <a:t/>
            </a:r>
            <a:endParaRPr sz="1800"/>
          </a:p>
        </p:txBody>
      </p:sp>
      <p:sp>
        <p:nvSpPr>
          <p:cNvPr id="238" name="Google Shape;238;g25cbe7a399b_0_4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3e5bde1f84_1_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Trovare l'eventuale punto fisso in un vettore crescente</a:t>
            </a:r>
            <a:endParaRPr/>
          </a:p>
        </p:txBody>
      </p:sp>
      <p:sp>
        <p:nvSpPr>
          <p:cNvPr id="80" name="Google Shape;80;g23e5bde1f84_1_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Dato il punto medio m del vettore controllare se V[m] è uguale ad m, in tal caso il punto fisso è stato trovato. Altrimenti:</a:t>
            </a:r>
            <a:endParaRPr sz="1800"/>
          </a:p>
          <a:p>
            <a:pPr indent="-342900" lvl="0" marL="457200" marR="0" rtl="0" algn="l">
              <a:lnSpc>
                <a:spcPct val="100000"/>
              </a:lnSpc>
              <a:spcBef>
                <a:spcPts val="0"/>
              </a:spcBef>
              <a:spcAft>
                <a:spcPts val="0"/>
              </a:spcAft>
              <a:buSzPts val="1800"/>
              <a:buChar char="•"/>
            </a:pPr>
            <a:r>
              <a:rPr lang="it" sz="1800"/>
              <a:t>se V[m] &gt; m allora cerco a sinistra</a:t>
            </a:r>
            <a:endParaRPr sz="1800"/>
          </a:p>
          <a:p>
            <a:pPr indent="-342900" lvl="0" marL="457200" marR="0" rtl="0" algn="l">
              <a:lnSpc>
                <a:spcPct val="100000"/>
              </a:lnSpc>
              <a:spcBef>
                <a:spcPts val="0"/>
              </a:spcBef>
              <a:spcAft>
                <a:spcPts val="0"/>
              </a:spcAft>
              <a:buSzPts val="1800"/>
              <a:buChar char="•"/>
            </a:pPr>
            <a:r>
              <a:rPr lang="it" sz="1800"/>
              <a:t>se V[m] &lt; m allora cerco a destra</a:t>
            </a:r>
            <a:endParaRPr sz="1800"/>
          </a:p>
        </p:txBody>
      </p:sp>
      <p:sp>
        <p:nvSpPr>
          <p:cNvPr id="81" name="Google Shape;81;g23e5bde1f84_1_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3e5bde1f84_1_9"/>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Trovare l'eventuale punto fisso in un vettore crescente</a:t>
            </a:r>
            <a:endParaRPr/>
          </a:p>
        </p:txBody>
      </p:sp>
      <p:sp>
        <p:nvSpPr>
          <p:cNvPr id="87" name="Google Shape;87;g23e5bde1f84_1_9"/>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def utilfixpoint(V, start, end):</a:t>
            </a:r>
            <a:endParaRPr sz="1700"/>
          </a:p>
          <a:p>
            <a:pPr indent="0" lvl="0" marL="0" marR="0" rtl="0" algn="l">
              <a:lnSpc>
                <a:spcPct val="100000"/>
              </a:lnSpc>
              <a:spcBef>
                <a:spcPts val="0"/>
              </a:spcBef>
              <a:spcAft>
                <a:spcPts val="0"/>
              </a:spcAft>
              <a:buNone/>
            </a:pPr>
            <a:r>
              <a:rPr lang="it" sz="1700"/>
              <a:t>   if start &gt; end:</a:t>
            </a:r>
            <a:endParaRPr sz="1700"/>
          </a:p>
          <a:p>
            <a:pPr indent="0" lvl="0" marL="0" marR="0" rtl="0" algn="l">
              <a:lnSpc>
                <a:spcPct val="100000"/>
              </a:lnSpc>
              <a:spcBef>
                <a:spcPts val="0"/>
              </a:spcBef>
              <a:spcAft>
                <a:spcPts val="0"/>
              </a:spcAft>
              <a:buNone/>
            </a:pPr>
            <a:r>
              <a:rPr lang="it" sz="1700"/>
              <a:t>       return -1</a:t>
            </a:r>
            <a:endParaRPr sz="1700"/>
          </a:p>
          <a:p>
            <a:pPr indent="0" lvl="0" marL="0" marR="0" rtl="0" algn="l">
              <a:lnSpc>
                <a:spcPct val="100000"/>
              </a:lnSpc>
              <a:spcBef>
                <a:spcPts val="0"/>
              </a:spcBef>
              <a:spcAft>
                <a:spcPts val="0"/>
              </a:spcAft>
              <a:buNone/>
            </a:pPr>
            <a:r>
              <a:rPr lang="it" sz="1700"/>
              <a:t>   m = (start + end) // 2</a:t>
            </a:r>
            <a:endParaRPr sz="1700"/>
          </a:p>
          <a:p>
            <a:pPr indent="0" lvl="0" marL="0" marR="0" rtl="0" algn="l">
              <a:lnSpc>
                <a:spcPct val="100000"/>
              </a:lnSpc>
              <a:spcBef>
                <a:spcPts val="0"/>
              </a:spcBef>
              <a:spcAft>
                <a:spcPts val="0"/>
              </a:spcAft>
              <a:buNone/>
            </a:pPr>
            <a:r>
              <a:rPr lang="it" sz="1700"/>
              <a:t>   if V[m] == m:</a:t>
            </a:r>
            <a:endParaRPr sz="1700"/>
          </a:p>
          <a:p>
            <a:pPr indent="0" lvl="0" marL="0" marR="0" rtl="0" algn="l">
              <a:lnSpc>
                <a:spcPct val="100000"/>
              </a:lnSpc>
              <a:spcBef>
                <a:spcPts val="0"/>
              </a:spcBef>
              <a:spcAft>
                <a:spcPts val="0"/>
              </a:spcAft>
              <a:buNone/>
            </a:pPr>
            <a:r>
              <a:rPr lang="it" sz="1700"/>
              <a:t>       return m</a:t>
            </a:r>
            <a:endParaRPr sz="1700"/>
          </a:p>
          <a:p>
            <a:pPr indent="0" lvl="0" marL="0" marR="0" rtl="0" algn="l">
              <a:lnSpc>
                <a:spcPct val="100000"/>
              </a:lnSpc>
              <a:spcBef>
                <a:spcPts val="0"/>
              </a:spcBef>
              <a:spcAft>
                <a:spcPts val="0"/>
              </a:spcAft>
              <a:buNone/>
            </a:pPr>
            <a:r>
              <a:rPr lang="it" sz="1700"/>
              <a:t>   elif V[m] &gt; m:</a:t>
            </a:r>
            <a:endParaRPr sz="1700"/>
          </a:p>
          <a:p>
            <a:pPr indent="0" lvl="0" marL="0" marR="0" rtl="0" algn="l">
              <a:lnSpc>
                <a:spcPct val="100000"/>
              </a:lnSpc>
              <a:spcBef>
                <a:spcPts val="0"/>
              </a:spcBef>
              <a:spcAft>
                <a:spcPts val="0"/>
              </a:spcAft>
              <a:buNone/>
            </a:pPr>
            <a:r>
              <a:rPr lang="it" sz="1700"/>
              <a:t>       return utilfixpoint(V, start, m - 1)</a:t>
            </a:r>
            <a:endParaRPr sz="1700"/>
          </a:p>
          <a:p>
            <a:pPr indent="0" lvl="0" marL="0" marR="0" rtl="0" algn="l">
              <a:lnSpc>
                <a:spcPct val="100000"/>
              </a:lnSpc>
              <a:spcBef>
                <a:spcPts val="0"/>
              </a:spcBef>
              <a:spcAft>
                <a:spcPts val="0"/>
              </a:spcAft>
              <a:buNone/>
            </a:pPr>
            <a:r>
              <a:rPr lang="it" sz="1700"/>
              <a:t>   else:</a:t>
            </a:r>
            <a:endParaRPr sz="1700"/>
          </a:p>
          <a:p>
            <a:pPr indent="0" lvl="0" marL="0" marR="0" rtl="0" algn="l">
              <a:lnSpc>
                <a:spcPct val="100000"/>
              </a:lnSpc>
              <a:spcBef>
                <a:spcPts val="0"/>
              </a:spcBef>
              <a:spcAft>
                <a:spcPts val="0"/>
              </a:spcAft>
              <a:buNone/>
            </a:pPr>
            <a:r>
              <a:rPr lang="it" sz="1700"/>
              <a:t>       return utilfixpoint(V, m + 1, end)</a:t>
            </a:r>
            <a:endParaRPr sz="1700"/>
          </a:p>
        </p:txBody>
      </p:sp>
      <p:sp>
        <p:nvSpPr>
          <p:cNvPr id="88" name="Google Shape;88;g23e5bde1f84_1_9"/>
          <p:cNvSpPr txBox="1"/>
          <p:nvPr>
            <p:ph type="title"/>
          </p:nvPr>
        </p:nvSpPr>
        <p:spPr>
          <a:xfrm>
            <a:off x="373775"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89" name="Google Shape;89;g23e5bde1f84_1_9"/>
          <p:cNvSpPr txBox="1"/>
          <p:nvPr/>
        </p:nvSpPr>
        <p:spPr>
          <a:xfrm>
            <a:off x="4572000" y="1361050"/>
            <a:ext cx="416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latin typeface="Calibri"/>
                <a:ea typeface="Calibri"/>
                <a:cs typeface="Calibri"/>
                <a:sym typeface="Calibri"/>
              </a:rPr>
              <a:t>def fixpoint(V):</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return utilfixpoint(V, 0, len(V) - 1)</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Calibri"/>
              <a:buNone/>
            </a:pPr>
            <a:r>
              <a:rPr lang="it">
                <a:solidFill>
                  <a:schemeClr val="dk1"/>
                </a:solidFill>
              </a:rPr>
              <a:t>Es 1. </a:t>
            </a:r>
            <a:r>
              <a:rPr lang="it">
                <a:solidFill>
                  <a:schemeClr val="dk1"/>
                </a:solidFill>
              </a:rPr>
              <a:t>Trovare l'eventuale punto fisso in un vettore crescente</a:t>
            </a:r>
            <a:endParaRPr>
              <a:solidFill>
                <a:schemeClr val="dk1"/>
              </a:solidFill>
            </a:endParaRPr>
          </a:p>
        </p:txBody>
      </p:sp>
      <p:sp>
        <p:nvSpPr>
          <p:cNvPr id="95" name="Google Shape;95;p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V = [-10, -5, 0, 3, 7]</a:t>
            </a:r>
            <a:endParaRPr sz="1700"/>
          </a:p>
          <a:p>
            <a:pPr indent="0" lvl="0" marL="0" marR="0" rtl="0" algn="l">
              <a:lnSpc>
                <a:spcPct val="100000"/>
              </a:lnSpc>
              <a:spcBef>
                <a:spcPts val="0"/>
              </a:spcBef>
              <a:spcAft>
                <a:spcPts val="0"/>
              </a:spcAft>
              <a:buNone/>
            </a:pPr>
            <a:r>
              <a:rPr lang="it" sz="1700"/>
              <a:t>fixpoint(V) -&gt; True</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it" sz="1700"/>
              <a:t>V = [0, 2, 5, 8, 17]</a:t>
            </a:r>
            <a:endParaRPr sz="1700"/>
          </a:p>
          <a:p>
            <a:pPr indent="0" lvl="0" marL="0" marR="0" rtl="0" algn="l">
              <a:lnSpc>
                <a:spcPct val="100000"/>
              </a:lnSpc>
              <a:spcBef>
                <a:spcPts val="0"/>
              </a:spcBef>
              <a:spcAft>
                <a:spcPts val="0"/>
              </a:spcAft>
              <a:buNone/>
            </a:pPr>
            <a:r>
              <a:rPr lang="it" sz="1700"/>
              <a:t>fixpoint(V) -&gt; True</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it" sz="1700"/>
              <a:t>V = [-10, -5, 3, 4, 7, 9]</a:t>
            </a:r>
            <a:endParaRPr sz="1700"/>
          </a:p>
          <a:p>
            <a:pPr indent="0" lvl="0" marL="0" marR="0" rtl="0" algn="l">
              <a:lnSpc>
                <a:spcPct val="100000"/>
              </a:lnSpc>
              <a:spcBef>
                <a:spcPts val="0"/>
              </a:spcBef>
              <a:spcAft>
                <a:spcPts val="0"/>
              </a:spcAft>
              <a:buNone/>
            </a:pPr>
            <a:r>
              <a:rPr lang="it" sz="1700"/>
              <a:t>fixpoint(V) -&gt; False</a:t>
            </a:r>
            <a:endParaRPr sz="1700"/>
          </a:p>
          <a:p>
            <a:pPr indent="0" lvl="0" marL="0" marR="0" rtl="0" algn="l">
              <a:lnSpc>
                <a:spcPct val="100000"/>
              </a:lnSpc>
              <a:spcBef>
                <a:spcPts val="0"/>
              </a:spcBef>
              <a:spcAft>
                <a:spcPts val="0"/>
              </a:spcAft>
              <a:buNone/>
            </a:pPr>
            <a:r>
              <a:t/>
            </a:r>
            <a:endParaRPr sz="1700"/>
          </a:p>
        </p:txBody>
      </p:sp>
      <p:sp>
        <p:nvSpPr>
          <p:cNvPr id="96" name="Google Shape;96;p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a:t>
            </a:r>
            <a:r>
              <a:rPr lang="it"/>
              <a:t>2. Trovare gli zeri di un vettore continuo</a:t>
            </a:r>
            <a:endParaRPr/>
          </a:p>
        </p:txBody>
      </p:sp>
      <p:sp>
        <p:nvSpPr>
          <p:cNvPr id="102" name="Google Shape;102;p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Sia V un vettore di n interi. Si dice che V è continuo se per ogni i = 0, 1, 2, ..., n-1, |V[i+1]-V[i]| &lt;= 1. Si dice zero del vettore un indice k tale che V[k] = 0.</a:t>
            </a:r>
            <a:endParaRPr sz="1800"/>
          </a:p>
          <a:p>
            <a:pPr indent="0" lvl="0" marL="0" marR="0" rtl="0" algn="l">
              <a:lnSpc>
                <a:spcPct val="100000"/>
              </a:lnSpc>
              <a:spcBef>
                <a:spcPts val="0"/>
              </a:spcBef>
              <a:spcAft>
                <a:spcPts val="0"/>
              </a:spcAft>
              <a:buNone/>
            </a:pPr>
            <a:r>
              <a:rPr lang="it" sz="1800"/>
              <a:t>Progettare un algoritmo che, dato un vettore V di n &gt;= 2 interi continuo e tale che V[0] &lt; 0 e V[n-1] &gt; 0, trovi uno zero in O(log n) tempo.</a:t>
            </a:r>
            <a:endParaRPr sz="1800"/>
          </a:p>
        </p:txBody>
      </p:sp>
      <p:sp>
        <p:nvSpPr>
          <p:cNvPr id="103" name="Google Shape;103;p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3e5bacf75d_0_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t>
            </a:r>
            <a:r>
              <a:rPr lang="it">
                <a:solidFill>
                  <a:schemeClr val="dk1"/>
                </a:solidFill>
              </a:rPr>
              <a:t>Trovare gli zeri di un vettore continuo</a:t>
            </a:r>
            <a:endParaRPr/>
          </a:p>
        </p:txBody>
      </p:sp>
      <p:sp>
        <p:nvSpPr>
          <p:cNvPr id="109" name="Google Shape;109;g23e5bacf75d_0_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Per risolvere questo problema in maniera ricorsiva, possiamo utilizzare un algoritmo di ricerca binaria ricorsivo. L'idea è quella di passare l'intervallo di ricerca come parametro della funzione, e poi chiamare la funzione stessa ricorsivamente dimezzando l'intervallo di ricerca.</a:t>
            </a:r>
            <a:endParaRPr sz="1800"/>
          </a:p>
          <a:p>
            <a:pPr indent="0" lvl="0" marL="0" marR="0" rtl="0" algn="l">
              <a:lnSpc>
                <a:spcPct val="100000"/>
              </a:lnSpc>
              <a:spcBef>
                <a:spcPts val="0"/>
              </a:spcBef>
              <a:spcAft>
                <a:spcPts val="0"/>
              </a:spcAft>
              <a:buNone/>
            </a:pPr>
            <a:r>
              <a:rPr lang="it" sz="1800"/>
              <a:t>Inizialmente, l'intervallo di ricerca è [l, r] dove l = 0 e r = n-1. Ad ogni chiamata ricorsiva, calcoliamo l'indice medio m = (l+r)//2 e verifichiamo se V[m] è uguale a m. Se V[m] &gt; m, allora lo zero si trova nell'intervallo [l, m-1], altrimenti si trova nell'intervallo [m+1, r]. Continuiamo a dimezzare l'intervallo di ricerca finché troviamo lo zero o fino a quando l'intervallo diventa vuoto.</a:t>
            </a:r>
            <a:endParaRPr sz="1800"/>
          </a:p>
        </p:txBody>
      </p:sp>
      <p:sp>
        <p:nvSpPr>
          <p:cNvPr id="110" name="Google Shape;110;g23e5bacf75d_0_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3e5bacf75d_0_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t>
            </a:r>
            <a:r>
              <a:rPr lang="it">
                <a:solidFill>
                  <a:schemeClr val="dk1"/>
                </a:solidFill>
              </a:rPr>
              <a:t>Trovare gli zeri di un vettore continuo</a:t>
            </a:r>
            <a:endParaRPr/>
          </a:p>
        </p:txBody>
      </p:sp>
      <p:sp>
        <p:nvSpPr>
          <p:cNvPr id="116" name="Google Shape;116;g23e5bacf75d_0_1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700"/>
              <a:t>def util_find_zero(V, start, end):</a:t>
            </a:r>
            <a:endParaRPr sz="1700"/>
          </a:p>
          <a:p>
            <a:pPr indent="0" lvl="0" marL="0" marR="0" rtl="0" algn="l">
              <a:lnSpc>
                <a:spcPct val="100000"/>
              </a:lnSpc>
              <a:spcBef>
                <a:spcPts val="0"/>
              </a:spcBef>
              <a:spcAft>
                <a:spcPts val="0"/>
              </a:spcAft>
              <a:buNone/>
            </a:pPr>
            <a:r>
              <a:rPr lang="it" sz="1700"/>
              <a:t>   if start &gt; end:</a:t>
            </a:r>
            <a:endParaRPr sz="1700"/>
          </a:p>
          <a:p>
            <a:pPr indent="0" lvl="0" marL="0" marR="0" rtl="0" algn="l">
              <a:lnSpc>
                <a:spcPct val="100000"/>
              </a:lnSpc>
              <a:spcBef>
                <a:spcPts val="0"/>
              </a:spcBef>
              <a:spcAft>
                <a:spcPts val="0"/>
              </a:spcAft>
              <a:buNone/>
            </a:pPr>
            <a:r>
              <a:rPr lang="it" sz="1700"/>
              <a:t>       return None</a:t>
            </a:r>
            <a:endParaRPr sz="1700"/>
          </a:p>
          <a:p>
            <a:pPr indent="0" lvl="0" marL="0" marR="0" rtl="0" algn="l">
              <a:lnSpc>
                <a:spcPct val="100000"/>
              </a:lnSpc>
              <a:spcBef>
                <a:spcPts val="0"/>
              </a:spcBef>
              <a:spcAft>
                <a:spcPts val="0"/>
              </a:spcAft>
              <a:buNone/>
            </a:pPr>
            <a:r>
              <a:rPr lang="it" sz="1700"/>
              <a:t>   m = (start + end) // 2</a:t>
            </a:r>
            <a:endParaRPr sz="1700"/>
          </a:p>
          <a:p>
            <a:pPr indent="0" lvl="0" marL="0" marR="0" rtl="0" algn="l">
              <a:lnSpc>
                <a:spcPct val="100000"/>
              </a:lnSpc>
              <a:spcBef>
                <a:spcPts val="0"/>
              </a:spcBef>
              <a:spcAft>
                <a:spcPts val="0"/>
              </a:spcAft>
              <a:buNone/>
            </a:pPr>
            <a:r>
              <a:rPr lang="it" sz="1700"/>
              <a:t>   if V[m] == 0:</a:t>
            </a:r>
            <a:endParaRPr sz="1700"/>
          </a:p>
          <a:p>
            <a:pPr indent="0" lvl="0" marL="0" marR="0" rtl="0" algn="l">
              <a:lnSpc>
                <a:spcPct val="100000"/>
              </a:lnSpc>
              <a:spcBef>
                <a:spcPts val="0"/>
              </a:spcBef>
              <a:spcAft>
                <a:spcPts val="0"/>
              </a:spcAft>
              <a:buNone/>
            </a:pPr>
            <a:r>
              <a:rPr lang="it" sz="1700"/>
              <a:t>       return m</a:t>
            </a:r>
            <a:endParaRPr sz="1700"/>
          </a:p>
          <a:p>
            <a:pPr indent="0" lvl="0" marL="0" marR="0" rtl="0" algn="l">
              <a:lnSpc>
                <a:spcPct val="100000"/>
              </a:lnSpc>
              <a:spcBef>
                <a:spcPts val="0"/>
              </a:spcBef>
              <a:spcAft>
                <a:spcPts val="0"/>
              </a:spcAft>
              <a:buNone/>
            </a:pPr>
            <a:r>
              <a:rPr lang="it" sz="1700"/>
              <a:t>   elif V[m] &gt; 0:</a:t>
            </a:r>
            <a:endParaRPr sz="1700"/>
          </a:p>
          <a:p>
            <a:pPr indent="0" lvl="0" marL="0" marR="0" rtl="0" algn="l">
              <a:lnSpc>
                <a:spcPct val="100000"/>
              </a:lnSpc>
              <a:spcBef>
                <a:spcPts val="0"/>
              </a:spcBef>
              <a:spcAft>
                <a:spcPts val="0"/>
              </a:spcAft>
              <a:buNone/>
            </a:pPr>
            <a:r>
              <a:rPr lang="it" sz="1700"/>
              <a:t>       return util_find_zero(V, start, m - 1)</a:t>
            </a:r>
            <a:endParaRPr sz="1700"/>
          </a:p>
          <a:p>
            <a:pPr indent="0" lvl="0" marL="0" marR="0" rtl="0" algn="l">
              <a:lnSpc>
                <a:spcPct val="100000"/>
              </a:lnSpc>
              <a:spcBef>
                <a:spcPts val="0"/>
              </a:spcBef>
              <a:spcAft>
                <a:spcPts val="0"/>
              </a:spcAft>
              <a:buNone/>
            </a:pPr>
            <a:r>
              <a:rPr lang="it" sz="1700"/>
              <a:t>   else:</a:t>
            </a:r>
            <a:endParaRPr sz="1700"/>
          </a:p>
          <a:p>
            <a:pPr indent="0" lvl="0" marL="0" marR="0" rtl="0" algn="l">
              <a:lnSpc>
                <a:spcPct val="100000"/>
              </a:lnSpc>
              <a:spcBef>
                <a:spcPts val="0"/>
              </a:spcBef>
              <a:spcAft>
                <a:spcPts val="0"/>
              </a:spcAft>
              <a:buNone/>
            </a:pPr>
            <a:r>
              <a:rPr lang="it" sz="1700"/>
              <a:t>       return util_find_zero(V, m + 1, end)</a:t>
            </a:r>
            <a:endParaRPr sz="1700"/>
          </a:p>
          <a:p>
            <a:pPr indent="0" lvl="0" marL="0" marR="0" rtl="0" algn="l">
              <a:lnSpc>
                <a:spcPct val="100000"/>
              </a:lnSpc>
              <a:spcBef>
                <a:spcPts val="0"/>
              </a:spcBef>
              <a:spcAft>
                <a:spcPts val="0"/>
              </a:spcAft>
              <a:buClr>
                <a:srgbClr val="000000"/>
              </a:buClr>
              <a:buSzPts val="1800"/>
              <a:buFont typeface="Arial"/>
              <a:buNone/>
            </a:pPr>
            <a:r>
              <a:t/>
            </a:r>
            <a:endParaRPr sz="1700"/>
          </a:p>
        </p:txBody>
      </p:sp>
      <p:sp>
        <p:nvSpPr>
          <p:cNvPr id="117" name="Google Shape;117;g23e5bacf75d_0_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18" name="Google Shape;118;g23e5bacf75d_0_11"/>
          <p:cNvSpPr txBox="1"/>
          <p:nvPr/>
        </p:nvSpPr>
        <p:spPr>
          <a:xfrm>
            <a:off x="4572000" y="1361125"/>
            <a:ext cx="416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latin typeface="Calibri"/>
                <a:ea typeface="Calibri"/>
                <a:cs typeface="Calibri"/>
                <a:sym typeface="Calibri"/>
              </a:rPr>
              <a:t>def find_zero(V):</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return util_find_zero(V, 0, len(V) - 1)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3e5bacf75d_0_1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a:t>
            </a:r>
            <a:r>
              <a:rPr lang="it">
                <a:solidFill>
                  <a:schemeClr val="dk1"/>
                </a:solidFill>
              </a:rPr>
              <a:t>Trovare gli zeri di un vettore continuo</a:t>
            </a:r>
            <a:endParaRPr/>
          </a:p>
        </p:txBody>
      </p:sp>
      <p:sp>
        <p:nvSpPr>
          <p:cNvPr id="124" name="Google Shape;124;g23e5bacf75d_0_1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V = [-3, -2, -1, 0, 1, 2, 3]</a:t>
            </a:r>
            <a:endParaRPr sz="1700"/>
          </a:p>
          <a:p>
            <a:pPr indent="0" lvl="0" marL="0" marR="0" rtl="0" algn="l">
              <a:lnSpc>
                <a:spcPct val="100000"/>
              </a:lnSpc>
              <a:spcBef>
                <a:spcPts val="0"/>
              </a:spcBef>
              <a:spcAft>
                <a:spcPts val="0"/>
              </a:spcAft>
              <a:buNone/>
            </a:pPr>
            <a:r>
              <a:rPr lang="it" sz="1700"/>
              <a:t>find_zero(V) -&gt; 3</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rPr lang="it" sz="1700"/>
              <a:t>V = [-1, 0, 0, 1]</a:t>
            </a:r>
            <a:endParaRPr sz="1700"/>
          </a:p>
          <a:p>
            <a:pPr indent="0" lvl="0" marL="0" marR="0" rtl="0" algn="l">
              <a:lnSpc>
                <a:spcPct val="100000"/>
              </a:lnSpc>
              <a:spcBef>
                <a:spcPts val="0"/>
              </a:spcBef>
              <a:spcAft>
                <a:spcPts val="0"/>
              </a:spcAft>
              <a:buNone/>
            </a:pPr>
            <a:r>
              <a:rPr lang="it" sz="1700"/>
              <a:t>find_zero(V) -&gt; 1</a:t>
            </a:r>
            <a:endParaRPr sz="1700"/>
          </a:p>
          <a:p>
            <a:pPr indent="0" lvl="0" marL="0" marR="0" rtl="0" algn="l">
              <a:lnSpc>
                <a:spcPct val="100000"/>
              </a:lnSpc>
              <a:spcBef>
                <a:spcPts val="0"/>
              </a:spcBef>
              <a:spcAft>
                <a:spcPts val="0"/>
              </a:spcAft>
              <a:buNone/>
            </a:pPr>
            <a:r>
              <a:t/>
            </a:r>
            <a:endParaRPr sz="1700"/>
          </a:p>
        </p:txBody>
      </p:sp>
      <p:sp>
        <p:nvSpPr>
          <p:cNvPr id="125" name="Google Shape;125;g23e5bacf75d_0_1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