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gke3JluPvAt5EX7zyrMoUq9jk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5bde1f84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3e5bde1f84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e5bde1f84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23e5bde1f84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5bacf75d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3e5bacf75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5bacf75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3e5bacf75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1331640" y="844154"/>
            <a:ext cx="7344048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1187624" y="735546"/>
            <a:ext cx="7499176" cy="32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1187624" y="1151335"/>
            <a:ext cx="36004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1187624" y="1707654"/>
            <a:ext cx="3600400" cy="28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4932040" y="1151335"/>
            <a:ext cx="375476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4932040" y="1707654"/>
            <a:ext cx="3754760" cy="28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1259632" y="1314450"/>
            <a:ext cx="356001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3" name="Google Shape;53;p28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1259632" y="3305175"/>
            <a:ext cx="723508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1220886" y="2031690"/>
            <a:ext cx="730708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1259632" y="789552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/>
          <p:nvPr>
            <p:ph idx="2" type="chart"/>
          </p:nvPr>
        </p:nvSpPr>
        <p:spPr>
          <a:xfrm>
            <a:off x="1260029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12596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12342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1221848" y="1314450"/>
            <a:ext cx="3597802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 rot="5400000">
            <a:off x="5898624" y="1623486"/>
            <a:ext cx="3665004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 rot="5400000">
            <a:off x="2114394" y="-119217"/>
            <a:ext cx="3665004" cy="5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 rot="5400000">
            <a:off x="3424237" y="-850900"/>
            <a:ext cx="30861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/>
          <p:nvPr>
            <p:ph idx="2" type="pic"/>
          </p:nvPr>
        </p:nvSpPr>
        <p:spPr>
          <a:xfrm>
            <a:off x="1792288" y="735545"/>
            <a:ext cx="5486400" cy="281013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792288" y="4025504"/>
            <a:ext cx="5486400" cy="49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1259632" y="843558"/>
            <a:ext cx="221622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635896" y="843558"/>
            <a:ext cx="5050903" cy="3672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1259632" y="1770938"/>
            <a:ext cx="2205881" cy="273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7" name="Google Shape;7;p13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3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9;p13"/>
          <p:cNvSpPr txBox="1"/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86915"/>
            <a:ext cx="1916906" cy="6238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hyperlink" Target="https://web.uniroma1.it/i3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0" y="2069300"/>
            <a:ext cx="9144553" cy="3074110"/>
            <a:chOff x="0" y="1738"/>
            <a:chExt cx="7680" cy="2582"/>
          </a:xfrm>
        </p:grpSpPr>
        <p:pic>
          <p:nvPicPr>
            <p:cNvPr descr="Fondino" id="64" name="Google Shape;64;p1"/>
            <p:cNvPicPr preferRelativeResize="0"/>
            <p:nvPr/>
          </p:nvPicPr>
          <p:blipFill rotWithShape="1">
            <a:blip r:embed="rId3">
              <a:alphaModFix/>
            </a:blip>
            <a:srcRect b="0" l="0" r="24997" t="0"/>
            <a:stretch/>
          </p:blipFill>
          <p:spPr>
            <a:xfrm>
              <a:off x="0" y="2158"/>
              <a:ext cx="768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65" name="Google Shape;6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66" name="Google Shape;6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6364" cy="42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67" name="Google Shape;67;p1"/>
          <p:cNvSpPr txBox="1"/>
          <p:nvPr>
            <p:ph type="ctrTitle"/>
          </p:nvPr>
        </p:nvSpPr>
        <p:spPr>
          <a:xfrm>
            <a:off x="2098750" y="256674"/>
            <a:ext cx="63690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it" sz="1600">
                <a:solidFill>
                  <a:srgbClr val="FFFFFF"/>
                </a:solidFill>
              </a:rPr>
              <a:t>Esercizi svolti di Progettazione di algoritmi</a:t>
            </a:r>
            <a:br>
              <a:rPr b="0" lang="it" sz="1600">
                <a:solidFill>
                  <a:srgbClr val="FFFFFF"/>
                </a:solidFill>
              </a:rPr>
            </a:br>
            <a:r>
              <a:rPr b="0" lang="it" sz="16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Facoltà di Ingegneria dell'informazione, informatica e statistica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it" sz="1600">
                <a:solidFill>
                  <a:srgbClr val="FFFFFF"/>
                </a:solidFill>
              </a:rPr>
              <a:t>Dipartimento di informatica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it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 Accademico 20</a:t>
            </a:r>
            <a:r>
              <a:rPr b="0" lang="it" sz="1600">
                <a:solidFill>
                  <a:srgbClr val="FFFFFF"/>
                </a:solidFill>
              </a:rPr>
              <a:t>22</a:t>
            </a:r>
            <a:r>
              <a:rPr b="0" i="0" lang="it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b="0" lang="it" sz="1600">
                <a:solidFill>
                  <a:srgbClr val="FFFFFF"/>
                </a:solidFill>
              </a:rPr>
              <a:t>23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>
                <a:solidFill>
                  <a:srgbClr val="FFFFFF"/>
                </a:solidFill>
              </a:rPr>
              <a:t>Esercitazione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 </a:t>
            </a:r>
            <a:r>
              <a:rPr lang="it"/>
              <a:t>1. Calcolo dell'ottimo momento di acquisto/vendita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In una sequenza S = (a1, a2 ..., an) di interi positivi, l’intero ai rappresenta il prezzo di una certa merce fra i giorni, si vuole sapere qual’è il giorno i in cui conviene comprare la merce ed il giorno j, con j &gt;= i, in cui conviene rivenderla in modo da massimizzare il profitto. In altre parole siamo interessati a conoscere la coppia (i, j) con i &lt;= j per cui risulta massimo il valore aj - ai. Descrivere un algoritmo che risolve il problema in O(n) tempo.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5bde1f84_1_2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 1.</a:t>
            </a:r>
            <a:r>
              <a:rPr lang="it">
                <a:solidFill>
                  <a:schemeClr val="dk1"/>
                </a:solidFill>
              </a:rPr>
              <a:t> Calcolo dell'ottimo momento di acquisto/vendita</a:t>
            </a:r>
            <a:endParaRPr/>
          </a:p>
        </p:txBody>
      </p:sp>
      <p:sp>
        <p:nvSpPr>
          <p:cNvPr id="80" name="Google Shape;80;g23e5bde1f84_1_2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Ecco un algoritmo che risolve il problema in tempo lineare O(n):</a:t>
            </a:r>
            <a:endParaRPr sz="1800"/>
          </a:p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Inizializza le variabili max_profit a 0, buy_day e sell_day a 1.</a:t>
            </a:r>
            <a:endParaRPr sz="1800"/>
          </a:p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Per ogni giorno current_day da 2 a n:</a:t>
            </a:r>
            <a:endParaRPr sz="1800"/>
          </a:p>
          <a:p>
            <a:pPr indent="-204299" lvl="1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it" sz="1800"/>
              <a:t>Se il prezzo della merce in current_day è inferiore al prezzo della merce nel giorno buy_day, imposta buy_day su current_day.</a:t>
            </a:r>
            <a:endParaRPr sz="1800"/>
          </a:p>
          <a:p>
            <a:pPr indent="-204299" lvl="1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it" sz="1800"/>
              <a:t>Altrimenti, calcola il profitto potenziale (potential_profit) come la differenza tra il prezzo della merce in current_day e il prezzo della merce nel giorno buy_day. Se potential_profit è maggiore di max_profit e current_day è maggiore o uguale a buy_day, imposta max_profit su potential_profit e sell_day su current_day.</a:t>
            </a:r>
            <a:endParaRPr sz="1800"/>
          </a:p>
          <a:p>
            <a:pPr indent="-204301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Restituisci la coppia (buy_day, sell_day) come risultato.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1" name="Google Shape;81;g23e5bde1f84_1_2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Idea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e5bde1f84_1_9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>
                <a:solidFill>
                  <a:schemeClr val="dk1"/>
                </a:solidFill>
              </a:rPr>
              <a:t>Es 1. Calcolo dell'ottimo momento di acquisto/vendita</a:t>
            </a:r>
            <a:endParaRPr/>
          </a:p>
        </p:txBody>
      </p:sp>
      <p:sp>
        <p:nvSpPr>
          <p:cNvPr id="87" name="Google Shape;87;g23e5bde1f84_1_9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500"/>
              <a:t>def find_best_days(prices):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n = len(prices)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max_profit = 0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buy_day = 0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sell_day = 0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for current_day in range(n):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    if prices[current_day] &lt; prices[buy_day]: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        buy_day = current_day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        sell_day = current_day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    elif prices[current_day] - prices[buy_day] &gt; max_profit: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        max_profit = prices[current_day] - prices[buy_day]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        sell_day = current_day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500"/>
              <a:t>   return (buy_day, sell_day)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88" name="Google Shape;88;g23e5bde1f84_1_9"/>
          <p:cNvSpPr txBox="1"/>
          <p:nvPr>
            <p:ph type="title"/>
          </p:nvPr>
        </p:nvSpPr>
        <p:spPr>
          <a:xfrm>
            <a:off x="373775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>
                <a:solidFill>
                  <a:schemeClr val="dk1"/>
                </a:solidFill>
              </a:rPr>
              <a:t>Es 1. Calcolo dell'ottimo momento di acquisto/vendita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700"/>
              <a:t>buy_day, sell_day = find_best_days([7, 1, 5, 3, 6, 4])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print("Giorno di acquisto: {}; Giorno di vendita: {}".format(buy_day, sell_day))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-&gt; Giorno di acquisto: 1; Giorno di vendita: 4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buy_day, sell_day = find_best_days([7, 6, 4, 3, 1])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print("Giorno di acquisto: {}; Giorno di vendita: {}".format(buy_day, sell_day))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-&gt; Giorno di acquisto: 4; Giorno di vendita: 4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buy_day, sell_day = find_best_days([3, 1, 2, 5, 4, 7])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700"/>
              <a:t>print("Giorno di acquisto: {}; Giorno di vendita: {}".format(buy_day, sell_day))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700"/>
              <a:t>-&gt; Giorno di acquisto: 1; Giorno di vendita: 5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95" name="Google Shape;95;p3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Esecuzione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 </a:t>
            </a:r>
            <a:r>
              <a:rPr lang="it"/>
              <a:t>2. Massima sotto-matrice di tutti 1 in una matrice di 0 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/>
              <a:t>Data una matrice quadrata binaria M di dimensione n x n si vuole sapere qual’è il massimo m per cui la matrice quadrata m x m di soli uni risulta sottomatrice di M. Descrivere un algoritmo che, data la matrice M, risolve il problema in tempo O(n^3).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5bacf75d_0_11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 2. </a:t>
            </a:r>
            <a:r>
              <a:rPr lang="it">
                <a:solidFill>
                  <a:schemeClr val="dk1"/>
                </a:solidFill>
              </a:rPr>
              <a:t>Massima sotto-matrice di tutti 1 in una matrice di 0 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g23e5bacf75d_0_11"/>
          <p:cNvSpPr txBox="1"/>
          <p:nvPr>
            <p:ph idx="1" type="body"/>
          </p:nvPr>
        </p:nvSpPr>
        <p:spPr>
          <a:xfrm>
            <a:off x="373850" y="1303375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def matriceUni(M):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m = len(M)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U = [[y for y in x] for x in M]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ri, rj = -1, -1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dmax = 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for i in range(m):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for j in range(m):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if U[i][j]: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    dmax, ri, rj = 1, i, j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d =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while d == dmax + 1: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for i in range(0,m-d+1):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for j in range(0,m-d+1):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    if U[i][j]&gt;0 and U[i+1][j]&gt;0 and U[i][j+1]&gt;0 and U[i+1][j+1]&gt;0: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        dmax, U[i][j], ri, rj = d, d, i, j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    else: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            U[i][j] = 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 d = d+1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return dmax, ri, rj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9" name="Google Shape;109;g23e5bacf75d_0_11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5bacf75d_0_17"/>
          <p:cNvSpPr txBox="1"/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">
                <a:solidFill>
                  <a:schemeClr val="dk1"/>
                </a:solidFill>
              </a:rPr>
              <a:t>Es 2. Massima sotto-matrice di tutti 1 in una matrice di 0 e 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g23e5bacf75d_0_17"/>
          <p:cNvSpPr txBox="1"/>
          <p:nvPr>
            <p:ph idx="1" type="body"/>
          </p:nvPr>
        </p:nvSpPr>
        <p:spPr>
          <a:xfrm>
            <a:off x="373850" y="1361125"/>
            <a:ext cx="17592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M = [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   [1,0,1,1,1],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   [1,1,1,1,1],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   [1,1,1,0,1],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   [1,1,1,1,1],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   [1,1,0,1,1]]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print(matriceUni(M))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-&gt; (3, 1, 0)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g23e5bacf75d_0_17"/>
          <p:cNvSpPr txBox="1"/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Esecuzione</a:t>
            </a:r>
            <a:endParaRPr sz="2000"/>
          </a:p>
        </p:txBody>
      </p:sp>
      <p:sp>
        <p:nvSpPr>
          <p:cNvPr id="117" name="Google Shape;117;g23e5bacf75d_0_17"/>
          <p:cNvSpPr txBox="1"/>
          <p:nvPr/>
        </p:nvSpPr>
        <p:spPr>
          <a:xfrm>
            <a:off x="3692388" y="1361125"/>
            <a:ext cx="175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 = [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matriceUni(M))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-&gt; (0, -1, -1)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3e5bacf75d_0_17"/>
          <p:cNvSpPr txBox="1"/>
          <p:nvPr/>
        </p:nvSpPr>
        <p:spPr>
          <a:xfrm>
            <a:off x="7255325" y="1361050"/>
            <a:ext cx="175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 = [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[1,1,1,1],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[1,1,1,1],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[1,1,1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,1],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[1,1,1,1]]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print(matriceUni(M))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-&gt; (4, 0, 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3e5bacf75d_0_17"/>
          <p:cNvSpPr txBox="1"/>
          <p:nvPr/>
        </p:nvSpPr>
        <p:spPr>
          <a:xfrm>
            <a:off x="5380175" y="1361050"/>
            <a:ext cx="175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 = [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[1,1,0,0],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[1,1,1,1],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[0,1,1,1],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,1,1,1]]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print(matriceUni(M))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-&gt; (3, 1,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3e5bacf75d_0_17"/>
          <p:cNvSpPr txBox="1"/>
          <p:nvPr/>
        </p:nvSpPr>
        <p:spPr>
          <a:xfrm>
            <a:off x="1932975" y="1361050"/>
            <a:ext cx="181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 = [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[0,0,1,0,0],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   [0,0,0,0,0]]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print(matriceUni(M))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-&gt; (1, 1, 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