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9144000" cy="6858000" type="screen4x3"/>
  <p:notesSz cx="68580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FF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4660" autoAdjust="0"/>
  </p:normalViewPr>
  <p:slideViewPr>
    <p:cSldViewPr snapToGrid="0">
      <p:cViewPr varScale="1">
        <p:scale>
          <a:sx n="81" d="100"/>
          <a:sy n="81" d="100"/>
        </p:scale>
        <p:origin x="161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BB00F46-2BD0-46AC-80E6-ABA19914A2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AFA3E56-3AD5-4692-8A91-EA0A388B57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C48DE-D99C-498C-A76F-5C9AE2CE1B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40254-7979-42EF-90A5-D5C3A043CE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3090C-DA30-491A-954D-957870A9E2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28ECD-FDAE-4760-B656-1A32E9AD4C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506A2-6BFD-484E-9515-2E94DB60EA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1CECD-4B2E-4CCB-81B0-57EF6F9BFD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8BE4A-8AA2-41F0-8F11-06E1182EA7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397E21-7137-4FA6-A16C-7AE2023348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29A28-96DA-47B6-95BE-FED7E2FF62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CFED8-42A3-49FE-B4EE-63E96EF6F3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76A05-2F5C-44EE-BD25-7CF1F7629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14099-7845-4644-A934-D1B24B2864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1FC8475E-1600-4F2D-AF88-1D41605B67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3" name="Picture 14" descr="brochureBackground"/>
          <p:cNvPicPr>
            <a:picLocks noChangeAspect="1" noChangeArrowheads="1"/>
          </p:cNvPicPr>
          <p:nvPr userDrawn="1"/>
        </p:nvPicPr>
        <p:blipFill>
          <a:blip r:embed="rId14" cstate="print"/>
          <a:srcRect b="38739"/>
          <a:stretch>
            <a:fillRect/>
          </a:stretch>
        </p:blipFill>
        <p:spPr bwMode="auto">
          <a:xfrm>
            <a:off x="0" y="0"/>
            <a:ext cx="9144000" cy="690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2111" name="Rectangle 15"/>
          <p:cNvSpPr>
            <a:spLocks noChangeArrowheads="1"/>
          </p:cNvSpPr>
          <p:nvPr userDrawn="1"/>
        </p:nvSpPr>
        <p:spPr bwMode="auto">
          <a:xfrm>
            <a:off x="373063" y="125413"/>
            <a:ext cx="4860925" cy="863600"/>
          </a:xfrm>
          <a:prstGeom prst="rect">
            <a:avLst/>
          </a:prstGeom>
          <a:solidFill>
            <a:srgbClr val="EDE4DB"/>
          </a:solidFill>
          <a:ln w="19050" algn="ctr">
            <a:solidFill>
              <a:srgbClr val="7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sz="1800" b="1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66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66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66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66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0066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0066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0066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0066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10.wmf"/><Relationship Id="rId26" Type="http://schemas.openxmlformats.org/officeDocument/2006/relationships/image" Target="../media/image14.wmf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8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20.wmf"/><Relationship Id="rId2" Type="http://schemas.openxmlformats.org/officeDocument/2006/relationships/oleObject" Target="../embeddings/oleObject1.bin"/><Relationship Id="rId16" Type="http://schemas.openxmlformats.org/officeDocument/2006/relationships/image" Target="../media/image9.wmf"/><Relationship Id="rId20" Type="http://schemas.openxmlformats.org/officeDocument/2006/relationships/image" Target="../media/image11.emf"/><Relationship Id="rId29" Type="http://schemas.openxmlformats.org/officeDocument/2006/relationships/oleObject" Target="../embeddings/oleObject14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3.wmf"/><Relationship Id="rId32" Type="http://schemas.openxmlformats.org/officeDocument/2006/relationships/image" Target="../media/image17.wmf"/><Relationship Id="rId37" Type="http://schemas.openxmlformats.org/officeDocument/2006/relationships/oleObject" Target="../embeddings/oleObject18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5.wmf"/><Relationship Id="rId36" Type="http://schemas.openxmlformats.org/officeDocument/2006/relationships/image" Target="../media/image19.wmf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3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emf"/><Relationship Id="rId22" Type="http://schemas.openxmlformats.org/officeDocument/2006/relationships/image" Target="../media/image12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6.wmf"/><Relationship Id="rId35" Type="http://schemas.openxmlformats.org/officeDocument/2006/relationships/oleObject" Target="../embeddings/oleObject17.bin"/><Relationship Id="rId8" Type="http://schemas.openxmlformats.org/officeDocument/2006/relationships/image" Target="../media/image5.wmf"/><Relationship Id="rId3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FC7D2548-0BD8-4BC4-ACDC-606961667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374234"/>
              </p:ext>
            </p:extLst>
          </p:nvPr>
        </p:nvGraphicFramePr>
        <p:xfrm>
          <a:off x="4996351" y="4268239"/>
          <a:ext cx="3723611" cy="834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611">
                  <a:extLst>
                    <a:ext uri="{9D8B030D-6E8A-4147-A177-3AD203B41FA5}">
                      <a16:colId xmlns:a16="http://schemas.microsoft.com/office/drawing/2014/main" val="3720450291"/>
                    </a:ext>
                  </a:extLst>
                </a:gridCol>
              </a:tblGrid>
              <a:tr h="3426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442576"/>
                  </a:ext>
                </a:extLst>
              </a:tr>
              <a:tr h="4685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380812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A7F89564-120C-409E-B3AB-C6C9E98FE8A0}"/>
              </a:ext>
            </a:extLst>
          </p:cNvPr>
          <p:cNvGrpSpPr/>
          <p:nvPr/>
        </p:nvGrpSpPr>
        <p:grpSpPr>
          <a:xfrm>
            <a:off x="4999481" y="4638961"/>
            <a:ext cx="3885407" cy="390500"/>
            <a:chOff x="2410604" y="3062251"/>
            <a:chExt cx="6435889" cy="390500"/>
          </a:xfrm>
        </p:grpSpPr>
        <p:graphicFrame>
          <p:nvGraphicFramePr>
            <p:cNvPr id="4" name="Object 3">
              <a:extLst>
                <a:ext uri="{FF2B5EF4-FFF2-40B4-BE49-F238E27FC236}">
                  <a16:creationId xmlns:a16="http://schemas.microsoft.com/office/drawing/2014/main" id="{3FE41779-FA1B-41B4-8136-C819A0354B7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7509001"/>
                </p:ext>
              </p:extLst>
            </p:nvPr>
          </p:nvGraphicFramePr>
          <p:xfrm>
            <a:off x="2410604" y="3114614"/>
            <a:ext cx="922980" cy="338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95000" imgH="228600" progId="Equation.DSMT4">
                    <p:embed/>
                  </p:oleObj>
                </mc:Choice>
                <mc:Fallback>
                  <p:oleObj name="Equation" r:id="rId2" imgW="495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410604" y="3114614"/>
                          <a:ext cx="922980" cy="3381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6155A9-9BAA-4125-8B67-7749F8CE827F}"/>
                </a:ext>
              </a:extLst>
            </p:cNvPr>
            <p:cNvSpPr txBox="1"/>
            <p:nvPr/>
          </p:nvSpPr>
          <p:spPr>
            <a:xfrm>
              <a:off x="2802047" y="3062251"/>
              <a:ext cx="604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is the image coordinate of point</a:t>
              </a:r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B0AFA1D-789E-4124-998D-528FEA5D63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95" y="4248665"/>
            <a:ext cx="4401686" cy="2329464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5D409E9C-3C63-4493-A27F-659B6D987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2" y="1310213"/>
            <a:ext cx="7966075" cy="5353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l" eaLnBrk="0" hangingPunct="0">
              <a:spcBef>
                <a:spcPct val="30000"/>
              </a:spcBef>
            </a:pPr>
            <a:r>
              <a:rPr lang="en-US" sz="2000" dirty="0"/>
              <a:t>Assuming a moving pinhole camera views a stationary point     in the scene. 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position vector of     expressed in the sensor fixed reference frame      is,</a:t>
            </a:r>
          </a:p>
          <a:p>
            <a:pPr algn="l" eaLnBrk="0" hangingPunct="0">
              <a:spcBef>
                <a:spcPct val="30000"/>
              </a:spcBef>
            </a:pPr>
            <a:endParaRPr lang="en-US" sz="2000" b="1" dirty="0"/>
          </a:p>
          <a:p>
            <a:pPr algn="l" eaLnBrk="0" hangingPunct="0">
              <a:spcBef>
                <a:spcPts val="600"/>
              </a:spcBef>
            </a:pPr>
            <a:r>
              <a:rPr lang="en-US" sz="2000" dirty="0"/>
              <a:t>According to the camera model,     is projected to the image plane at point    . Its position expressed in the image frame is,</a:t>
            </a:r>
          </a:p>
          <a:p>
            <a:pPr marL="285750" indent="-285750" algn="l" eaLnBrk="0" hangingPunct="0">
              <a:spcBef>
                <a:spcPct val="30000"/>
              </a:spcBef>
            </a:pPr>
            <a:endParaRPr lang="en-US" sz="2000" dirty="0"/>
          </a:p>
          <a:p>
            <a:pPr marL="285750" indent="-285750" algn="l" eaLnBrk="0" hangingPunct="0">
              <a:spcBef>
                <a:spcPct val="30000"/>
              </a:spcBef>
            </a:pPr>
            <a:endParaRPr lang="en-US" sz="2000" dirty="0"/>
          </a:p>
          <a:p>
            <a:pPr marL="285750" indent="-285750" algn="l" eaLnBrk="0" hangingPunct="0">
              <a:spcBef>
                <a:spcPct val="30000"/>
              </a:spcBef>
            </a:pPr>
            <a:endParaRPr lang="en-US" sz="2000" dirty="0"/>
          </a:p>
          <a:p>
            <a:pPr marL="285750" indent="-285750" algn="l" eaLnBrk="0" hangingPunct="0">
              <a:spcBef>
                <a:spcPct val="30000"/>
              </a:spcBef>
            </a:pPr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FDBA3F-262F-426E-B865-7F1D3D96E31A}"/>
              </a:ext>
            </a:extLst>
          </p:cNvPr>
          <p:cNvSpPr txBox="1"/>
          <p:nvPr/>
        </p:nvSpPr>
        <p:spPr>
          <a:xfrm>
            <a:off x="588962" y="3512916"/>
            <a:ext cx="5281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 position vector can be written in terms of    </a:t>
            </a:r>
            <a:r>
              <a:rPr lang="en-US" sz="2000" dirty="0">
                <a:solidFill>
                  <a:srgbClr val="000000"/>
                </a:solidFill>
              </a:rPr>
              <a:t>,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431976-EA82-4D8C-A7E2-FAEF629C1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4737"/>
            <a:ext cx="8229600" cy="1143000"/>
          </a:xfrm>
        </p:spPr>
        <p:txBody>
          <a:bodyPr/>
          <a:lstStyle/>
          <a:p>
            <a:pPr algn="l"/>
            <a:r>
              <a:rPr lang="en-US" altLang="zh-CN" sz="2000" dirty="0"/>
              <a:t>Ego-motion Subtraction: </a:t>
            </a:r>
            <a:r>
              <a:rPr lang="en-US" sz="2000" dirty="0"/>
              <a:t>Pinhole Camera</a:t>
            </a:r>
            <a:br>
              <a:rPr lang="en-US" sz="2000" dirty="0"/>
            </a:br>
            <a:r>
              <a:rPr lang="en-US" sz="2000" dirty="0"/>
              <a:t>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04B87D-126C-4060-B894-43F30BF62F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C29A28-96DA-47B6-95BE-FED7E2FF628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BA6A089-5FB9-4494-82DF-03E87406C3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386624"/>
              </p:ext>
            </p:extLst>
          </p:nvPr>
        </p:nvGraphicFramePr>
        <p:xfrm>
          <a:off x="3832193" y="3070301"/>
          <a:ext cx="1479612" cy="359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77900" imgH="228600" progId="Equation.DSMT4">
                  <p:embed/>
                </p:oleObj>
              </mc:Choice>
              <mc:Fallback>
                <p:oleObj name="Equation" r:id="rId5" imgW="9779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193" y="3070301"/>
                        <a:ext cx="1479612" cy="3591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158DF3DF-6007-483B-9896-F1DAAE669D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02646"/>
              </p:ext>
            </p:extLst>
          </p:nvPr>
        </p:nvGraphicFramePr>
        <p:xfrm>
          <a:off x="3765298" y="1986298"/>
          <a:ext cx="1556085" cy="36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65160" imgH="228600" progId="Equation.DSMT4">
                  <p:embed/>
                </p:oleObj>
              </mc:Choice>
              <mc:Fallback>
                <p:oleObj name="Equation" r:id="rId7" imgW="965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65298" y="1986298"/>
                        <a:ext cx="1556085" cy="368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4CF090B1-7ADC-4FDA-BE1C-52A2DE55A1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497892"/>
              </p:ext>
            </p:extLst>
          </p:nvPr>
        </p:nvGraphicFramePr>
        <p:xfrm>
          <a:off x="6879844" y="1427988"/>
          <a:ext cx="193675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7480" imgH="228600" progId="Equation.DSMT4">
                  <p:embed/>
                </p:oleObj>
              </mc:Choice>
              <mc:Fallback>
                <p:oleObj name="Equation" r:id="rId9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79844" y="1427988"/>
                        <a:ext cx="193675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D3E15AB5-DEF4-4B1B-92A8-84BE61908F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959792"/>
              </p:ext>
            </p:extLst>
          </p:nvPr>
        </p:nvGraphicFramePr>
        <p:xfrm>
          <a:off x="7854597" y="1679072"/>
          <a:ext cx="33496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41200" imgH="241200" progId="Equation.DSMT4">
                  <p:embed/>
                </p:oleObj>
              </mc:Choice>
              <mc:Fallback>
                <p:oleObj name="Equation" r:id="rId11" imgW="24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854597" y="1679072"/>
                        <a:ext cx="334962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2D041B44-C820-4494-9F94-A9903C8156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354039"/>
              </p:ext>
            </p:extLst>
          </p:nvPr>
        </p:nvGraphicFramePr>
        <p:xfrm>
          <a:off x="3009900" y="1723581"/>
          <a:ext cx="192088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92151" imgH="246954" progId="Equation.DSMT4">
                  <p:embed/>
                </p:oleObj>
              </mc:Choice>
              <mc:Fallback>
                <p:oleObj name="Equation" r:id="rId13" imgW="192151" imgH="24695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09900" y="1723581"/>
                        <a:ext cx="192088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889899D9-9D18-4356-8687-CB1CC3F861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107222"/>
              </p:ext>
            </p:extLst>
          </p:nvPr>
        </p:nvGraphicFramePr>
        <p:xfrm>
          <a:off x="8226356" y="2500502"/>
          <a:ext cx="222116" cy="239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64880" imgH="177480" progId="Equation.DSMT4">
                  <p:embed/>
                </p:oleObj>
              </mc:Choice>
              <mc:Fallback>
                <p:oleObj name="Equation" r:id="rId15" imgW="1648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226356" y="2500502"/>
                        <a:ext cx="222116" cy="2392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4">
            <a:extLst>
              <a:ext uri="{FF2B5EF4-FFF2-40B4-BE49-F238E27FC236}">
                <a16:creationId xmlns:a16="http://schemas.microsoft.com/office/drawing/2014/main" id="{50215C4E-C9C8-45A6-A0CB-BD7F9A975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437" y="2782236"/>
            <a:ext cx="1071586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F5602408-8B46-4E5D-9D0C-726D2357E3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222990"/>
              </p:ext>
            </p:extLst>
          </p:nvPr>
        </p:nvGraphicFramePr>
        <p:xfrm>
          <a:off x="5935180" y="3172731"/>
          <a:ext cx="2083001" cy="1048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397000" imgH="711200" progId="Equation.DSMT4">
                  <p:embed/>
                </p:oleObj>
              </mc:Choice>
              <mc:Fallback>
                <p:oleObj name="Equation" r:id="rId17" imgW="1397000" imgH="71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5180" y="3172731"/>
                        <a:ext cx="2083001" cy="10485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36D5E816-937B-4F9E-BD85-2C8A1E1613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920364"/>
              </p:ext>
            </p:extLst>
          </p:nvPr>
        </p:nvGraphicFramePr>
        <p:xfrm>
          <a:off x="4017963" y="2489200"/>
          <a:ext cx="215709" cy="278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92151" imgH="246954" progId="Equation.DSMT4">
                  <p:embed/>
                </p:oleObj>
              </mc:Choice>
              <mc:Fallback>
                <p:oleObj name="Equation" r:id="rId19" imgW="192151" imgH="24695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017963" y="2489200"/>
                        <a:ext cx="215709" cy="278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58EBB8C6-26C6-4E2D-8326-7ABAAD1BE4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523627"/>
              </p:ext>
            </p:extLst>
          </p:nvPr>
        </p:nvGraphicFramePr>
        <p:xfrm>
          <a:off x="5404646" y="3597744"/>
          <a:ext cx="211358" cy="288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39680" imgH="190440" progId="Equation.DSMT4">
                  <p:embed/>
                </p:oleObj>
              </mc:Choice>
              <mc:Fallback>
                <p:oleObj name="Equation" r:id="rId21" imgW="1396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404646" y="3597744"/>
                        <a:ext cx="211358" cy="288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F719A122-0269-4E84-9BF1-1E436B95294B}"/>
              </a:ext>
            </a:extLst>
          </p:cNvPr>
          <p:cNvGrpSpPr/>
          <p:nvPr/>
        </p:nvGrpSpPr>
        <p:grpSpPr>
          <a:xfrm>
            <a:off x="5873158" y="4238065"/>
            <a:ext cx="1632346" cy="369332"/>
            <a:chOff x="6798118" y="4288139"/>
            <a:chExt cx="1632346" cy="369332"/>
          </a:xfrm>
        </p:grpSpPr>
        <p:graphicFrame>
          <p:nvGraphicFramePr>
            <p:cNvPr id="23" name="Object 22">
              <a:extLst>
                <a:ext uri="{FF2B5EF4-FFF2-40B4-BE49-F238E27FC236}">
                  <a16:creationId xmlns:a16="http://schemas.microsoft.com/office/drawing/2014/main" id="{0CF39AC1-ECB0-4819-A161-8A413590186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26980"/>
                </p:ext>
              </p:extLst>
            </p:nvPr>
          </p:nvGraphicFramePr>
          <p:xfrm>
            <a:off x="6798118" y="4338109"/>
            <a:ext cx="224817" cy="2810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52280" imgH="190440" progId="Equation.DSMT4">
                    <p:embed/>
                  </p:oleObj>
                </mc:Choice>
                <mc:Fallback>
                  <p:oleObj name="Equation" r:id="rId23" imgW="152280" imgH="190440" progId="Equation.DSMT4">
                    <p:embed/>
                    <p:pic>
                      <p:nvPicPr>
                        <p:cNvPr id="4" name="Object 3">
                          <a:extLst>
                            <a:ext uri="{FF2B5EF4-FFF2-40B4-BE49-F238E27FC236}">
                              <a16:creationId xmlns:a16="http://schemas.microsoft.com/office/drawing/2014/main" id="{3FE41779-FA1B-41B4-8136-C819A0354B7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6798118" y="4338109"/>
                          <a:ext cx="224817" cy="2810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B1EC9C1-48EF-49F5-ACB8-1AA02A985524}"/>
                </a:ext>
              </a:extLst>
            </p:cNvPr>
            <p:cNvSpPr txBox="1"/>
            <p:nvPr/>
          </p:nvSpPr>
          <p:spPr>
            <a:xfrm>
              <a:off x="6937748" y="4288139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is focal length</a:t>
              </a:r>
            </a:p>
          </p:txBody>
        </p:sp>
      </p:grp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C2537920-D6DA-4A12-A261-8982536592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788021"/>
              </p:ext>
            </p:extLst>
          </p:nvPr>
        </p:nvGraphicFramePr>
        <p:xfrm>
          <a:off x="8499539" y="4733819"/>
          <a:ext cx="22225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64880" imgH="190440" progId="Equation.DSMT4">
                  <p:embed/>
                </p:oleObj>
              </mc:Choice>
              <mc:Fallback>
                <p:oleObj name="Equation" r:id="rId25" imgW="164880" imgH="19044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C85FF39C-199C-4189-ABC0-750577E7BF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499539" y="4733819"/>
                        <a:ext cx="222250" cy="25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oup 51">
            <a:extLst>
              <a:ext uri="{FF2B5EF4-FFF2-40B4-BE49-F238E27FC236}">
                <a16:creationId xmlns:a16="http://schemas.microsoft.com/office/drawing/2014/main" id="{030A8E89-8F5C-4FE5-9896-BBD220AEC684}"/>
              </a:ext>
            </a:extLst>
          </p:cNvPr>
          <p:cNvGrpSpPr/>
          <p:nvPr/>
        </p:nvGrpSpPr>
        <p:grpSpPr>
          <a:xfrm>
            <a:off x="5906314" y="5261801"/>
            <a:ext cx="2191353" cy="1317842"/>
            <a:chOff x="5663244" y="5261801"/>
            <a:chExt cx="2191353" cy="131784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70164C-51AB-4F4F-9677-E402CACCCDF7}"/>
                </a:ext>
              </a:extLst>
            </p:cNvPr>
            <p:cNvSpPr/>
            <p:nvPr/>
          </p:nvSpPr>
          <p:spPr bwMode="auto">
            <a:xfrm>
              <a:off x="5703216" y="5299085"/>
              <a:ext cx="2151381" cy="1280558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9953428-3EC7-418A-B110-8DEF105EA85B}"/>
                </a:ext>
              </a:extLst>
            </p:cNvPr>
            <p:cNvCxnSpPr/>
            <p:nvPr/>
          </p:nvCxnSpPr>
          <p:spPr bwMode="auto">
            <a:xfrm>
              <a:off x="6778906" y="5939364"/>
              <a:ext cx="55040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4379D91-2B17-47BF-8588-9984BB4C242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78906" y="5931208"/>
              <a:ext cx="0" cy="50804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AA8D1645-27AE-426C-B0BF-6350AE5BF23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2775758"/>
                </p:ext>
              </p:extLst>
            </p:nvPr>
          </p:nvGraphicFramePr>
          <p:xfrm>
            <a:off x="6578600" y="5766541"/>
            <a:ext cx="219075" cy="303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64880" imgH="228600" progId="Equation.DSMT4">
                    <p:embed/>
                  </p:oleObj>
                </mc:Choice>
                <mc:Fallback>
                  <p:oleObj name="Equation" r:id="rId27" imgW="164880" imgH="228600" progId="Equation.DSMT4">
                    <p:embed/>
                    <p:pic>
                      <p:nvPicPr>
                        <p:cNvPr id="32" name="Object 31">
                          <a:extLst>
                            <a:ext uri="{FF2B5EF4-FFF2-40B4-BE49-F238E27FC236}">
                              <a16:creationId xmlns:a16="http://schemas.microsoft.com/office/drawing/2014/main" id="{F35A4C98-F74F-4D17-ABA4-7C58380DA92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6578600" y="5766541"/>
                          <a:ext cx="219075" cy="3032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3">
              <a:extLst>
                <a:ext uri="{FF2B5EF4-FFF2-40B4-BE49-F238E27FC236}">
                  <a16:creationId xmlns:a16="http://schemas.microsoft.com/office/drawing/2014/main" id="{EA13976E-7E93-47D1-BE67-78B8774351A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7819754"/>
                </p:ext>
              </p:extLst>
            </p:nvPr>
          </p:nvGraphicFramePr>
          <p:xfrm>
            <a:off x="7127698" y="6157822"/>
            <a:ext cx="201613" cy="219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152280" imgH="164880" progId="Equation.DSMT4">
                    <p:embed/>
                  </p:oleObj>
                </mc:Choice>
                <mc:Fallback>
                  <p:oleObj name="Equation" r:id="rId29" imgW="152280" imgH="164880" progId="Equation.DSMT4">
                    <p:embed/>
                    <p:pic>
                      <p:nvPicPr>
                        <p:cNvPr id="33" name="Object 32">
                          <a:extLst>
                            <a:ext uri="{FF2B5EF4-FFF2-40B4-BE49-F238E27FC236}">
                              <a16:creationId xmlns:a16="http://schemas.microsoft.com/office/drawing/2014/main" id="{AA8D1645-27AE-426C-B0BF-6350AE5BF23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7127698" y="6157822"/>
                          <a:ext cx="201613" cy="2190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4DCCAE36-0EDD-4466-8190-9278D165385D}"/>
                </a:ext>
              </a:extLst>
            </p:cNvPr>
            <p:cNvSpPr/>
            <p:nvPr/>
          </p:nvSpPr>
          <p:spPr bwMode="auto">
            <a:xfrm>
              <a:off x="7106267" y="6192703"/>
              <a:ext cx="45719" cy="48231"/>
            </a:xfrm>
            <a:prstGeom prst="flowChartConnector">
              <a:avLst/>
            </a:prstGeom>
            <a:solidFill>
              <a:srgbClr val="0000FF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CA74DAC-0698-42FC-AA3E-DAA5A6EE88E9}"/>
                </a:ext>
              </a:extLst>
            </p:cNvPr>
            <p:cNvCxnSpPr/>
            <p:nvPr/>
          </p:nvCxnSpPr>
          <p:spPr bwMode="auto">
            <a:xfrm flipV="1">
              <a:off x="7127698" y="5951861"/>
              <a:ext cx="0" cy="240842"/>
            </a:xfrm>
            <a:prstGeom prst="line">
              <a:avLst/>
            </a:prstGeom>
            <a:noFill/>
            <a:ln w="63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0A719C8-8A03-44D5-8140-36DD42B197FA}"/>
                </a:ext>
              </a:extLst>
            </p:cNvPr>
            <p:cNvCxnSpPr>
              <a:stCxn id="35" idx="2"/>
            </p:cNvCxnSpPr>
            <p:nvPr/>
          </p:nvCxnSpPr>
          <p:spPr bwMode="auto">
            <a:xfrm flipH="1" flipV="1">
              <a:off x="6778906" y="6216818"/>
              <a:ext cx="327361" cy="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4B26944-E844-40A2-B5E6-D57815456CAD}"/>
                </a:ext>
              </a:extLst>
            </p:cNvPr>
            <p:cNvSpPr txBox="1"/>
            <p:nvPr/>
          </p:nvSpPr>
          <p:spPr>
            <a:xfrm>
              <a:off x="5663244" y="5261801"/>
              <a:ext cx="14430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Image plane</a:t>
              </a:r>
            </a:p>
          </p:txBody>
        </p:sp>
        <p:graphicFrame>
          <p:nvGraphicFramePr>
            <p:cNvPr id="42" name="Object 41">
              <a:extLst>
                <a:ext uri="{FF2B5EF4-FFF2-40B4-BE49-F238E27FC236}">
                  <a16:creationId xmlns:a16="http://schemas.microsoft.com/office/drawing/2014/main" id="{7031E32C-3BEC-4306-A26D-A809FA0E904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3068083"/>
                </p:ext>
              </p:extLst>
            </p:nvPr>
          </p:nvGraphicFramePr>
          <p:xfrm>
            <a:off x="7063796" y="5702535"/>
            <a:ext cx="120826" cy="245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139680" imgH="215640" progId="Equation.DSMT4">
                    <p:embed/>
                  </p:oleObj>
                </mc:Choice>
                <mc:Fallback>
                  <p:oleObj name="Equation" r:id="rId31" imgW="139680" imgH="215640" progId="Equation.DSMT4">
                    <p:embed/>
                    <p:pic>
                      <p:nvPicPr>
                        <p:cNvPr id="4" name="Object 3">
                          <a:extLst>
                            <a:ext uri="{FF2B5EF4-FFF2-40B4-BE49-F238E27FC236}">
                              <a16:creationId xmlns:a16="http://schemas.microsoft.com/office/drawing/2014/main" id="{3FE41779-FA1B-41B4-8136-C819A0354B7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7063796" y="5702535"/>
                          <a:ext cx="120826" cy="24531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46">
              <a:extLst>
                <a:ext uri="{FF2B5EF4-FFF2-40B4-BE49-F238E27FC236}">
                  <a16:creationId xmlns:a16="http://schemas.microsoft.com/office/drawing/2014/main" id="{E926C611-1C57-43F0-8FCC-EB2E50A6277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1854675"/>
                </p:ext>
              </p:extLst>
            </p:nvPr>
          </p:nvGraphicFramePr>
          <p:xfrm>
            <a:off x="6582056" y="6115218"/>
            <a:ext cx="12065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139680" imgH="177480" progId="Equation.DSMT4">
                    <p:embed/>
                  </p:oleObj>
                </mc:Choice>
                <mc:Fallback>
                  <p:oleObj name="Equation" r:id="rId33" imgW="139680" imgH="177480" progId="Equation.DSMT4">
                    <p:embed/>
                    <p:pic>
                      <p:nvPicPr>
                        <p:cNvPr id="42" name="Object 41">
                          <a:extLst>
                            <a:ext uri="{FF2B5EF4-FFF2-40B4-BE49-F238E27FC236}">
                              <a16:creationId xmlns:a16="http://schemas.microsoft.com/office/drawing/2014/main" id="{7031E32C-3BEC-4306-A26D-A809FA0E904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6582056" y="6115218"/>
                          <a:ext cx="12065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48">
              <a:extLst>
                <a:ext uri="{FF2B5EF4-FFF2-40B4-BE49-F238E27FC236}">
                  <a16:creationId xmlns:a16="http://schemas.microsoft.com/office/drawing/2014/main" id="{75A33CC8-C26F-41D9-9FE4-CEFE52A39B3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7901039"/>
                </p:ext>
              </p:extLst>
            </p:nvPr>
          </p:nvGraphicFramePr>
          <p:xfrm>
            <a:off x="7324725" y="5808663"/>
            <a:ext cx="220663" cy="303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164880" imgH="228600" progId="Equation.DSMT4">
                    <p:embed/>
                  </p:oleObj>
                </mc:Choice>
                <mc:Fallback>
                  <p:oleObj name="Equation" r:id="rId35" imgW="164880" imgH="228600" progId="Equation.DSMT4">
                    <p:embed/>
                    <p:pic>
                      <p:nvPicPr>
                        <p:cNvPr id="33" name="Object 32">
                          <a:extLst>
                            <a:ext uri="{FF2B5EF4-FFF2-40B4-BE49-F238E27FC236}">
                              <a16:creationId xmlns:a16="http://schemas.microsoft.com/office/drawing/2014/main" id="{AA8D1645-27AE-426C-B0BF-6350AE5BF23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7324725" y="5808663"/>
                          <a:ext cx="220663" cy="3032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49">
              <a:extLst>
                <a:ext uri="{FF2B5EF4-FFF2-40B4-BE49-F238E27FC236}">
                  <a16:creationId xmlns:a16="http://schemas.microsoft.com/office/drawing/2014/main" id="{56B06D59-E89B-4C8E-87A7-743E41E2B21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1790014"/>
                </p:ext>
              </p:extLst>
            </p:nvPr>
          </p:nvGraphicFramePr>
          <p:xfrm>
            <a:off x="6561083" y="6312531"/>
            <a:ext cx="203086" cy="2616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177480" imgH="228600" progId="Equation.DSMT4">
                    <p:embed/>
                  </p:oleObj>
                </mc:Choice>
                <mc:Fallback>
                  <p:oleObj name="Equation" r:id="rId37" imgW="177480" imgH="228600" progId="Equation.DSMT4">
                    <p:embed/>
                    <p:pic>
                      <p:nvPicPr>
                        <p:cNvPr id="49" name="Object 48">
                          <a:extLst>
                            <a:ext uri="{FF2B5EF4-FFF2-40B4-BE49-F238E27FC236}">
                              <a16:creationId xmlns:a16="http://schemas.microsoft.com/office/drawing/2014/main" id="{75A33CC8-C26F-41D9-9FE4-CEFE52A39B3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6561083" y="6312531"/>
                          <a:ext cx="203086" cy="2616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3A86253D-D7C1-43AB-978C-3C7C01BB80F0}"/>
              </a:ext>
            </a:extLst>
          </p:cNvPr>
          <p:cNvSpPr txBox="1"/>
          <p:nvPr/>
        </p:nvSpPr>
        <p:spPr>
          <a:xfrm>
            <a:off x="4819862" y="5230279"/>
            <a:ext cx="11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1817150975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7960</TotalTime>
  <Words>82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Times New Roman</vt:lpstr>
      <vt:lpstr>1_Default Design</vt:lpstr>
      <vt:lpstr>Equation</vt:lpstr>
      <vt:lpstr>Ego-motion Subtraction: Pinhole Camera 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Silvia</dc:creator>
  <cp:lastModifiedBy>Huo Qingze</cp:lastModifiedBy>
  <cp:revision>250</cp:revision>
  <dcterms:created xsi:type="dcterms:W3CDTF">1601-01-01T00:00:00Z</dcterms:created>
  <dcterms:modified xsi:type="dcterms:W3CDTF">2021-08-26T19:13:16Z</dcterms:modified>
</cp:coreProperties>
</file>