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333" r:id="rId3"/>
    <p:sldId id="334" r:id="rId4"/>
    <p:sldId id="335" r:id="rId5"/>
    <p:sldId id="336" r:id="rId6"/>
    <p:sldId id="337" r:id="rId7"/>
    <p:sldId id="338" r:id="rId8"/>
    <p:sldId id="339" r:id="rId9"/>
    <p:sldId id="341" r:id="rId10"/>
    <p:sldId id="342" r:id="rId11"/>
    <p:sldId id="344" r:id="rId12"/>
    <p:sldId id="345" r:id="rId13"/>
    <p:sldId id="347" r:id="rId14"/>
    <p:sldId id="349" r:id="rId15"/>
    <p:sldId id="350" r:id="rId16"/>
    <p:sldId id="351" r:id="rId17"/>
    <p:sldId id="352" r:id="rId18"/>
    <p:sldId id="353" r:id="rId19"/>
    <p:sldId id="354" r:id="rId20"/>
    <p:sldId id="355" r:id="rId21"/>
    <p:sldId id="357" r:id="rId22"/>
    <p:sldId id="358" r:id="rId23"/>
    <p:sldId id="359" r:id="rId24"/>
    <p:sldId id="360" r:id="rId25"/>
    <p:sldId id="361" r:id="rId26"/>
    <p:sldId id="362" r:id="rId27"/>
    <p:sldId id="363" r:id="rId28"/>
    <p:sldId id="364" r:id="rId29"/>
    <p:sldId id="365" r:id="rId30"/>
    <p:sldId id="366" r:id="rId31"/>
    <p:sldId id="367" r:id="rId32"/>
    <p:sldId id="368" r:id="rId33"/>
    <p:sldId id="369" r:id="rId34"/>
    <p:sldId id="370" r:id="rId35"/>
    <p:sldId id="371" r:id="rId36"/>
    <p:sldId id="372" r:id="rId37"/>
    <p:sldId id="373" r:id="rId38"/>
    <p:sldId id="374" r:id="rId39"/>
    <p:sldId id="375" r:id="rId40"/>
    <p:sldId id="332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4" autoAdjust="0"/>
    <p:restoredTop sz="94660" autoAdjust="0"/>
  </p:normalViewPr>
  <p:slideViewPr>
    <p:cSldViewPr snapToGrid="0">
      <p:cViewPr varScale="1">
        <p:scale>
          <a:sx n="64" d="100"/>
          <a:sy n="64" d="100"/>
        </p:scale>
        <p:origin x="560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0F5FA-2AAF-498D-AFCA-51FB0D034A1C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2C4AB2-E89A-4DF4-A876-975D7FBC8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382C-A5FD-4FF7-B3EB-187D280E16B6}" type="datetime1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498FE-6CE1-4885-890A-D058BE37F9E0}" type="datetime1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843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1668-3462-45FC-9224-949A91D4E412}" type="datetime1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3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79CC-90FE-401E-B769-5C2DF1C6C95B}" type="datetime1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468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901DD-B8AD-44C5-B9CA-1D811712C1CC}" type="datetime1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95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F8F7A-61B4-474C-8EA6-45C1B97ACA25}" type="datetime1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1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C1CE-B5A1-4779-9EA5-2604C6E9C912}" type="datetime1">
              <a:rPr lang="en-US" smtClean="0"/>
              <a:t>1/19/2020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74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A850-97F9-44BC-A913-D00561BFD584}" type="datetime1">
              <a:rPr lang="en-US" smtClean="0"/>
              <a:t>1/19/2020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03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C4213-4AA5-4666-A57F-1A8D7EE06E37}" type="datetime1">
              <a:rPr lang="en-US" smtClean="0"/>
              <a:t>1/19/2020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92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CD5CE-2502-4909-AB00-A1B13F7E3CAA}" type="datetime1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512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460-A9DC-42D3-9F72-789756869A8C}" type="datetime1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62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D19CC-5577-4EB5-9825-43775A583F53}" type="datetime1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1332D-C347-4A08-BEBF-37FDE9C42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1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4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19481"/>
            <a:ext cx="9144000" cy="1655762"/>
          </a:xfrm>
        </p:spPr>
        <p:txBody>
          <a:bodyPr/>
          <a:lstStyle/>
          <a:p>
            <a:r>
              <a:rPr lang="it-IT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Vincenzo Eugenio Corallo, </a:t>
            </a:r>
            <a:r>
              <a:rPr lang="it-IT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it-IT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D</a:t>
            </a:r>
          </a:p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Sapienza Università di Roma</a:t>
            </a:r>
          </a:p>
          <a:p>
            <a:r>
              <a:rPr lang="it-IT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vincenzo.corallo@uniroma1.it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 bwMode="gray">
          <a:xfrm>
            <a:off x="1524000" y="1244838"/>
            <a:ext cx="9144000" cy="1719317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lIns="36000" tIns="36000" rIns="36000" bIns="36000" anchor="ctr"/>
          <a:lstStyle/>
          <a:p>
            <a:pPr algn="ctr" defTabSz="1039020" fontAlgn="auto">
              <a:spcBef>
                <a:spcPts val="0"/>
              </a:spcBef>
              <a:spcAft>
                <a:spcPts val="0"/>
              </a:spcAft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Richiami di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Finanza Matematica</a:t>
            </a:r>
            <a:endParaRPr lang="it-IT" altLang="it-IT" sz="3600" b="1" i="1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1</a:t>
            </a:fld>
            <a:endParaRPr lang="en-US"/>
          </a:p>
        </p:txBody>
      </p:sp>
      <p:sp>
        <p:nvSpPr>
          <p:cNvPr id="8" name="Sottotitolo 3"/>
          <p:cNvSpPr txBox="1">
            <a:spLocks/>
          </p:cNvSpPr>
          <p:nvPr/>
        </p:nvSpPr>
        <p:spPr bwMode="auto">
          <a:xfrm>
            <a:off x="1527972" y="3127656"/>
            <a:ext cx="9140028" cy="6644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wrap="none"/>
          <a:lstStyle>
            <a:defPPr>
              <a:defRPr lang="it-IT"/>
            </a:defPPr>
            <a:lvl1pPr marL="342900" indent="-342900" eaLnBrk="1" hangingPunct="1">
              <a:spcBef>
                <a:spcPct val="20000"/>
              </a:spcBef>
              <a:defRPr sz="1600" b="1">
                <a:solidFill>
                  <a:srgbClr val="003A79"/>
                </a:solidFill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algn="ctr"/>
            <a:r>
              <a:rPr lang="it-IT" altLang="it-IT" sz="2400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Introduzione all’Ingegneria Finanziaria</a:t>
            </a:r>
            <a:r>
              <a:rPr lang="it-IT" altLang="it-IT" sz="2000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it-IT" altLang="it-IT" sz="2000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altLang="it-IT" sz="1800" i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Seminario Professionalizzante</a:t>
            </a:r>
            <a:endParaRPr lang="it-IT" altLang="it-IT" sz="18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944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Rischio di cambio  (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Forex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it-IT" altLang="it-IT" sz="3600" b="1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029" y="5675240"/>
            <a:ext cx="4800600" cy="457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989" y="2312300"/>
            <a:ext cx="986790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95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La struttura a termine dei tassi di interesse</a:t>
            </a:r>
            <a:endParaRPr lang="it-IT" altLang="it-IT" sz="3600" b="1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029" y="5675240"/>
            <a:ext cx="4800600" cy="457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214" y="2298214"/>
            <a:ext cx="9839325" cy="790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119" y="3127100"/>
            <a:ext cx="2152650" cy="285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2586" y="3958051"/>
            <a:ext cx="9886950" cy="12477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0150" y="3248025"/>
            <a:ext cx="7810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36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Relazione tra rendimento e prezzo del bond: capitalizzazione composta</a:t>
            </a:r>
            <a:endParaRPr lang="it-IT" altLang="it-IT" sz="3600" b="1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029" y="5675240"/>
            <a:ext cx="4800600" cy="457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488" y="2090737"/>
            <a:ext cx="9906000" cy="26765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5618" y="4790451"/>
            <a:ext cx="982027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2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Capitalizzazione semplice e continua</a:t>
            </a:r>
            <a:endParaRPr lang="it-IT" altLang="it-IT" sz="3600" b="1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029" y="5675240"/>
            <a:ext cx="4800600" cy="457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005" y="2089911"/>
            <a:ext cx="7334250" cy="40100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610" y="6030561"/>
            <a:ext cx="984885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14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Strategie di trading (o portafogli)</a:t>
            </a:r>
            <a:endParaRPr lang="it-IT" altLang="it-IT" sz="3600" b="1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029" y="5675240"/>
            <a:ext cx="4800600" cy="457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348" y="2202142"/>
            <a:ext cx="9877425" cy="1857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803" y="2220360"/>
            <a:ext cx="2543175" cy="4095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1161" y="4073386"/>
            <a:ext cx="9829800" cy="1752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239" y="4112105"/>
            <a:ext cx="254317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84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Condizione di autofinanziamento - 1</a:t>
            </a:r>
            <a:endParaRPr lang="it-IT" altLang="it-IT" sz="3600" b="1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029" y="5675240"/>
            <a:ext cx="4800600" cy="457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303" y="1931501"/>
            <a:ext cx="10144125" cy="472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921" y="2041457"/>
            <a:ext cx="254317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77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Condizione di autofinanziamento - 2</a:t>
            </a:r>
            <a:endParaRPr lang="it-IT" altLang="it-IT" sz="3600" b="1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029" y="5675240"/>
            <a:ext cx="4800600" cy="457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868" y="2886694"/>
            <a:ext cx="9648825" cy="1800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0425" y="2052015"/>
            <a:ext cx="5391150" cy="1123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2721" y="4596225"/>
            <a:ext cx="6486525" cy="4286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6446" y="5041832"/>
            <a:ext cx="7753350" cy="3524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9531" y="5413713"/>
            <a:ext cx="971550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02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Definizione di arbitraggio</a:t>
            </a:r>
            <a:endParaRPr lang="it-IT" altLang="it-IT" sz="3600" b="1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029" y="5675240"/>
            <a:ext cx="4800600" cy="457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934" y="2081627"/>
            <a:ext cx="10039350" cy="45434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860" y="2120969"/>
            <a:ext cx="254317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69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Stretegia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replica</a:t>
            </a:r>
            <a:endParaRPr lang="it-IT" altLang="it-IT" sz="3600" b="1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029" y="5675240"/>
            <a:ext cx="4800600" cy="457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150" y="2613162"/>
            <a:ext cx="9791700" cy="2247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992" y="2641121"/>
            <a:ext cx="254317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53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L’operatore Valore Attuale</a:t>
            </a:r>
            <a:endParaRPr lang="it-IT" altLang="it-IT" sz="3600" b="1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029" y="5675240"/>
            <a:ext cx="4800600" cy="457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812" y="2134841"/>
            <a:ext cx="985837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66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titoli derivati   </a:t>
            </a:r>
            <a:endParaRPr lang="it-IT" altLang="it-IT" sz="3600" b="1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029" y="5675240"/>
            <a:ext cx="4800600" cy="457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0" y="2398436"/>
            <a:ext cx="10020300" cy="31146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942" y="2388914"/>
            <a:ext cx="239077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49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Mercati completi</a:t>
            </a:r>
            <a:endParaRPr lang="it-IT" altLang="it-IT" sz="3600" b="1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029" y="5675240"/>
            <a:ext cx="4800600" cy="457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362" y="2359504"/>
            <a:ext cx="10201275" cy="36099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028" y="2362830"/>
            <a:ext cx="2543175" cy="409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4369" y="3989519"/>
            <a:ext cx="237172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49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Somma intertemporale</a:t>
            </a:r>
            <a:endParaRPr lang="it-IT" altLang="it-IT" sz="3600" b="1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029" y="5675240"/>
            <a:ext cx="4800600" cy="457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289728"/>
            <a:ext cx="990600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68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Prodotto intertemporale</a:t>
            </a:r>
            <a:endParaRPr lang="it-IT" altLang="it-IT" sz="3600" b="1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029" y="5675240"/>
            <a:ext cx="4800600" cy="457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287" y="2455791"/>
            <a:ext cx="987742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88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Valori attuali deflazionati - 1</a:t>
            </a:r>
            <a:endParaRPr lang="it-IT" altLang="it-IT" sz="3600" b="1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029" y="5675240"/>
            <a:ext cx="4800600" cy="457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847" y="2284133"/>
            <a:ext cx="933450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2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Valori attuali deflazionati - 2</a:t>
            </a:r>
            <a:endParaRPr lang="it-IT" altLang="it-IT" sz="3600" b="1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371" y="2203590"/>
            <a:ext cx="9315450" cy="21526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096" y="3948323"/>
            <a:ext cx="9382125" cy="1943100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41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Valori attuali in valuta estera - 1</a:t>
            </a:r>
            <a:endParaRPr lang="it-IT" altLang="it-IT" sz="3600" b="1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353" y="2275649"/>
            <a:ext cx="9525000" cy="36385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99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Valori attuali in valuta estera - 2</a:t>
            </a:r>
            <a:endParaRPr lang="it-IT" altLang="it-IT" sz="3600" b="1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029" y="5675240"/>
            <a:ext cx="4800600" cy="457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558" y="2046636"/>
            <a:ext cx="9239250" cy="3162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6301" y="5121133"/>
            <a:ext cx="9439275" cy="1028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3259" y="6126019"/>
            <a:ext cx="4038600" cy="390525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Monotonia della struttura a termine dei prezzi degli ZCB - 1</a:t>
            </a:r>
            <a:endParaRPr lang="it-IT" altLang="it-IT" sz="3600" b="1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029" y="5675240"/>
            <a:ext cx="4800600" cy="457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7839" y="2007508"/>
            <a:ext cx="9336361" cy="480369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04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Monotonia della struttura a termine dei prezzi degli ZCB - 2</a:t>
            </a:r>
            <a:endParaRPr lang="it-IT" altLang="it-IT" sz="3600" b="1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029" y="5675240"/>
            <a:ext cx="4800600" cy="4572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28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275" y="2123252"/>
            <a:ext cx="931545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99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Monotonia della struttura a termine dei prezzi degli ZCB - 2</a:t>
            </a:r>
            <a:endParaRPr lang="it-IT" altLang="it-IT" sz="3600" b="1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029" y="5675240"/>
            <a:ext cx="4800600" cy="4572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29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275" y="2123252"/>
            <a:ext cx="931545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28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Prezzi di non arbitraggio - 1</a:t>
            </a:r>
            <a:endParaRPr lang="it-IT" altLang="it-IT" sz="3600" b="1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029" y="5675240"/>
            <a:ext cx="4800600" cy="457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" y="2185987"/>
            <a:ext cx="9915525" cy="3400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9418" y="5442291"/>
            <a:ext cx="997267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50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Teorema di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Dybvig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Ingersoll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Ross</a:t>
            </a:r>
            <a:endParaRPr lang="it-IT" altLang="it-IT" sz="3600" b="1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30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131" y="2390566"/>
            <a:ext cx="9420225" cy="32099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92" y="3986004"/>
            <a:ext cx="233362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8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Introduzione ai teoremi di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pricing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non arbitraggio</a:t>
            </a:r>
            <a:endParaRPr lang="it-IT" altLang="it-IT" sz="3600" b="1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31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474" y="2283931"/>
            <a:ext cx="934402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78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Introduzione ai teoremi di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pricing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non arbitraggio</a:t>
            </a:r>
            <a:endParaRPr lang="it-IT" altLang="it-IT" sz="3600" b="1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32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313" y="2174391"/>
            <a:ext cx="9420225" cy="3324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076" y="2203806"/>
            <a:ext cx="2543175" cy="4095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739" y="4522717"/>
            <a:ext cx="2333625" cy="476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0005" y="5296723"/>
            <a:ext cx="93726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4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Dimostrazione euristica del I Teorema Fondamentale - 1</a:t>
            </a:r>
            <a:endParaRPr lang="it-IT" altLang="it-IT" sz="3600" b="1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33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161" y="2519982"/>
            <a:ext cx="942975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13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Dimostrazione euristica del I Teorema Fondamentale - 2</a:t>
            </a:r>
            <a:endParaRPr lang="it-IT" altLang="it-IT" sz="3600" b="1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34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2365927"/>
            <a:ext cx="942975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5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Relazione tra l’assenza di arbitraggi e l’esistenza della misura </a:t>
            </a:r>
            <a:r>
              <a:rPr lang="it-IT" altLang="it-IT" sz="3600" b="1" i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</a:t>
            </a:r>
            <a:r>
              <a:rPr lang="it-IT" altLang="it-IT" sz="3600" b="1" i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i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neutral</a:t>
            </a:r>
            <a:r>
              <a:rPr lang="it-IT" altLang="it-IT" sz="3600" b="1" i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- 1</a:t>
            </a:r>
            <a:endParaRPr lang="it-IT" altLang="it-IT" sz="3600" b="1" i="1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35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774" y="2008182"/>
            <a:ext cx="9046679" cy="485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34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Relazione tra l’assenza di arbitraggi e l’esistenza della misura </a:t>
            </a:r>
            <a:r>
              <a:rPr lang="it-IT" altLang="it-IT" sz="3600" b="1" i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</a:t>
            </a:r>
            <a:r>
              <a:rPr lang="it-IT" altLang="it-IT" sz="3600" b="1" i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i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neutral</a:t>
            </a:r>
            <a:r>
              <a:rPr lang="it-IT" altLang="it-IT" sz="3600" b="1" i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- 2</a:t>
            </a:r>
            <a:endParaRPr lang="it-IT" altLang="it-IT" sz="3600" b="1" i="1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36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595" y="2011845"/>
            <a:ext cx="9150006" cy="28553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923" y="4620275"/>
            <a:ext cx="8839204" cy="218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1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Relazione tra l’assenza di arbitraggi e l’esistenza della misura </a:t>
            </a:r>
            <a:r>
              <a:rPr lang="it-IT" altLang="it-IT" sz="3600" b="1" i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</a:t>
            </a:r>
            <a:r>
              <a:rPr lang="it-IT" altLang="it-IT" sz="3600" b="1" i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i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neutral</a:t>
            </a:r>
            <a:r>
              <a:rPr lang="it-IT" altLang="it-IT" sz="3600" b="1" i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- 2</a:t>
            </a:r>
            <a:endParaRPr lang="it-IT" altLang="it-IT" sz="3600" b="1" i="1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37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595" y="2011845"/>
            <a:ext cx="9150006" cy="28553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923" y="4620275"/>
            <a:ext cx="8839204" cy="218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71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Principio della neutralità al rischio</a:t>
            </a:r>
            <a:endParaRPr lang="it-IT" altLang="it-IT" sz="3600" b="1" i="1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38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458" y="2040627"/>
            <a:ext cx="9315450" cy="4486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764" y="2065682"/>
            <a:ext cx="24765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75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II Teorema Fondamentale</a:t>
            </a:r>
            <a:endParaRPr lang="it-IT" altLang="it-IT" sz="3600" b="1" i="1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39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448" y="1996243"/>
            <a:ext cx="8415752" cy="48212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57" y="2108129"/>
            <a:ext cx="2371725" cy="2762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80" y="5786432"/>
            <a:ext cx="276225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35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Prezzi di non arbitraggio - 2</a:t>
            </a:r>
            <a:endParaRPr lang="it-IT" altLang="it-IT" sz="3600" b="1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029" y="5675240"/>
            <a:ext cx="4800600" cy="457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880" y="2114756"/>
            <a:ext cx="9848850" cy="28670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719" y="5167103"/>
            <a:ext cx="99250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12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Referenze</a:t>
            </a:r>
            <a:endParaRPr lang="it-IT" altLang="it-IT" sz="3600" b="1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40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029" y="5675240"/>
            <a:ext cx="4800600" cy="4572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93912" y="2266121"/>
            <a:ext cx="102012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altLang="it-IT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Cesari, Riccardo (2009). </a:t>
            </a:r>
            <a:r>
              <a:rPr lang="it-IT" altLang="it-IT" sz="24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Introduzione alla Finanza Matematica – Derivati, Prezzi e Coperture</a:t>
            </a:r>
            <a:r>
              <a:rPr lang="it-IT" altLang="it-IT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it-IT" altLang="it-IT" sz="24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Springer</a:t>
            </a:r>
            <a:endParaRPr lang="it-IT" altLang="it-IT" sz="2400" dirty="0"/>
          </a:p>
        </p:txBody>
      </p:sp>
    </p:spTree>
    <p:extLst>
      <p:ext uri="{BB962C8B-B14F-4D97-AF65-F5344CB8AC3E}">
        <p14:creationId xmlns:p14="http://schemas.microsoft.com/office/powerpoint/2010/main" val="359705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Hedging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-Management - 1</a:t>
            </a:r>
            <a:endParaRPr lang="it-IT" altLang="it-IT" sz="3600" b="1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95" y="2470081"/>
            <a:ext cx="9906000" cy="3209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852" y="3665466"/>
            <a:ext cx="250507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57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Hedging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-Management - 2</a:t>
            </a:r>
            <a:endParaRPr lang="it-IT" altLang="it-IT" sz="3600" b="1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029" y="5675240"/>
            <a:ext cx="4800600" cy="457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777" y="2498240"/>
            <a:ext cx="998220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20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Rischio di Credito (o di Controparte)</a:t>
            </a:r>
            <a:endParaRPr lang="it-IT" altLang="it-IT" sz="3600" b="1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029" y="5675240"/>
            <a:ext cx="4800600" cy="457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538" y="2382489"/>
            <a:ext cx="986790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58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Rischio azionario (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Equity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it-IT" altLang="it-IT" sz="3600" b="1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029" y="5675240"/>
            <a:ext cx="4800600" cy="457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398" y="2558496"/>
            <a:ext cx="983932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8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Rischio di tasso (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Interest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Rate)</a:t>
            </a:r>
            <a:endParaRPr lang="it-IT" altLang="it-IT" sz="3600" b="1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029" y="5675240"/>
            <a:ext cx="4800600" cy="457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985" y="2552697"/>
            <a:ext cx="1000125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20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8002</TotalTime>
  <Words>431</Words>
  <Application>Microsoft Office PowerPoint</Application>
  <PresentationFormat>Widescreen</PresentationFormat>
  <Paragraphs>124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Times New Roman</vt:lpstr>
      <vt:lpstr>Office Theme</vt:lpstr>
      <vt:lpstr>Richiami di Finanza Matematica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</vt:vector>
  </TitlesOfParts>
  <Company>Deloitte Touche Tohmatsu Services,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Corallo, Vincenzo Eugenio</dc:creator>
  <cp:lastModifiedBy>Corallo, Vincenzo Eugenio</cp:lastModifiedBy>
  <cp:revision>60</cp:revision>
  <dcterms:created xsi:type="dcterms:W3CDTF">2019-12-16T18:42:51Z</dcterms:created>
  <dcterms:modified xsi:type="dcterms:W3CDTF">2020-01-19T19:13:53Z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244f673-923e-4cdb-8bf1-dfcce5b5c514_Enabled">
    <vt:lpwstr>True</vt:lpwstr>
  </property>
  <property fmtid="{D5CDD505-2E9C-101B-9397-08002B2CF9AE}" pid="3" name="MSIP_Label_b244f673-923e-4cdb-8bf1-dfcce5b5c514_SiteId">
    <vt:lpwstr>36da45f1-dd2c-4d1f-af13-5abe46b99921</vt:lpwstr>
  </property>
  <property fmtid="{D5CDD505-2E9C-101B-9397-08002B2CF9AE}" pid="4" name="MSIP_Label_b244f673-923e-4cdb-8bf1-dfcce5b5c514_Owner">
    <vt:lpwstr>vcorallo@deloitte.it</vt:lpwstr>
  </property>
  <property fmtid="{D5CDD505-2E9C-101B-9397-08002B2CF9AE}" pid="5" name="MSIP_Label_b244f673-923e-4cdb-8bf1-dfcce5b5c514_SetDate">
    <vt:lpwstr>2019-12-16T19:06:53.6906045Z</vt:lpwstr>
  </property>
  <property fmtid="{D5CDD505-2E9C-101B-9397-08002B2CF9AE}" pid="6" name="MSIP_Label_b244f673-923e-4cdb-8bf1-dfcce5b5c514_Name">
    <vt:lpwstr>Confidential</vt:lpwstr>
  </property>
  <property fmtid="{D5CDD505-2E9C-101B-9397-08002B2CF9AE}" pid="7" name="MSIP_Label_b244f673-923e-4cdb-8bf1-dfcce5b5c514_Application">
    <vt:lpwstr>Microsoft Azure Information Protection</vt:lpwstr>
  </property>
  <property fmtid="{D5CDD505-2E9C-101B-9397-08002B2CF9AE}" pid="8" name="MSIP_Label_b244f673-923e-4cdb-8bf1-dfcce5b5c514_ActionId">
    <vt:lpwstr>f0ed7a95-e737-485f-8419-39cf4f3e5f96</vt:lpwstr>
  </property>
  <property fmtid="{D5CDD505-2E9C-101B-9397-08002B2CF9AE}" pid="9" name="MSIP_Label_b244f673-923e-4cdb-8bf1-dfcce5b5c514_Extended_MSFT_Method">
    <vt:lpwstr>Automatic</vt:lpwstr>
  </property>
  <property fmtid="{D5CDD505-2E9C-101B-9397-08002B2CF9AE}" pid="10" name="MSIP_Label_ea60d57e-af5b-4752-ac57-3e4f28ca11dc_Enabled">
    <vt:lpwstr>True</vt:lpwstr>
  </property>
  <property fmtid="{D5CDD505-2E9C-101B-9397-08002B2CF9AE}" pid="11" name="MSIP_Label_ea60d57e-af5b-4752-ac57-3e4f28ca11dc_SiteId">
    <vt:lpwstr>36da45f1-dd2c-4d1f-af13-5abe46b99921</vt:lpwstr>
  </property>
  <property fmtid="{D5CDD505-2E9C-101B-9397-08002B2CF9AE}" pid="12" name="MSIP_Label_ea60d57e-af5b-4752-ac57-3e4f28ca11dc_Owner">
    <vt:lpwstr>vcorallo@deloitte.it</vt:lpwstr>
  </property>
  <property fmtid="{D5CDD505-2E9C-101B-9397-08002B2CF9AE}" pid="13" name="MSIP_Label_ea60d57e-af5b-4752-ac57-3e4f28ca11dc_SetDate">
    <vt:lpwstr>2019-12-16T19:06:53.6916072Z</vt:lpwstr>
  </property>
  <property fmtid="{D5CDD505-2E9C-101B-9397-08002B2CF9AE}" pid="14" name="MSIP_Label_ea60d57e-af5b-4752-ac57-3e4f28ca11dc_Name">
    <vt:lpwstr>No Additional Protection</vt:lpwstr>
  </property>
  <property fmtid="{D5CDD505-2E9C-101B-9397-08002B2CF9AE}" pid="15" name="MSIP_Label_ea60d57e-af5b-4752-ac57-3e4f28ca11dc_Application">
    <vt:lpwstr>Microsoft Azure Information Protection</vt:lpwstr>
  </property>
  <property fmtid="{D5CDD505-2E9C-101B-9397-08002B2CF9AE}" pid="16" name="MSIP_Label_ea60d57e-af5b-4752-ac57-3e4f28ca11dc_ActionId">
    <vt:lpwstr>f0ed7a95-e737-485f-8419-39cf4f3e5f96</vt:lpwstr>
  </property>
  <property fmtid="{D5CDD505-2E9C-101B-9397-08002B2CF9AE}" pid="17" name="MSIP_Label_ea60d57e-af5b-4752-ac57-3e4f28ca11dc_Parent">
    <vt:lpwstr>b244f673-923e-4cdb-8bf1-dfcce5b5c514</vt:lpwstr>
  </property>
  <property fmtid="{D5CDD505-2E9C-101B-9397-08002B2CF9AE}" pid="18" name="MSIP_Label_ea60d57e-af5b-4752-ac57-3e4f28ca11dc_Extended_MSFT_Method">
    <vt:lpwstr>Automatic</vt:lpwstr>
  </property>
  <property fmtid="{D5CDD505-2E9C-101B-9397-08002B2CF9AE}" pid="19" name="Sensitivity">
    <vt:lpwstr>Confidential No Additional Protection</vt:lpwstr>
  </property>
</Properties>
</file>