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8" r:id="rId27"/>
    <p:sldId id="289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5" r:id="rId49"/>
    <p:sldId id="318" r:id="rId50"/>
    <p:sldId id="319" r:id="rId51"/>
    <p:sldId id="320" r:id="rId52"/>
    <p:sldId id="322" r:id="rId53"/>
    <p:sldId id="323" r:id="rId54"/>
    <p:sldId id="324" r:id="rId55"/>
    <p:sldId id="327" r:id="rId56"/>
    <p:sldId id="329" r:id="rId57"/>
    <p:sldId id="330" r:id="rId58"/>
    <p:sldId id="331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5" r:id="rId71"/>
    <p:sldId id="347" r:id="rId72"/>
    <p:sldId id="348" r:id="rId73"/>
    <p:sldId id="351" r:id="rId74"/>
    <p:sldId id="352" r:id="rId75"/>
    <p:sldId id="354" r:id="rId76"/>
    <p:sldId id="355" r:id="rId77"/>
    <p:sldId id="356" r:id="rId78"/>
    <p:sldId id="357" r:id="rId79"/>
    <p:sldId id="358" r:id="rId80"/>
    <p:sldId id="332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 autoAdjust="0"/>
  </p:normalViewPr>
  <p:slideViewPr>
    <p:cSldViewPr snapToGrid="0">
      <p:cViewPr varScale="1">
        <p:scale>
          <a:sx n="64" d="100"/>
          <a:sy n="64" d="100"/>
        </p:scale>
        <p:origin x="5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F5FA-2AAF-498D-AFCA-51FB0D034A1C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C4AB2-E89A-4DF4-A876-975D7FBC8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D700-E2EF-4EBC-96AB-97E8F30D6FA0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B0F5-8C83-4DE4-9892-582DF830A78F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D473-C06A-4243-840B-9D8AD42A06CA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3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867D-CE74-4433-B679-55E2A4305C1C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A5A8-654D-4B48-8C5D-CADEEE354891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A532-A70D-4F34-AAB4-6B2C71B6B11A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1ED-1FA5-4CA8-B2AC-2F304DBD7434}" type="datetime1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EC2F-8BC4-4C45-93FC-B2A4C5C7DD7A}" type="datetime1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5ED6-B8A9-4025-87BE-1238E93E1039}" type="datetime1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7E1D-B754-4E4B-AFF9-B5FAF21DABC6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3B6C-662E-482F-8FAB-31539BBE1511}" type="datetime1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6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CD3B-E936-4F74-9805-1602D6EAEF73}" type="datetime1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32D-C347-4A08-BEBF-37FDE9C42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2.png"/><Relationship Id="rId7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2.png"/><Relationship Id="rId7" Type="http://schemas.openxmlformats.org/officeDocument/2006/relationships/image" Target="../media/image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2.png"/><Relationship Id="rId7" Type="http://schemas.openxmlformats.org/officeDocument/2006/relationships/image" Target="../media/image6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04.png"/><Relationship Id="rId7" Type="http://schemas.openxmlformats.org/officeDocument/2006/relationships/image" Target="../media/image12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04.png"/><Relationship Id="rId7" Type="http://schemas.openxmlformats.org/officeDocument/2006/relationships/image" Target="../media/image12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04.png"/><Relationship Id="rId7" Type="http://schemas.openxmlformats.org/officeDocument/2006/relationships/image" Target="../media/image13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3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04.png"/><Relationship Id="rId7" Type="http://schemas.openxmlformats.org/officeDocument/2006/relationships/image" Target="../media/image13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Relationship Id="rId9" Type="http://schemas.openxmlformats.org/officeDocument/2006/relationships/image" Target="../media/image13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04.png"/><Relationship Id="rId7" Type="http://schemas.openxmlformats.org/officeDocument/2006/relationships/image" Target="../media/image136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04.png"/><Relationship Id="rId7" Type="http://schemas.openxmlformats.org/officeDocument/2006/relationships/image" Target="../media/image13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4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02.png"/><Relationship Id="rId7" Type="http://schemas.openxmlformats.org/officeDocument/2006/relationships/image" Target="../media/image14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4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31.png"/><Relationship Id="rId4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9481"/>
            <a:ext cx="9144000" cy="1655762"/>
          </a:xfrm>
        </p:spPr>
        <p:txBody>
          <a:bodyPr/>
          <a:lstStyle/>
          <a:p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 Eugenio Corallo, </a:t>
            </a:r>
            <a:r>
              <a:rPr lang="it-IT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Sapienza Università di Roma</a:t>
            </a:r>
          </a:p>
          <a:p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vincenzo.corallo@uniroma1.it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 bwMode="gray">
          <a:xfrm>
            <a:off x="1524000" y="1244838"/>
            <a:ext cx="9144000" cy="1719317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defTabSz="1039020" fontAlgn="auto">
              <a:spcBef>
                <a:spcPts val="0"/>
              </a:spcBef>
              <a:spcAft>
                <a:spcPts val="0"/>
              </a:spcAft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Richiami di Probabilità e Calcolo Stocastico per la Finanza</a:t>
            </a:r>
            <a:endParaRPr lang="it-IT" altLang="it-IT" sz="3600" b="1" i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</a:t>
            </a:fld>
            <a:endParaRPr lang="en-US"/>
          </a:p>
        </p:txBody>
      </p:sp>
      <p:sp>
        <p:nvSpPr>
          <p:cNvPr id="8" name="Sottotitolo 3"/>
          <p:cNvSpPr txBox="1">
            <a:spLocks/>
          </p:cNvSpPr>
          <p:nvPr/>
        </p:nvSpPr>
        <p:spPr bwMode="auto">
          <a:xfrm>
            <a:off x="1527972" y="3127656"/>
            <a:ext cx="9140028" cy="6644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wrap="none"/>
          <a:lstStyle>
            <a:defPPr>
              <a:defRPr lang="it-IT"/>
            </a:defPPr>
            <a:lvl1pPr marL="342900" indent="-342900" eaLnBrk="1" hangingPunct="1">
              <a:spcBef>
                <a:spcPct val="20000"/>
              </a:spcBef>
              <a:defRPr sz="1600" b="1">
                <a:solidFill>
                  <a:srgbClr val="003A79"/>
                </a:solidFill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it-IT" altLang="it-IT" sz="24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all’Ingegneria Finanziaria</a:t>
            </a:r>
            <a: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altLang="it-IT" sz="2000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altLang="it-IT" sz="1800" i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Seminario Professionalizzante</a:t>
            </a:r>
            <a:endParaRPr lang="it-IT" altLang="it-IT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4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Filtrazione standard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93" y="2106683"/>
            <a:ext cx="9315450" cy="3181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17" y="5387831"/>
            <a:ext cx="9420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Misura, distribuzione e valore medio   condizionato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0" y="2144368"/>
            <a:ext cx="9439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Concatenazione del valore medio condizionato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38" y="2205037"/>
            <a:ext cx="9401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37" y="1996243"/>
            <a:ext cx="9410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Sub-martingale e super-martingale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3" y="2309812"/>
            <a:ext cx="9296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convergenza delle 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3233737"/>
            <a:ext cx="128587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2181225"/>
            <a:ext cx="931545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173" y="2181225"/>
            <a:ext cx="124777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stocastici markoviani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18" y="2052014"/>
            <a:ext cx="9334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31" y="2314160"/>
            <a:ext cx="74295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90" y="2679426"/>
            <a:ext cx="92011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9" y="2117034"/>
            <a:ext cx="9305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14" y="2246069"/>
            <a:ext cx="9363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Set-up Standard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60" y="2227386"/>
            <a:ext cx="91821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2" y="2550143"/>
            <a:ext cx="8105775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63" y="3922073"/>
            <a:ext cx="9239250" cy="1762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042" y="3079493"/>
            <a:ext cx="8829675" cy="371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56" y="3427678"/>
            <a:ext cx="9010650" cy="35242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Caratterizzazione del Moto Browniano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61" y="2123865"/>
            <a:ext cx="9305925" cy="420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55" y="2144367"/>
            <a:ext cx="12096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non standard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55" y="2144367"/>
            <a:ext cx="12096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93" y="2185987"/>
            <a:ext cx="9296400" cy="2486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51" y="4658552"/>
            <a:ext cx="10191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40" y="2127182"/>
            <a:ext cx="9277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Moto Browniano 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37" y="2174806"/>
            <a:ext cx="94202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Variazione illimitata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613" y="2091978"/>
            <a:ext cx="9391650" cy="3190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3" y="2123247"/>
            <a:ext cx="1657350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media quadratica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13" y="2099851"/>
            <a:ext cx="9382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Derivata in probabilità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021" y="1995697"/>
            <a:ext cx="9420225" cy="3562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272" y="5534023"/>
            <a:ext cx="27241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Scomposizione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Doob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-Mayer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47" y="2067340"/>
            <a:ext cx="9420225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67" y="2153891"/>
            <a:ext cx="2076450" cy="323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025" y="2894770"/>
            <a:ext cx="9410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Variazione quadratica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9340" y="2063594"/>
            <a:ext cx="8997782" cy="47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27" y="2052434"/>
            <a:ext cx="93821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Misure di Probabilità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1" y="2209800"/>
            <a:ext cx="940117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754" y="4805801"/>
            <a:ext cx="9305925" cy="103822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Integrale stocastico 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0" y="2176047"/>
            <a:ext cx="932497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23" y="3273492"/>
            <a:ext cx="9334500" cy="2676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533" y="3356942"/>
            <a:ext cx="2200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Proprietà dell’integrale stocastico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429" y="2012262"/>
            <a:ext cx="9486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Proprietà dell’integrale stocastico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33" y="2113310"/>
            <a:ext cx="94011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rappresentazione delle martingale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022" y="2063046"/>
            <a:ext cx="9117492" cy="4739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76" y="2108130"/>
            <a:ext cx="2305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813" y="2327825"/>
            <a:ext cx="9037978" cy="452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360" y="2043460"/>
            <a:ext cx="3313032" cy="4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Esistenza ed unicità della soluzione della SDE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347" y="2046101"/>
            <a:ext cx="8982470" cy="44542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591" y="2108132"/>
            <a:ext cx="23145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Drift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diffusione della SDE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19" y="2039384"/>
            <a:ext cx="926782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60" y="2770120"/>
            <a:ext cx="1371600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515" y="3092106"/>
            <a:ext cx="9277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 di processi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stocastici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48" y="1996243"/>
            <a:ext cx="885825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9" y="2072103"/>
            <a:ext cx="48577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184" y="2266744"/>
            <a:ext cx="609600" cy="257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432" y="2108958"/>
            <a:ext cx="933450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69" y="2011637"/>
            <a:ext cx="9324975" cy="866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1303" y="2177419"/>
            <a:ext cx="376481" cy="245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3" y="2747522"/>
            <a:ext cx="6791738" cy="40465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3173" y="2742271"/>
            <a:ext cx="646052" cy="4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 di processi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stocastici - 2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4" y="2027375"/>
            <a:ext cx="69437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Calcolo stocastico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39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8" y="2075001"/>
            <a:ext cx="9220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Indipendenza stocastica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02" y="2948197"/>
            <a:ext cx="9344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1" y="2065063"/>
            <a:ext cx="9296400" cy="423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1" y="2098605"/>
            <a:ext cx="1704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2" y="2346046"/>
            <a:ext cx="9258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71" y="2028828"/>
            <a:ext cx="83153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5" y="2029109"/>
            <a:ext cx="8739814" cy="2541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4" y="2118897"/>
            <a:ext cx="19907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100" y="4830248"/>
            <a:ext cx="8143458" cy="16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81" y="2142507"/>
            <a:ext cx="9105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2163005"/>
            <a:ext cx="95250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3" y="2278337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45" y="2163005"/>
            <a:ext cx="9525000" cy="3943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13" y="2278337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5" y="2184743"/>
            <a:ext cx="9277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Misure di probabilità equivalenti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69" y="2076658"/>
            <a:ext cx="9315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di Radon-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12" y="2031150"/>
            <a:ext cx="9458325" cy="479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98" y="2083904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Variabili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Aleatorie - 1</a:t>
            </a:r>
            <a:endParaRPr lang="it-IT" altLang="it-IT" sz="3600" b="1" kern="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80" y="2700748"/>
            <a:ext cx="9344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19" y="2072723"/>
            <a:ext cx="7639050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64" y="5445808"/>
            <a:ext cx="5057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40" y="1996243"/>
            <a:ext cx="8921122" cy="4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Radon-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Nikodym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24" y="2043114"/>
            <a:ext cx="9277350" cy="231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8" y="2039798"/>
            <a:ext cx="2314575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46" y="4304496"/>
            <a:ext cx="7149548" cy="25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2" y="3362325"/>
            <a:ext cx="9448800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4" y="1999009"/>
            <a:ext cx="9220200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3" y="3436039"/>
            <a:ext cx="2133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92" y="2129878"/>
            <a:ext cx="94297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24" y="2839226"/>
            <a:ext cx="9344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47" y="2016120"/>
            <a:ext cx="9292977" cy="4841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76" y="2065268"/>
            <a:ext cx="2352675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647" y="5830466"/>
            <a:ext cx="9341126" cy="102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Teorema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0" y="2115377"/>
            <a:ext cx="9039225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20" y="2438193"/>
            <a:ext cx="412432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92" y="2840523"/>
            <a:ext cx="9525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Cambiamento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 tempo stocastico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3" y="2144986"/>
            <a:ext cx="9344025" cy="425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6" y="2249348"/>
            <a:ext cx="22860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multimensionali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06" y="2279377"/>
            <a:ext cx="9544050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Variabili Aleatorie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97" y="2365306"/>
            <a:ext cx="938212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81" y="4459358"/>
            <a:ext cx="9277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multimensionali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230" y="2769476"/>
            <a:ext cx="8359391" cy="2378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067" y="2207312"/>
            <a:ext cx="100965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568" y="5361537"/>
            <a:ext cx="5619750" cy="428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multimensionali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178" y="2303188"/>
            <a:ext cx="8658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con BM indipendenti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98" y="2305050"/>
            <a:ext cx="93154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con BM correlati - 1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55" y="2105031"/>
            <a:ext cx="93154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Processi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diffusivi con BM correlati - 2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9" y="2074791"/>
            <a:ext cx="9467850" cy="308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63" y="5071437"/>
            <a:ext cx="9429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Scomposizione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61" y="2065377"/>
            <a:ext cx="8918716" cy="45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Esempio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diagonalizzazione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26" y="2297324"/>
            <a:ext cx="2047875" cy="400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436" y="2699304"/>
            <a:ext cx="7743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Esempio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diagonalizzazione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57" y="2348327"/>
            <a:ext cx="76866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Esempio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triangolazone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03" y="2167976"/>
            <a:ext cx="5800725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73" y="3714126"/>
            <a:ext cx="9382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866" y="2039594"/>
            <a:ext cx="9296400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631" y="2150370"/>
            <a:ext cx="1114425" cy="390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9099" y="3969029"/>
            <a:ext cx="523875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3763" y="4464327"/>
            <a:ext cx="3105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Probabilità condizionata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12" y="2183092"/>
            <a:ext cx="93249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60" y="2171908"/>
            <a:ext cx="6057900" cy="466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9396" y="2250591"/>
            <a:ext cx="3876675" cy="428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949" y="2568643"/>
            <a:ext cx="762000" cy="428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5790" y="2904091"/>
            <a:ext cx="93821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Esercizio 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77" y="2105853"/>
            <a:ext cx="927735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73" y="2147682"/>
            <a:ext cx="902017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volgimento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6913" y="2138568"/>
            <a:ext cx="9163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Esempio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979" y="2136084"/>
            <a:ext cx="74866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7514" y="2184540"/>
            <a:ext cx="1695450" cy="361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909" y="3245539"/>
            <a:ext cx="8763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multdimensionale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Esempio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602" y="2184951"/>
            <a:ext cx="5010150" cy="175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315" y="4042326"/>
            <a:ext cx="93059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-1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356" y="2014123"/>
            <a:ext cx="9629775" cy="463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686" y="2080796"/>
            <a:ext cx="1866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Feynman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altLang="it-IT" sz="3600" b="1" kern="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Kac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03" y="2599911"/>
            <a:ext cx="95154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132" y="2031313"/>
            <a:ext cx="9601200" cy="474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884" y="2026341"/>
            <a:ext cx="1838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9" y="5827640"/>
            <a:ext cx="48006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226" y="2162173"/>
            <a:ext cx="9477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di </a:t>
            </a:r>
            <a:r>
              <a:rPr lang="it-IT" altLang="it-IT" sz="3600" b="1" kern="0" dirty="0" err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Girsanov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 </a:t>
            </a: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it-IT" altLang="it-IT" sz="3600" b="1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69" y="5992464"/>
            <a:ext cx="1390650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05" y="2078106"/>
            <a:ext cx="6000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750" y="4016238"/>
            <a:ext cx="6000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723" y="2174598"/>
            <a:ext cx="409575" cy="361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340" y="2131321"/>
            <a:ext cx="514350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504" y="2528888"/>
            <a:ext cx="514350" cy="428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708616"/>
            <a:ext cx="94488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85" y="2386839"/>
            <a:ext cx="94297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Referenze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9" y="5675240"/>
            <a:ext cx="48006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912" y="2266121"/>
            <a:ext cx="102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it-IT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Cesari, Riccardo (2009). </a:t>
            </a:r>
            <a:r>
              <a:rPr lang="it-IT" altLang="it-IT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Introduzione alla Finanza Matematica – Derivati, Prezzi e Coperture</a:t>
            </a:r>
            <a:r>
              <a:rPr lang="it-IT" altLang="it-IT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t-IT" altLang="it-IT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5970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 Stocastici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 bwMode="gray">
          <a:xfrm>
            <a:off x="977554" y="614951"/>
            <a:ext cx="10217642" cy="1381292"/>
          </a:xfrm>
          <a:prstGeom prst="rect">
            <a:avLst/>
          </a:prstGeom>
          <a:solidFill>
            <a:srgbClr val="597189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39020">
              <a:spcBef>
                <a:spcPts val="0"/>
              </a:spcBef>
              <a:tabLst>
                <a:tab pos="3849665" algn="r"/>
                <a:tab pos="4750255" algn="r"/>
                <a:tab pos="5627511" algn="r"/>
                <a:tab pos="6493881" algn="r"/>
                <a:tab pos="7277811" algn="r"/>
                <a:tab pos="8352606" algn="r"/>
              </a:tabLst>
            </a:pPr>
            <a:r>
              <a:rPr lang="it-IT" altLang="it-IT" sz="3600" b="1" kern="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Processi stocastici - 2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332D-C347-4A08-BEBF-37FDE9C42D7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6" y="2379590"/>
            <a:ext cx="94678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687</Words>
  <Application>Microsoft Office PowerPoint</Application>
  <PresentationFormat>Widescreen</PresentationFormat>
  <Paragraphs>244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Times New Roman</vt:lpstr>
      <vt:lpstr>Office Theme</vt:lpstr>
      <vt:lpstr>Richiami di Probabilità e Calcolo Stocastico per la Finanza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  <vt:lpstr>Processi Stocastici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Corallo, Vincenzo Eugenio</dc:creator>
  <cp:lastModifiedBy>Corallo, Vincenzo Eugenio</cp:lastModifiedBy>
  <cp:revision>52</cp:revision>
  <dcterms:created xsi:type="dcterms:W3CDTF">2019-12-16T18:42:51Z</dcterms:created>
  <dcterms:modified xsi:type="dcterms:W3CDTF">2020-01-18T19:57:49Z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44f673-923e-4cdb-8bf1-dfcce5b5c514_Enabled">
    <vt:lpwstr>True</vt:lpwstr>
  </property>
  <property fmtid="{D5CDD505-2E9C-101B-9397-08002B2CF9AE}" pid="3" name="MSIP_Label_b244f673-923e-4cdb-8bf1-dfcce5b5c514_SiteId">
    <vt:lpwstr>36da45f1-dd2c-4d1f-af13-5abe46b99921</vt:lpwstr>
  </property>
  <property fmtid="{D5CDD505-2E9C-101B-9397-08002B2CF9AE}" pid="4" name="MSIP_Label_b244f673-923e-4cdb-8bf1-dfcce5b5c514_Owner">
    <vt:lpwstr>vcorallo@deloitte.it</vt:lpwstr>
  </property>
  <property fmtid="{D5CDD505-2E9C-101B-9397-08002B2CF9AE}" pid="5" name="MSIP_Label_b244f673-923e-4cdb-8bf1-dfcce5b5c514_SetDate">
    <vt:lpwstr>2019-12-16T19:06:53.6906045Z</vt:lpwstr>
  </property>
  <property fmtid="{D5CDD505-2E9C-101B-9397-08002B2CF9AE}" pid="6" name="MSIP_Label_b244f673-923e-4cdb-8bf1-dfcce5b5c514_Name">
    <vt:lpwstr>Confidential</vt:lpwstr>
  </property>
  <property fmtid="{D5CDD505-2E9C-101B-9397-08002B2CF9AE}" pid="7" name="MSIP_Label_b244f673-923e-4cdb-8bf1-dfcce5b5c514_Application">
    <vt:lpwstr>Microsoft Azure Information Protection</vt:lpwstr>
  </property>
  <property fmtid="{D5CDD505-2E9C-101B-9397-08002B2CF9AE}" pid="8" name="MSIP_Label_b244f673-923e-4cdb-8bf1-dfcce5b5c514_ActionId">
    <vt:lpwstr>f0ed7a95-e737-485f-8419-39cf4f3e5f96</vt:lpwstr>
  </property>
  <property fmtid="{D5CDD505-2E9C-101B-9397-08002B2CF9AE}" pid="9" name="MSIP_Label_b244f673-923e-4cdb-8bf1-dfcce5b5c514_Extended_MSFT_Method">
    <vt:lpwstr>Automatic</vt:lpwstr>
  </property>
  <property fmtid="{D5CDD505-2E9C-101B-9397-08002B2CF9AE}" pid="10" name="MSIP_Label_ea60d57e-af5b-4752-ac57-3e4f28ca11dc_Enabled">
    <vt:lpwstr>True</vt:lpwstr>
  </property>
  <property fmtid="{D5CDD505-2E9C-101B-9397-08002B2CF9AE}" pid="11" name="MSIP_Label_ea60d57e-af5b-4752-ac57-3e4f28ca11dc_SiteId">
    <vt:lpwstr>36da45f1-dd2c-4d1f-af13-5abe46b99921</vt:lpwstr>
  </property>
  <property fmtid="{D5CDD505-2E9C-101B-9397-08002B2CF9AE}" pid="12" name="MSIP_Label_ea60d57e-af5b-4752-ac57-3e4f28ca11dc_Owner">
    <vt:lpwstr>vcorallo@deloitte.it</vt:lpwstr>
  </property>
  <property fmtid="{D5CDD505-2E9C-101B-9397-08002B2CF9AE}" pid="13" name="MSIP_Label_ea60d57e-af5b-4752-ac57-3e4f28ca11dc_SetDate">
    <vt:lpwstr>2019-12-16T19:06:53.6916072Z</vt:lpwstr>
  </property>
  <property fmtid="{D5CDD505-2E9C-101B-9397-08002B2CF9AE}" pid="14" name="MSIP_Label_ea60d57e-af5b-4752-ac57-3e4f28ca11dc_Name">
    <vt:lpwstr>No Additional Protection</vt:lpwstr>
  </property>
  <property fmtid="{D5CDD505-2E9C-101B-9397-08002B2CF9AE}" pid="15" name="MSIP_Label_ea60d57e-af5b-4752-ac57-3e4f28ca11dc_Application">
    <vt:lpwstr>Microsoft Azure Information Protection</vt:lpwstr>
  </property>
  <property fmtid="{D5CDD505-2E9C-101B-9397-08002B2CF9AE}" pid="16" name="MSIP_Label_ea60d57e-af5b-4752-ac57-3e4f28ca11dc_ActionId">
    <vt:lpwstr>f0ed7a95-e737-485f-8419-39cf4f3e5f96</vt:lpwstr>
  </property>
  <property fmtid="{D5CDD505-2E9C-101B-9397-08002B2CF9AE}" pid="17" name="MSIP_Label_ea60d57e-af5b-4752-ac57-3e4f28ca11dc_Parent">
    <vt:lpwstr>b244f673-923e-4cdb-8bf1-dfcce5b5c514</vt:lpwstr>
  </property>
  <property fmtid="{D5CDD505-2E9C-101B-9397-08002B2CF9AE}" pid="18" name="MSIP_Label_ea60d57e-af5b-4752-ac57-3e4f28ca11dc_Extended_MSFT_Method">
    <vt:lpwstr>Automatic</vt:lpwstr>
  </property>
  <property fmtid="{D5CDD505-2E9C-101B-9397-08002B2CF9AE}" pid="19" name="Sensitivity">
    <vt:lpwstr>Confidential No Additional Protection</vt:lpwstr>
  </property>
</Properties>
</file>