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359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8" r:id="rId28"/>
    <p:sldId id="289" r:id="rId29"/>
    <p:sldId id="291" r:id="rId30"/>
    <p:sldId id="292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2" r:id="rId39"/>
    <p:sldId id="303" r:id="rId40"/>
    <p:sldId id="304" r:id="rId41"/>
    <p:sldId id="305" r:id="rId42"/>
    <p:sldId id="306" r:id="rId43"/>
    <p:sldId id="308" r:id="rId44"/>
    <p:sldId id="309" r:id="rId45"/>
    <p:sldId id="310" r:id="rId46"/>
    <p:sldId id="311" r:id="rId47"/>
    <p:sldId id="312" r:id="rId48"/>
    <p:sldId id="313" r:id="rId49"/>
    <p:sldId id="315" r:id="rId50"/>
    <p:sldId id="318" r:id="rId51"/>
    <p:sldId id="319" r:id="rId52"/>
    <p:sldId id="320" r:id="rId53"/>
    <p:sldId id="322" r:id="rId54"/>
    <p:sldId id="323" r:id="rId55"/>
    <p:sldId id="324" r:id="rId56"/>
    <p:sldId id="327" r:id="rId57"/>
    <p:sldId id="329" r:id="rId58"/>
    <p:sldId id="330" r:id="rId59"/>
    <p:sldId id="331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5" r:id="rId72"/>
    <p:sldId id="347" r:id="rId73"/>
    <p:sldId id="348" r:id="rId74"/>
    <p:sldId id="351" r:id="rId75"/>
    <p:sldId id="352" r:id="rId76"/>
    <p:sldId id="354" r:id="rId77"/>
    <p:sldId id="355" r:id="rId78"/>
    <p:sldId id="356" r:id="rId79"/>
    <p:sldId id="357" r:id="rId80"/>
    <p:sldId id="358" r:id="rId81"/>
    <p:sldId id="332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56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F5FA-2AAF-498D-AFCA-51FB0D034A1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C4AB2-E89A-4DF4-A876-975D7FBC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D700-E2EF-4EBC-96AB-97E8F30D6FA0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B0F5-8C83-4DE4-9892-582DF830A78F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D473-C06A-4243-840B-9D8AD42A06CA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867D-CE74-4433-B679-55E2A4305C1C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A5A8-654D-4B48-8C5D-CADEEE354891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9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A532-A70D-4F34-AAB4-6B2C71B6B11A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1ED-1FA5-4CA8-B2AC-2F304DBD7434}" type="datetime1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EC2F-8BC4-4C45-93FC-B2A4C5C7DD7A}" type="datetime1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0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5ED6-B8A9-4025-87BE-1238E93E1039}" type="datetime1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E1D-B754-4E4B-AFF9-B5FAF21DABC6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1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3B6C-662E-482F-8FAB-31539BBE1511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6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CD3B-E936-4F74-9805-1602D6EAEF73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3.png"/><Relationship Id="rId7" Type="http://schemas.openxmlformats.org/officeDocument/2006/relationships/image" Target="../media/image4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3.png"/><Relationship Id="rId7" Type="http://schemas.openxmlformats.org/officeDocument/2006/relationships/image" Target="../media/image5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5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5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3.png"/><Relationship Id="rId7" Type="http://schemas.openxmlformats.org/officeDocument/2006/relationships/image" Target="../media/image6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33.png"/><Relationship Id="rId7" Type="http://schemas.openxmlformats.org/officeDocument/2006/relationships/image" Target="../media/image6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05.png"/><Relationship Id="rId7" Type="http://schemas.openxmlformats.org/officeDocument/2006/relationships/image" Target="../media/image12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05.png"/><Relationship Id="rId7" Type="http://schemas.openxmlformats.org/officeDocument/2006/relationships/image" Target="../media/image12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2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05.png"/><Relationship Id="rId7" Type="http://schemas.openxmlformats.org/officeDocument/2006/relationships/image" Target="../media/image13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3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0.png"/><Relationship Id="rId4" Type="http://schemas.openxmlformats.org/officeDocument/2006/relationships/image" Target="../media/image122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05.png"/><Relationship Id="rId7" Type="http://schemas.openxmlformats.org/officeDocument/2006/relationships/image" Target="../media/image13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0.png"/><Relationship Id="rId4" Type="http://schemas.openxmlformats.org/officeDocument/2006/relationships/image" Target="../media/image122.png"/><Relationship Id="rId9" Type="http://schemas.openxmlformats.org/officeDocument/2006/relationships/image" Target="../media/image136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05.png"/><Relationship Id="rId7" Type="http://schemas.openxmlformats.org/officeDocument/2006/relationships/image" Target="../media/image13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0.png"/><Relationship Id="rId4" Type="http://schemas.openxmlformats.org/officeDocument/2006/relationships/image" Target="../media/image12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05.png"/><Relationship Id="rId7" Type="http://schemas.openxmlformats.org/officeDocument/2006/relationships/image" Target="../media/image13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0.png"/><Relationship Id="rId4" Type="http://schemas.openxmlformats.org/officeDocument/2006/relationships/image" Target="../media/image12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4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0.png"/><Relationship Id="rId4" Type="http://schemas.openxmlformats.org/officeDocument/2006/relationships/image" Target="../media/image122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03.png"/><Relationship Id="rId7" Type="http://schemas.openxmlformats.org/officeDocument/2006/relationships/image" Target="../media/image142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0.png"/><Relationship Id="rId4" Type="http://schemas.openxmlformats.org/officeDocument/2006/relationships/image" Target="../media/image12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44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0.png"/><Relationship Id="rId4" Type="http://schemas.openxmlformats.org/officeDocument/2006/relationships/image" Target="../media/image1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32.png"/><Relationship Id="rId4" Type="http://schemas.openxmlformats.org/officeDocument/2006/relationships/image" Target="../media/image130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9481"/>
            <a:ext cx="9144000" cy="1655762"/>
          </a:xfrm>
        </p:spPr>
        <p:txBody>
          <a:bodyPr/>
          <a:lstStyle/>
          <a:p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 Eugenio Corallo, </a:t>
            </a:r>
            <a:r>
              <a:rPr lang="it-IT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Sapienza Università di Roma</a:t>
            </a:r>
          </a:p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vincenzo.corallo@uniroma1.it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524000" y="1244838"/>
            <a:ext cx="9144000" cy="1719317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Richiami di Probabilità e Calcolo Stocastico per la Finanza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</a:t>
            </a:fld>
            <a:endParaRPr lang="en-US"/>
          </a:p>
        </p:txBody>
      </p:sp>
      <p:sp>
        <p:nvSpPr>
          <p:cNvPr id="8" name="Sottotitolo 3"/>
          <p:cNvSpPr txBox="1">
            <a:spLocks/>
          </p:cNvSpPr>
          <p:nvPr/>
        </p:nvSpPr>
        <p:spPr bwMode="auto">
          <a:xfrm>
            <a:off x="1527972" y="3127656"/>
            <a:ext cx="9140028" cy="6644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wrap="none"/>
          <a:lstStyle>
            <a:defPPr>
              <a:defRPr lang="it-IT"/>
            </a:defPPr>
            <a:lvl1pPr marL="342900" indent="-342900" eaLnBrk="1" hangingPunct="1">
              <a:spcBef>
                <a:spcPct val="20000"/>
              </a:spcBef>
              <a:defRPr sz="1600" b="1">
                <a:solidFill>
                  <a:srgbClr val="003A79"/>
                </a:solidFill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it-IT" altLang="it-IT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all’Ingegneria Finanziaria</a:t>
            </a:r>
            <a:r>
              <a:rPr lang="it-IT" altLang="it-IT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altLang="it-IT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it-IT" sz="1800" i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Seminario Professionalizzante</a:t>
            </a:r>
            <a:endParaRPr lang="it-IT" altLang="it-IT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4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Filtrazione standard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93" y="2106683"/>
            <a:ext cx="9315450" cy="3181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17" y="5387831"/>
            <a:ext cx="9420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Processi stocastici adattati, predicibili e non anticipativi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861430"/>
            <a:ext cx="9201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Misura, distribuzione e valore medio   condizionato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90" y="2144368"/>
            <a:ext cx="94392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Concatenazione del valore medio condizionato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38" y="2205037"/>
            <a:ext cx="94011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Martingale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37" y="1996243"/>
            <a:ext cx="94107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Sub-martingale e super-martingale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3" y="2309812"/>
            <a:ext cx="9296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convergenza delle martingale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2" y="3233737"/>
            <a:ext cx="1285875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2181225"/>
            <a:ext cx="9315450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173" y="2181225"/>
            <a:ext cx="1247775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Processi stocastici markoviani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18" y="2052014"/>
            <a:ext cx="93345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Processo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431" y="2314160"/>
            <a:ext cx="74295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790" y="2679426"/>
            <a:ext cx="92011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Moto Browniano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9" y="2117034"/>
            <a:ext cx="93059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Set-up Standard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060" y="2227386"/>
            <a:ext cx="9182100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32" y="2550143"/>
            <a:ext cx="8105775" cy="352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63" y="3922073"/>
            <a:ext cx="9239250" cy="1762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42" y="3079493"/>
            <a:ext cx="8829675" cy="371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056" y="3427678"/>
            <a:ext cx="9010650" cy="352425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Moto Browniano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14" y="2246069"/>
            <a:ext cx="93630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Caratterizzazione del Moto Browniano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61" y="2123865"/>
            <a:ext cx="9305925" cy="420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355" y="2144367"/>
            <a:ext cx="1209675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Moto Browniano non standard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55" y="2144367"/>
            <a:ext cx="1209675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93" y="2185987"/>
            <a:ext cx="9296400" cy="2486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751" y="4658552"/>
            <a:ext cx="10191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Moto Browniano - 3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640" y="2127182"/>
            <a:ext cx="92773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Moto Browniano - 4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137" y="2174806"/>
            <a:ext cx="94202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2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Variazione illimitata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613" y="2091978"/>
            <a:ext cx="9391650" cy="3190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323" y="2123247"/>
            <a:ext cx="1657350" cy="285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Derivata in media quadratica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313" y="2099851"/>
            <a:ext cx="93821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Derivata in probabilità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021" y="1995697"/>
            <a:ext cx="9420225" cy="3562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272" y="5534023"/>
            <a:ext cx="27241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Scomposizione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Doob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47" y="2067340"/>
            <a:ext cx="9420225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67" y="2153891"/>
            <a:ext cx="2076450" cy="323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025" y="2894770"/>
            <a:ext cx="9410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Variazione quadratica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340" y="2063594"/>
            <a:ext cx="8997782" cy="47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Misure di Probabilità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61" y="2209800"/>
            <a:ext cx="9401175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754" y="4805801"/>
            <a:ext cx="9305925" cy="10382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Integrale stocastico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27" y="2052434"/>
            <a:ext cx="93821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Integrale stocastico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90" y="2176047"/>
            <a:ext cx="9324975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823" y="3273492"/>
            <a:ext cx="9334500" cy="2676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533" y="3356942"/>
            <a:ext cx="22002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Proprietà dell’integrale stocastico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429" y="2012262"/>
            <a:ext cx="94869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Proprietà dell’integrale stocastico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033" y="2113310"/>
            <a:ext cx="94011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rappresentazione delle martingale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022" y="2063046"/>
            <a:ext cx="9117492" cy="47396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476" y="2108130"/>
            <a:ext cx="2305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Processi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813" y="2327825"/>
            <a:ext cx="9037978" cy="452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360" y="2043460"/>
            <a:ext cx="3313032" cy="4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Esistenza ed unicità della soluzione della SDE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347" y="2046101"/>
            <a:ext cx="8982470" cy="4454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591" y="2108132"/>
            <a:ext cx="23145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Drift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diffusione della SDE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219" y="2039384"/>
            <a:ext cx="9267825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60" y="2770120"/>
            <a:ext cx="1371600" cy="323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515" y="3092106"/>
            <a:ext cx="92773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Esempi di processi stocastici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369" y="2011637"/>
            <a:ext cx="9324975" cy="866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1303" y="2177419"/>
            <a:ext cx="376481" cy="2458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3" y="2747522"/>
            <a:ext cx="6791738" cy="40465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3173" y="2742271"/>
            <a:ext cx="646052" cy="4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Esempi di processi stocastici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4" y="2027375"/>
            <a:ext cx="69437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Indipendenza stocastica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02" y="2948197"/>
            <a:ext cx="9344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Calcolo stocastico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38" y="2075001"/>
            <a:ext cx="92202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11" y="2065063"/>
            <a:ext cx="9296400" cy="423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81" y="2098605"/>
            <a:ext cx="17049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62" y="2346046"/>
            <a:ext cx="92583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71" y="2028828"/>
            <a:ext cx="83153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Fubini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95" y="2029109"/>
            <a:ext cx="8739814" cy="2541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4" y="2118897"/>
            <a:ext cx="1990725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100" y="4830248"/>
            <a:ext cx="8143458" cy="16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Fubini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81" y="2142507"/>
            <a:ext cx="91059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45" y="2163005"/>
            <a:ext cx="9525000" cy="3943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13" y="2278337"/>
            <a:ext cx="19050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45" y="2163005"/>
            <a:ext cx="9525000" cy="3943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13" y="2278337"/>
            <a:ext cx="19050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35" y="2184743"/>
            <a:ext cx="92773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Misure di probabilità equivalenti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69" y="2076658"/>
            <a:ext cx="93154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Variabili Aleatorie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80" y="2700748"/>
            <a:ext cx="93440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Radon-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Nikodym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12" y="2031150"/>
            <a:ext cx="9458325" cy="479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98" y="2083904"/>
            <a:ext cx="2314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Radon-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Nikodym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19" y="2072723"/>
            <a:ext cx="7639050" cy="2990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964" y="5445808"/>
            <a:ext cx="50577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Radon-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Nikodym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40" y="1996243"/>
            <a:ext cx="8921122" cy="48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Radon-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Nikodym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24" y="2043114"/>
            <a:ext cx="9277350" cy="2314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8" y="2039798"/>
            <a:ext cx="2314575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746" y="4304496"/>
            <a:ext cx="7149548" cy="256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62" y="3362325"/>
            <a:ext cx="9448800" cy="3495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4" y="1999009"/>
            <a:ext cx="9220200" cy="142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73" y="3436039"/>
            <a:ext cx="21336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92" y="2129878"/>
            <a:ext cx="9429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24" y="2839226"/>
            <a:ext cx="93440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47" y="2016120"/>
            <a:ext cx="9292977" cy="4841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6" y="2065268"/>
            <a:ext cx="2352675" cy="36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647" y="5830466"/>
            <a:ext cx="9341126" cy="10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0" y="2115377"/>
            <a:ext cx="903922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20" y="2438193"/>
            <a:ext cx="412432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92" y="2840523"/>
            <a:ext cx="9525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Cambiamento del tempo stocastico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93" y="2144986"/>
            <a:ext cx="9344025" cy="425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86" y="2249348"/>
            <a:ext cx="2286000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Variabili Aleatorie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97" y="2365306"/>
            <a:ext cx="9382125" cy="204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81" y="4459358"/>
            <a:ext cx="9277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Processi diffusivi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multimensionali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06" y="2279377"/>
            <a:ext cx="9544050" cy="426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Processi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diffusivi 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multimensionali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230" y="2769476"/>
            <a:ext cx="8359391" cy="23789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067" y="2207312"/>
            <a:ext cx="1009650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568" y="5361537"/>
            <a:ext cx="5619750" cy="428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Processi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diffusivi 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multimensionali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178" y="2303188"/>
            <a:ext cx="86582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Processi diffusivi con BM indipendenti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798" y="2305050"/>
            <a:ext cx="93154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Processi diffusivi con BM correlati - 1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55" y="2105031"/>
            <a:ext cx="93154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Processi diffusivi con BM correlati - 2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209" y="2074791"/>
            <a:ext cx="9467850" cy="308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563" y="5071437"/>
            <a:ext cx="94297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Scomposizione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256" y="2026568"/>
            <a:ext cx="7109585" cy="47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Esempio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diagonalizzazione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926" y="2297324"/>
            <a:ext cx="2047875" cy="400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436" y="2699304"/>
            <a:ext cx="77438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Esempio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diagonalizzazione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557" y="2348327"/>
            <a:ext cx="76866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Esempio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triangolazone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03" y="2167976"/>
            <a:ext cx="5800725" cy="142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973" y="3714126"/>
            <a:ext cx="9382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Probabilità condizionata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12" y="2183092"/>
            <a:ext cx="93249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multdimensionale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866" y="2039594"/>
            <a:ext cx="9296400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631" y="2150370"/>
            <a:ext cx="1114425" cy="39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099" y="3969029"/>
            <a:ext cx="523875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3763" y="4464327"/>
            <a:ext cx="31051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multdimensionale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860" y="2171908"/>
            <a:ext cx="6057900" cy="4667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9396" y="2250591"/>
            <a:ext cx="3876675" cy="428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949" y="2568643"/>
            <a:ext cx="762000" cy="428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5790" y="2904091"/>
            <a:ext cx="93821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multdimensionale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Esercizio 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77" y="2105853"/>
            <a:ext cx="9277350" cy="268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773" y="2147682"/>
            <a:ext cx="9020175" cy="495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multdimensionale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volgimento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913" y="2138568"/>
            <a:ext cx="91630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multdimensionale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Esempio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979" y="2136084"/>
            <a:ext cx="7486650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7514" y="2184540"/>
            <a:ext cx="1695450" cy="361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7909" y="3245539"/>
            <a:ext cx="8763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multdimensionale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Esempio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3602" y="2184951"/>
            <a:ext cx="5010150" cy="175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315" y="4042326"/>
            <a:ext cx="93059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multidimensionale -1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356" y="2014123"/>
            <a:ext cx="9629775" cy="4638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5686" y="2080796"/>
            <a:ext cx="18669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di 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multidimensionale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903" y="2599911"/>
            <a:ext cx="95154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multidimensionale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6132" y="2031313"/>
            <a:ext cx="9601200" cy="474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0884" y="2026341"/>
            <a:ext cx="1838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multidimensionale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226" y="2162173"/>
            <a:ext cx="94773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Processi stocastici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85" y="2386839"/>
            <a:ext cx="94297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multidimensionale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80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2708616"/>
            <a:ext cx="94488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Referenze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81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3912" y="2266121"/>
            <a:ext cx="1020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it-IT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Cesari, Riccardo (2009). </a:t>
            </a:r>
            <a:r>
              <a:rPr lang="it-IT" altLang="it-IT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alla Finanza Matematica – Derivati, Prezzi e Coperture</a:t>
            </a:r>
            <a:r>
              <a:rPr lang="it-IT" altLang="it-IT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altLang="it-IT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Springer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5970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Processi stocastici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26" y="2379590"/>
            <a:ext cx="94678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6909</TotalTime>
  <Words>759</Words>
  <Application>Microsoft Office PowerPoint</Application>
  <PresentationFormat>Widescreen</PresentationFormat>
  <Paragraphs>247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Calibri Light</vt:lpstr>
      <vt:lpstr>Times New Roman</vt:lpstr>
      <vt:lpstr>Office Theme</vt:lpstr>
      <vt:lpstr>Richiami di Probabilità e Calcolo Stocastico per la Finanza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Corallo, Vincenzo Eugenio</dc:creator>
  <cp:lastModifiedBy>Corallo, Vincenzo Eugenio</cp:lastModifiedBy>
  <cp:revision>56</cp:revision>
  <dcterms:created xsi:type="dcterms:W3CDTF">2019-12-16T18:42:51Z</dcterms:created>
  <dcterms:modified xsi:type="dcterms:W3CDTF">2020-04-21T10:49:00Z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44f673-923e-4cdb-8bf1-dfcce5b5c514_Enabled">
    <vt:lpwstr>True</vt:lpwstr>
  </property>
  <property fmtid="{D5CDD505-2E9C-101B-9397-08002B2CF9AE}" pid="3" name="MSIP_Label_b244f673-923e-4cdb-8bf1-dfcce5b5c514_SiteId">
    <vt:lpwstr>36da45f1-dd2c-4d1f-af13-5abe46b99921</vt:lpwstr>
  </property>
  <property fmtid="{D5CDD505-2E9C-101B-9397-08002B2CF9AE}" pid="4" name="MSIP_Label_b244f673-923e-4cdb-8bf1-dfcce5b5c514_Owner">
    <vt:lpwstr>vcorallo@deloitte.it</vt:lpwstr>
  </property>
  <property fmtid="{D5CDD505-2E9C-101B-9397-08002B2CF9AE}" pid="5" name="MSIP_Label_b244f673-923e-4cdb-8bf1-dfcce5b5c514_SetDate">
    <vt:lpwstr>2019-12-16T19:06:53.6906045Z</vt:lpwstr>
  </property>
  <property fmtid="{D5CDD505-2E9C-101B-9397-08002B2CF9AE}" pid="6" name="MSIP_Label_b244f673-923e-4cdb-8bf1-dfcce5b5c514_Name">
    <vt:lpwstr>Confidential</vt:lpwstr>
  </property>
  <property fmtid="{D5CDD505-2E9C-101B-9397-08002B2CF9AE}" pid="7" name="MSIP_Label_b244f673-923e-4cdb-8bf1-dfcce5b5c514_Application">
    <vt:lpwstr>Microsoft Azure Information Protection</vt:lpwstr>
  </property>
  <property fmtid="{D5CDD505-2E9C-101B-9397-08002B2CF9AE}" pid="8" name="MSIP_Label_b244f673-923e-4cdb-8bf1-dfcce5b5c514_ActionId">
    <vt:lpwstr>f0ed7a95-e737-485f-8419-39cf4f3e5f96</vt:lpwstr>
  </property>
  <property fmtid="{D5CDD505-2E9C-101B-9397-08002B2CF9AE}" pid="9" name="MSIP_Label_b244f673-923e-4cdb-8bf1-dfcce5b5c514_Extended_MSFT_Method">
    <vt:lpwstr>Automatic</vt:lpwstr>
  </property>
  <property fmtid="{D5CDD505-2E9C-101B-9397-08002B2CF9AE}" pid="10" name="MSIP_Label_ea60d57e-af5b-4752-ac57-3e4f28ca11dc_Enabled">
    <vt:lpwstr>True</vt:lpwstr>
  </property>
  <property fmtid="{D5CDD505-2E9C-101B-9397-08002B2CF9AE}" pid="11" name="MSIP_Label_ea60d57e-af5b-4752-ac57-3e4f28ca11dc_SiteId">
    <vt:lpwstr>36da45f1-dd2c-4d1f-af13-5abe46b99921</vt:lpwstr>
  </property>
  <property fmtid="{D5CDD505-2E9C-101B-9397-08002B2CF9AE}" pid="12" name="MSIP_Label_ea60d57e-af5b-4752-ac57-3e4f28ca11dc_Owner">
    <vt:lpwstr>vcorallo@deloitte.it</vt:lpwstr>
  </property>
  <property fmtid="{D5CDD505-2E9C-101B-9397-08002B2CF9AE}" pid="13" name="MSIP_Label_ea60d57e-af5b-4752-ac57-3e4f28ca11dc_SetDate">
    <vt:lpwstr>2019-12-16T19:06:53.6916072Z</vt:lpwstr>
  </property>
  <property fmtid="{D5CDD505-2E9C-101B-9397-08002B2CF9AE}" pid="14" name="MSIP_Label_ea60d57e-af5b-4752-ac57-3e4f28ca11dc_Name">
    <vt:lpwstr>No Additional Protection</vt:lpwstr>
  </property>
  <property fmtid="{D5CDD505-2E9C-101B-9397-08002B2CF9AE}" pid="15" name="MSIP_Label_ea60d57e-af5b-4752-ac57-3e4f28ca11dc_Application">
    <vt:lpwstr>Microsoft Azure Information Protection</vt:lpwstr>
  </property>
  <property fmtid="{D5CDD505-2E9C-101B-9397-08002B2CF9AE}" pid="16" name="MSIP_Label_ea60d57e-af5b-4752-ac57-3e4f28ca11dc_ActionId">
    <vt:lpwstr>f0ed7a95-e737-485f-8419-39cf4f3e5f96</vt:lpwstr>
  </property>
  <property fmtid="{D5CDD505-2E9C-101B-9397-08002B2CF9AE}" pid="17" name="MSIP_Label_ea60d57e-af5b-4752-ac57-3e4f28ca11dc_Parent">
    <vt:lpwstr>b244f673-923e-4cdb-8bf1-dfcce5b5c514</vt:lpwstr>
  </property>
  <property fmtid="{D5CDD505-2E9C-101B-9397-08002B2CF9AE}" pid="18" name="MSIP_Label_ea60d57e-af5b-4752-ac57-3e4f28ca11dc_Extended_MSFT_Method">
    <vt:lpwstr>Automatic</vt:lpwstr>
  </property>
  <property fmtid="{D5CDD505-2E9C-101B-9397-08002B2CF9AE}" pid="19" name="Sensitivity">
    <vt:lpwstr>Confidential No Additional Protection</vt:lpwstr>
  </property>
</Properties>
</file>