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38" r:id="rId3"/>
    <p:sldId id="364" r:id="rId4"/>
    <p:sldId id="365" r:id="rId5"/>
    <p:sldId id="366" r:id="rId6"/>
    <p:sldId id="367" r:id="rId7"/>
    <p:sldId id="33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5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F5FA-2AAF-498D-AFCA-51FB0D034A1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C4AB2-E89A-4DF4-A876-975D7FBC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E571-967D-4275-BE62-B9B480D4784B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AFC6-FAF9-424A-9BEA-BC8C6755DA3D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503B-70A5-4F12-AABB-7B3A773876B9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EC60-EF04-4B60-A32B-A40FCE4E460A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555A-FC5E-4496-AED2-7FA31D139C83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9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A5F1-9260-478E-B20F-1A8ABF89FB82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BA2B-3B1F-4E1F-B2DD-C1A3D5309ED1}" type="datetime1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C582-8DCC-47DD-B3DF-A6A84DD63559}" type="datetime1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2BA6-19BB-4D9B-909C-48E9001C6780}" type="datetime1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5E86-23E4-4686-B7B7-15EF4B618786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3C-ADCD-483A-9BD8-C8ACF9BF6FEB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6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6AB2-0519-4530-A396-7A6A760E1950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9481"/>
            <a:ext cx="9144000" cy="1655762"/>
          </a:xfrm>
        </p:spPr>
        <p:txBody>
          <a:bodyPr/>
          <a:lstStyle/>
          <a:p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 Eugenio Corallo, </a:t>
            </a:r>
            <a:r>
              <a:rPr lang="it-IT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Sapienza Università di Roma</a:t>
            </a:r>
          </a:p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vincenzo.corallo@uniroma1.it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524000" y="1244838"/>
            <a:ext cx="9144000" cy="1719317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Modalità di Verifica Finale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</a:t>
            </a:fld>
            <a:endParaRPr lang="en-US"/>
          </a:p>
        </p:txBody>
      </p:sp>
      <p:sp>
        <p:nvSpPr>
          <p:cNvPr id="8" name="Sottotitolo 3"/>
          <p:cNvSpPr txBox="1">
            <a:spLocks/>
          </p:cNvSpPr>
          <p:nvPr/>
        </p:nvSpPr>
        <p:spPr bwMode="auto">
          <a:xfrm>
            <a:off x="1527972" y="3127656"/>
            <a:ext cx="9140028" cy="6644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wrap="none"/>
          <a:lstStyle>
            <a:defPPr>
              <a:defRPr lang="it-IT"/>
            </a:defPPr>
            <a:lvl1pPr marL="342900" indent="-342900" eaLnBrk="1" hangingPunct="1">
              <a:spcBef>
                <a:spcPct val="20000"/>
              </a:spcBef>
              <a:defRPr sz="1600" b="1">
                <a:solidFill>
                  <a:srgbClr val="003A79"/>
                </a:solidFill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it-IT" altLang="it-IT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all’Ingegneria Finanziaria</a:t>
            </a:r>
            <a:r>
              <a:rPr lang="it-IT" altLang="it-IT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altLang="it-IT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it-IT" sz="1800" i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Seminario Professionalizzante</a:t>
            </a:r>
            <a:endParaRPr lang="it-IT" altLang="it-IT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4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Data e modalità di verifica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2832479"/>
            <a:ext cx="102368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verifica finale si terrà durante l’incontro del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 Maggio 2020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 studenti saranno coinvolti nella presentazione di un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realizzato in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gruppo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Ogni gruppo avrà a disposizione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minuti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 l’esposizione del proprio elaborato;</a:t>
            </a:r>
          </a:p>
          <a:p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Contenuto del case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1996243"/>
            <a:ext cx="102368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it-IT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consisterà nell’analisi di un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Ingegneria Finanziaria e coinvolgerà l’impiego di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 o più modelli teorici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anche non necessariamente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trattati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durante le lezioni;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Dovrà essere realizzato un algoritmo scritto in linguaggio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L’utilizzo della libreria </a:t>
            </a:r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QuantLib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 è obbligatorio ma vivamente consigliato;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progetto dovrà essere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versionato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 sistema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 stato fornito un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esempio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contenente dati spot, curve e superfici di volatilità, riferito al 14/04/2020;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Dovrà essere redatto un file di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documentazione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 progetto: a tal proposito vivamente consigliato l’impiego di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LaTeX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quanto anch’esso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versionabile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Vincoli, istruzioni e suggerimenti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1996243"/>
            <a:ext cx="102368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 obbligatorio creare un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non necessariamente pubblico, sul sito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Nella </a:t>
            </a: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it-IT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dovrà figurare almeno un </a:t>
            </a:r>
            <a:r>
              <a:rPr lang="it-IT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 ogni membro del gruppo. In altre parole, ognuno degli studenti dovrà dimostrare di essere stato contributore al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 proprio team!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la composizione dei gruppi sarà libera; tuttavia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nella reciproca conoscenza fra gli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studenti, si invita a costituire gruppi eterogenei e a distribuire e a non concentrare nei gruppi, studenti con spiccate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analitiche, di programmazione, documentali o espositive;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 ricercate necessariamente argomenti complicati; una buona analisi deriva il più delle volte dall’osservare sfumature anche su temi semplici, ma osservati con senso critico.</a:t>
            </a:r>
          </a:p>
        </p:txBody>
      </p:sp>
    </p:spTree>
    <p:extLst>
      <p:ext uri="{BB962C8B-B14F-4D97-AF65-F5344CB8AC3E}">
        <p14:creationId xmlns:p14="http://schemas.microsoft.com/office/powerpoint/2010/main" val="39214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Da dove trarre ispirazione?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1996243"/>
            <a:ext cx="102368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 innegabile che la fonte elettiva di ispirazione per formulare una buona domanda di ricerca sono e rimangono gli 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articoli scientifici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pubblicati in rivista; di seguito alcuni siti gratuiti da poter consultare: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it-I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it-I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it-I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Assolutamente da non sottovalutare sono le testate giornalistiche specializzate in ambito di </a:t>
            </a:r>
            <a:r>
              <a:rPr lang="it-IT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 </a:t>
            </a:r>
            <a:r>
              <a:rPr lang="it-IT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markets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che offrono anche un database di articoli scientifici (questi ultimi seppur a pagamento), su tutti: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it-I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67" y="3141470"/>
            <a:ext cx="2980290" cy="685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15" y="3347634"/>
            <a:ext cx="15144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016" y="3879382"/>
            <a:ext cx="2219325" cy="704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850" y="3923474"/>
            <a:ext cx="2371725" cy="800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0570" y="5905293"/>
            <a:ext cx="2396987" cy="5757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3104" y="5847832"/>
            <a:ext cx="2807184" cy="9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Da dove trarre ispirazione?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554" y="1996243"/>
            <a:ext cx="1023689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Oggi giorno, innumerevoli spunti anche di altissimo livello possono essere tratti da:</a:t>
            </a:r>
          </a:p>
          <a:p>
            <a:pPr lvl="1" algn="just"/>
            <a:endParaRPr lang="it-I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manuali: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it-I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Forum: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it-I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it-I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Canali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it-I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Gruppi                  :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13" y="2661710"/>
            <a:ext cx="3159709" cy="7503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723" y="3586491"/>
            <a:ext cx="4207773" cy="119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243" y="4923463"/>
            <a:ext cx="1647825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656" y="4856571"/>
            <a:ext cx="2282687" cy="7257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262" y="4864528"/>
            <a:ext cx="1965574" cy="7177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4941" y="5894311"/>
            <a:ext cx="750674" cy="6936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7624" y="5993692"/>
            <a:ext cx="3492885" cy="5337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2518" y="5993692"/>
            <a:ext cx="2730140" cy="50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7250" y="3061078"/>
            <a:ext cx="102368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Buon lavoro e … in bocca al lupo!</a:t>
            </a:r>
          </a:p>
        </p:txBody>
      </p:sp>
    </p:spTree>
    <p:extLst>
      <p:ext uri="{BB962C8B-B14F-4D97-AF65-F5344CB8AC3E}">
        <p14:creationId xmlns:p14="http://schemas.microsoft.com/office/powerpoint/2010/main" val="7752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10937</TotalTime>
  <Words>439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Modalità di Verifica Finale</vt:lpstr>
      <vt:lpstr>Processi Stocastici</vt:lpstr>
      <vt:lpstr>Processi Stocastici</vt:lpstr>
      <vt:lpstr>Processi Stocastici</vt:lpstr>
      <vt:lpstr>Processi Stocastici</vt:lpstr>
      <vt:lpstr>Processi Stocastici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Corallo, Vincenzo Eugenio</dc:creator>
  <cp:lastModifiedBy>Corallo, Vincenzo Eugenio</cp:lastModifiedBy>
  <cp:revision>149</cp:revision>
  <dcterms:created xsi:type="dcterms:W3CDTF">2019-12-16T18:42:51Z</dcterms:created>
  <dcterms:modified xsi:type="dcterms:W3CDTF">2020-04-21T10:58:51Z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44f673-923e-4cdb-8bf1-dfcce5b5c514_Enabled">
    <vt:lpwstr>True</vt:lpwstr>
  </property>
  <property fmtid="{D5CDD505-2E9C-101B-9397-08002B2CF9AE}" pid="3" name="MSIP_Label_b244f673-923e-4cdb-8bf1-dfcce5b5c514_SiteId">
    <vt:lpwstr>36da45f1-dd2c-4d1f-af13-5abe46b99921</vt:lpwstr>
  </property>
  <property fmtid="{D5CDD505-2E9C-101B-9397-08002B2CF9AE}" pid="4" name="MSIP_Label_b244f673-923e-4cdb-8bf1-dfcce5b5c514_Owner">
    <vt:lpwstr>vcorallo@deloitte.it</vt:lpwstr>
  </property>
  <property fmtid="{D5CDD505-2E9C-101B-9397-08002B2CF9AE}" pid="5" name="MSIP_Label_b244f673-923e-4cdb-8bf1-dfcce5b5c514_SetDate">
    <vt:lpwstr>2019-12-16T19:06:53.6906045Z</vt:lpwstr>
  </property>
  <property fmtid="{D5CDD505-2E9C-101B-9397-08002B2CF9AE}" pid="6" name="MSIP_Label_b244f673-923e-4cdb-8bf1-dfcce5b5c514_Name">
    <vt:lpwstr>Confidential</vt:lpwstr>
  </property>
  <property fmtid="{D5CDD505-2E9C-101B-9397-08002B2CF9AE}" pid="7" name="MSIP_Label_b244f673-923e-4cdb-8bf1-dfcce5b5c514_Application">
    <vt:lpwstr>Microsoft Azure Information Protection</vt:lpwstr>
  </property>
  <property fmtid="{D5CDD505-2E9C-101B-9397-08002B2CF9AE}" pid="8" name="MSIP_Label_b244f673-923e-4cdb-8bf1-dfcce5b5c514_ActionId">
    <vt:lpwstr>f0ed7a95-e737-485f-8419-39cf4f3e5f96</vt:lpwstr>
  </property>
  <property fmtid="{D5CDD505-2E9C-101B-9397-08002B2CF9AE}" pid="9" name="MSIP_Label_b244f673-923e-4cdb-8bf1-dfcce5b5c514_Extended_MSFT_Method">
    <vt:lpwstr>Automatic</vt:lpwstr>
  </property>
  <property fmtid="{D5CDD505-2E9C-101B-9397-08002B2CF9AE}" pid="10" name="MSIP_Label_ea60d57e-af5b-4752-ac57-3e4f28ca11dc_Enabled">
    <vt:lpwstr>True</vt:lpwstr>
  </property>
  <property fmtid="{D5CDD505-2E9C-101B-9397-08002B2CF9AE}" pid="11" name="MSIP_Label_ea60d57e-af5b-4752-ac57-3e4f28ca11dc_SiteId">
    <vt:lpwstr>36da45f1-dd2c-4d1f-af13-5abe46b99921</vt:lpwstr>
  </property>
  <property fmtid="{D5CDD505-2E9C-101B-9397-08002B2CF9AE}" pid="12" name="MSIP_Label_ea60d57e-af5b-4752-ac57-3e4f28ca11dc_Owner">
    <vt:lpwstr>vcorallo@deloitte.it</vt:lpwstr>
  </property>
  <property fmtid="{D5CDD505-2E9C-101B-9397-08002B2CF9AE}" pid="13" name="MSIP_Label_ea60d57e-af5b-4752-ac57-3e4f28ca11dc_SetDate">
    <vt:lpwstr>2019-12-16T19:06:53.6916072Z</vt:lpwstr>
  </property>
  <property fmtid="{D5CDD505-2E9C-101B-9397-08002B2CF9AE}" pid="14" name="MSIP_Label_ea60d57e-af5b-4752-ac57-3e4f28ca11dc_Name">
    <vt:lpwstr>No Additional Protection</vt:lpwstr>
  </property>
  <property fmtid="{D5CDD505-2E9C-101B-9397-08002B2CF9AE}" pid="15" name="MSIP_Label_ea60d57e-af5b-4752-ac57-3e4f28ca11dc_Application">
    <vt:lpwstr>Microsoft Azure Information Protection</vt:lpwstr>
  </property>
  <property fmtid="{D5CDD505-2E9C-101B-9397-08002B2CF9AE}" pid="16" name="MSIP_Label_ea60d57e-af5b-4752-ac57-3e4f28ca11dc_ActionId">
    <vt:lpwstr>f0ed7a95-e737-485f-8419-39cf4f3e5f96</vt:lpwstr>
  </property>
  <property fmtid="{D5CDD505-2E9C-101B-9397-08002B2CF9AE}" pid="17" name="MSIP_Label_ea60d57e-af5b-4752-ac57-3e4f28ca11dc_Parent">
    <vt:lpwstr>b244f673-923e-4cdb-8bf1-dfcce5b5c514</vt:lpwstr>
  </property>
  <property fmtid="{D5CDD505-2E9C-101B-9397-08002B2CF9AE}" pid="18" name="MSIP_Label_ea60d57e-af5b-4752-ac57-3e4f28ca11dc_Extended_MSFT_Method">
    <vt:lpwstr>Automatic</vt:lpwstr>
  </property>
  <property fmtid="{D5CDD505-2E9C-101B-9397-08002B2CF9AE}" pid="19" name="Sensitivity">
    <vt:lpwstr>Confidential No Additional Protection</vt:lpwstr>
  </property>
</Properties>
</file>