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56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F5FA-2AAF-498D-AFCA-51FB0D034A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C4AB2-E89A-4DF4-A876-975D7FBC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D700-E2EF-4EBC-96AB-97E8F30D6FA0}" type="datetime1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B0F5-8C83-4DE4-9892-582DF830A78F}" type="datetime1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D473-C06A-4243-840B-9D8AD42A06CA}" type="datetime1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3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867D-CE74-4433-B679-55E2A4305C1C}" type="datetime1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A5A8-654D-4B48-8C5D-CADEEE354891}" type="datetime1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9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A532-A70D-4F34-AAB4-6B2C71B6B11A}" type="datetime1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01ED-1FA5-4CA8-B2AC-2F304DBD7434}" type="datetime1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EC2F-8BC4-4C45-93FC-B2A4C5C7DD7A}" type="datetime1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0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5ED6-B8A9-4025-87BE-1238E93E1039}" type="datetime1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E1D-B754-4E4B-AFF9-B5FAF21DABC6}" type="datetime1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1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3B6C-662E-482F-8FAB-31539BBE1511}" type="datetime1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6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CD3B-E936-4F74-9805-1602D6EAEF73}" type="datetime1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9481"/>
            <a:ext cx="9144000" cy="1655762"/>
          </a:xfrm>
        </p:spPr>
        <p:txBody>
          <a:bodyPr/>
          <a:lstStyle/>
          <a:p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 Eugenio Corallo, </a:t>
            </a:r>
            <a:r>
              <a:rPr lang="it-IT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Sapienza Università di Roma</a:t>
            </a:r>
          </a:p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vincenzo.corallo@uniroma1.it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524000" y="1244838"/>
            <a:ext cx="9144000" cy="1719317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Counterparty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(CCR)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Valuation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Adjustments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(XVA)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</a:t>
            </a:fld>
            <a:endParaRPr lang="en-US"/>
          </a:p>
        </p:txBody>
      </p:sp>
      <p:sp>
        <p:nvSpPr>
          <p:cNvPr id="8" name="Sottotitolo 3"/>
          <p:cNvSpPr txBox="1">
            <a:spLocks/>
          </p:cNvSpPr>
          <p:nvPr/>
        </p:nvSpPr>
        <p:spPr bwMode="auto">
          <a:xfrm>
            <a:off x="1527972" y="3127656"/>
            <a:ext cx="9140028" cy="6644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wrap="none"/>
          <a:lstStyle>
            <a:defPPr>
              <a:defRPr lang="it-IT"/>
            </a:defPPr>
            <a:lvl1pPr marL="342900" indent="-342900" eaLnBrk="1" hangingPunct="1">
              <a:spcBef>
                <a:spcPct val="20000"/>
              </a:spcBef>
              <a:defRPr sz="1600" b="1">
                <a:solidFill>
                  <a:srgbClr val="003A79"/>
                </a:solidFill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it-IT" altLang="it-IT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Introduzione all’Ingegneria Finanziaria</a:t>
            </a:r>
            <a:r>
              <a:rPr lang="it-IT" altLang="it-IT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altLang="it-IT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it-IT" sz="1800" i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Seminario Professionalizzante</a:t>
            </a:r>
            <a:endParaRPr lang="it-IT" altLang="it-IT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4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192695" y="429836"/>
            <a:ext cx="9903929" cy="1478480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Counterparty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Credit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(CCR) 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efinition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14" y="2111029"/>
            <a:ext cx="100012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5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192695" y="429836"/>
            <a:ext cx="9903929" cy="1478480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Consequences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XVAs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fair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52027"/>
            <a:ext cx="99060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9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192695" y="429836"/>
            <a:ext cx="9903929" cy="1478480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set-up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30" y="2006506"/>
            <a:ext cx="8557592" cy="482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4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192695" y="429836"/>
            <a:ext cx="9903929" cy="1478480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equity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28" y="2084316"/>
            <a:ext cx="10096500" cy="3067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83" y="4593120"/>
            <a:ext cx="50292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5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192695" y="429836"/>
            <a:ext cx="9903929" cy="1478480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83" y="4593120"/>
            <a:ext cx="5029200" cy="514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699" y="2019265"/>
            <a:ext cx="7951280" cy="470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9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192695" y="429836"/>
            <a:ext cx="9903929" cy="1478480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ISDA Master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Agreements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83" y="4593120"/>
            <a:ext cx="5029200" cy="514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156" y="1908315"/>
            <a:ext cx="8481392" cy="490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5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192695" y="429836"/>
            <a:ext cx="9903929" cy="1478480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Bilateral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CCR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83" y="4593120"/>
            <a:ext cx="5029200" cy="514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695" y="1954312"/>
            <a:ext cx="8439590" cy="45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192695" y="429836"/>
            <a:ext cx="9903929" cy="1478480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CCR: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83" y="4593120"/>
            <a:ext cx="5029200" cy="514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1923429"/>
            <a:ext cx="101060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1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6494</TotalTime>
  <Words>74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Introduction to Counterparty Credit Risk (CCR) and Valuation Adjustments (XVA)</vt:lpstr>
      <vt:lpstr>Counterparty Credit Risk (CCR) definition</vt:lpstr>
      <vt:lpstr>Consequences of XVAs on fair pricing</vt:lpstr>
      <vt:lpstr>Model set-up</vt:lpstr>
      <vt:lpstr>Firm equity dynamics</vt:lpstr>
      <vt:lpstr>Default event</vt:lpstr>
      <vt:lpstr>ISDA Master Agreements</vt:lpstr>
      <vt:lpstr>Bilateral CCR pricing</vt:lpstr>
      <vt:lpstr>The price of CCR: economic interpretation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Corallo, Vincenzo Eugenio</dc:creator>
  <cp:lastModifiedBy>Corallo, Vincenzo Eugenio</cp:lastModifiedBy>
  <cp:revision>57</cp:revision>
  <dcterms:created xsi:type="dcterms:W3CDTF">2019-12-16T18:42:51Z</dcterms:created>
  <dcterms:modified xsi:type="dcterms:W3CDTF">2020-02-22T20:44:21Z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44f673-923e-4cdb-8bf1-dfcce5b5c514_Enabled">
    <vt:lpwstr>True</vt:lpwstr>
  </property>
  <property fmtid="{D5CDD505-2E9C-101B-9397-08002B2CF9AE}" pid="3" name="MSIP_Label_b244f673-923e-4cdb-8bf1-dfcce5b5c514_SiteId">
    <vt:lpwstr>36da45f1-dd2c-4d1f-af13-5abe46b99921</vt:lpwstr>
  </property>
  <property fmtid="{D5CDD505-2E9C-101B-9397-08002B2CF9AE}" pid="4" name="MSIP_Label_b244f673-923e-4cdb-8bf1-dfcce5b5c514_Owner">
    <vt:lpwstr>vcorallo@deloitte.it</vt:lpwstr>
  </property>
  <property fmtid="{D5CDD505-2E9C-101B-9397-08002B2CF9AE}" pid="5" name="MSIP_Label_b244f673-923e-4cdb-8bf1-dfcce5b5c514_SetDate">
    <vt:lpwstr>2019-12-16T19:06:53.6906045Z</vt:lpwstr>
  </property>
  <property fmtid="{D5CDD505-2E9C-101B-9397-08002B2CF9AE}" pid="6" name="MSIP_Label_b244f673-923e-4cdb-8bf1-dfcce5b5c514_Name">
    <vt:lpwstr>Confidential</vt:lpwstr>
  </property>
  <property fmtid="{D5CDD505-2E9C-101B-9397-08002B2CF9AE}" pid="7" name="MSIP_Label_b244f673-923e-4cdb-8bf1-dfcce5b5c514_Application">
    <vt:lpwstr>Microsoft Azure Information Protection</vt:lpwstr>
  </property>
  <property fmtid="{D5CDD505-2E9C-101B-9397-08002B2CF9AE}" pid="8" name="MSIP_Label_b244f673-923e-4cdb-8bf1-dfcce5b5c514_ActionId">
    <vt:lpwstr>f0ed7a95-e737-485f-8419-39cf4f3e5f96</vt:lpwstr>
  </property>
  <property fmtid="{D5CDD505-2E9C-101B-9397-08002B2CF9AE}" pid="9" name="MSIP_Label_b244f673-923e-4cdb-8bf1-dfcce5b5c514_Extended_MSFT_Method">
    <vt:lpwstr>Automatic</vt:lpwstr>
  </property>
  <property fmtid="{D5CDD505-2E9C-101B-9397-08002B2CF9AE}" pid="10" name="MSIP_Label_ea60d57e-af5b-4752-ac57-3e4f28ca11dc_Enabled">
    <vt:lpwstr>True</vt:lpwstr>
  </property>
  <property fmtid="{D5CDD505-2E9C-101B-9397-08002B2CF9AE}" pid="11" name="MSIP_Label_ea60d57e-af5b-4752-ac57-3e4f28ca11dc_SiteId">
    <vt:lpwstr>36da45f1-dd2c-4d1f-af13-5abe46b99921</vt:lpwstr>
  </property>
  <property fmtid="{D5CDD505-2E9C-101B-9397-08002B2CF9AE}" pid="12" name="MSIP_Label_ea60d57e-af5b-4752-ac57-3e4f28ca11dc_Owner">
    <vt:lpwstr>vcorallo@deloitte.it</vt:lpwstr>
  </property>
  <property fmtid="{D5CDD505-2E9C-101B-9397-08002B2CF9AE}" pid="13" name="MSIP_Label_ea60d57e-af5b-4752-ac57-3e4f28ca11dc_SetDate">
    <vt:lpwstr>2019-12-16T19:06:53.6916072Z</vt:lpwstr>
  </property>
  <property fmtid="{D5CDD505-2E9C-101B-9397-08002B2CF9AE}" pid="14" name="MSIP_Label_ea60d57e-af5b-4752-ac57-3e4f28ca11dc_Name">
    <vt:lpwstr>No Additional Protection</vt:lpwstr>
  </property>
  <property fmtid="{D5CDD505-2E9C-101B-9397-08002B2CF9AE}" pid="15" name="MSIP_Label_ea60d57e-af5b-4752-ac57-3e4f28ca11dc_Application">
    <vt:lpwstr>Microsoft Azure Information Protection</vt:lpwstr>
  </property>
  <property fmtid="{D5CDD505-2E9C-101B-9397-08002B2CF9AE}" pid="16" name="MSIP_Label_ea60d57e-af5b-4752-ac57-3e4f28ca11dc_ActionId">
    <vt:lpwstr>f0ed7a95-e737-485f-8419-39cf4f3e5f96</vt:lpwstr>
  </property>
  <property fmtid="{D5CDD505-2E9C-101B-9397-08002B2CF9AE}" pid="17" name="MSIP_Label_ea60d57e-af5b-4752-ac57-3e4f28ca11dc_Parent">
    <vt:lpwstr>b244f673-923e-4cdb-8bf1-dfcce5b5c514</vt:lpwstr>
  </property>
  <property fmtid="{D5CDD505-2E9C-101B-9397-08002B2CF9AE}" pid="18" name="MSIP_Label_ea60d57e-af5b-4752-ac57-3e4f28ca11dc_Extended_MSFT_Method">
    <vt:lpwstr>Automatic</vt:lpwstr>
  </property>
  <property fmtid="{D5CDD505-2E9C-101B-9397-08002B2CF9AE}" pid="19" name="Sensitivity">
    <vt:lpwstr>Confidential No Additional Protection</vt:lpwstr>
  </property>
</Properties>
</file>