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7" r:id="rId68"/>
    <p:sldId id="328" r:id="rId69"/>
    <p:sldId id="329" r:id="rId70"/>
    <p:sldId id="330" r:id="rId71"/>
    <p:sldId id="331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5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5FA-2AAF-498D-AFCA-51FB0D034A1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4AB2-E89A-4DF4-A876-975D7FBC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D700-E2EF-4EBC-96AB-97E8F30D6FA0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B0F5-8C83-4DE4-9892-582DF830A78F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D473-C06A-4243-840B-9D8AD42A06CA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867D-CE74-4433-B679-55E2A4305C1C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A5A8-654D-4B48-8C5D-CADEEE354891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A532-A70D-4F34-AAB4-6B2C71B6B11A}" type="datetime1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1ED-1FA5-4CA8-B2AC-2F304DBD7434}" type="datetime1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EC2F-8BC4-4C45-93FC-B2A4C5C7DD7A}" type="datetime1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ED6-B8A9-4025-87BE-1238E93E1039}" type="datetime1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E1D-B754-4E4B-AFF9-B5FAF21DABC6}" type="datetime1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3B6C-662E-482F-8FAB-31539BBE1511}" type="datetime1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CD3B-E936-4F74-9805-1602D6EAEF73}" type="datetime1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2.png"/><Relationship Id="rId7" Type="http://schemas.openxmlformats.org/officeDocument/2006/relationships/image" Target="../media/image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2.png"/><Relationship Id="rId7" Type="http://schemas.openxmlformats.org/officeDocument/2006/relationships/image" Target="../media/image6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2.png"/><Relationship Id="rId7" Type="http://schemas.openxmlformats.org/officeDocument/2006/relationships/image" Target="../media/image6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2.png"/><Relationship Id="rId7" Type="http://schemas.openxmlformats.org/officeDocument/2006/relationships/image" Target="../media/image6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 Eugenio Corallo,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Sapienza Università di Roma</a:t>
            </a:r>
          </a:p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vincenzo.corallo@uniroma1.it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524000" y="1244838"/>
            <a:ext cx="9144000" cy="1719317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all’Ingegneria Finanziaria</a:t>
            </a:r>
            <a:b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3600" b="1" i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Seminario Professionalizzante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Filtrazione standard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93" y="2106683"/>
            <a:ext cx="9315450" cy="3181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7" y="5387831"/>
            <a:ext cx="9420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Misura, distribuzione e valore medio   condizionato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90" y="2144368"/>
            <a:ext cx="9439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Concatenazione del valore medio condizionato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38" y="2205037"/>
            <a:ext cx="9401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37" y="1996243"/>
            <a:ext cx="9410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Sub-m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artingale e super-martingale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3" y="2309812"/>
            <a:ext cx="9296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convergenza delle martingale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3233737"/>
            <a:ext cx="128587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181225"/>
            <a:ext cx="931545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173" y="2181225"/>
            <a:ext cx="124777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stocastici markoviani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18" y="2052014"/>
            <a:ext cx="9334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stocastici markoviani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18" y="2052014"/>
            <a:ext cx="9334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31" y="2314160"/>
            <a:ext cx="74295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790" y="2679426"/>
            <a:ext cx="92011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Storia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9" y="2117034"/>
            <a:ext cx="930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Set-up Standard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60" y="2227386"/>
            <a:ext cx="91821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32" y="2550143"/>
            <a:ext cx="8105775" cy="35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63" y="4269941"/>
            <a:ext cx="9239250" cy="176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42" y="2999981"/>
            <a:ext cx="8829675" cy="371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56" y="3328288"/>
            <a:ext cx="9010650" cy="352425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9" y="2117034"/>
            <a:ext cx="930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14" y="2246069"/>
            <a:ext cx="9363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Caratterizzazione del Moto Browniano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61" y="2123865"/>
            <a:ext cx="9305925" cy="420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355" y="2144367"/>
            <a:ext cx="12096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non standard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55" y="2144367"/>
            <a:ext cx="12096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93" y="2185987"/>
            <a:ext cx="9296400" cy="2486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751" y="4658552"/>
            <a:ext cx="10191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- 3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40" y="2127182"/>
            <a:ext cx="9277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- 3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40" y="2127182"/>
            <a:ext cx="9277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- 3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37" y="2174806"/>
            <a:ext cx="9420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Variazione illimitata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613" y="2091978"/>
            <a:ext cx="9391650" cy="3190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23" y="2123247"/>
            <a:ext cx="1657350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Derivata in media quadratica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13" y="2099851"/>
            <a:ext cx="9382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Derivata in media quadratica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13" y="2099851"/>
            <a:ext cx="9382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Misure di Probabilità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1" y="2209800"/>
            <a:ext cx="9401175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54" y="4805801"/>
            <a:ext cx="9305925" cy="10382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Derivata in probabilità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021" y="1995697"/>
            <a:ext cx="9420225" cy="3562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272" y="5534023"/>
            <a:ext cx="27241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Scomposizione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Doob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-Mayer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47" y="2067340"/>
            <a:ext cx="9420225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67" y="2153891"/>
            <a:ext cx="2076450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025" y="2894770"/>
            <a:ext cx="9410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Scomposizione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Doob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-Mayer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47" y="2067340"/>
            <a:ext cx="9420225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67" y="2153891"/>
            <a:ext cx="2076450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025" y="2894770"/>
            <a:ext cx="9410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Scomposizione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Doob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-Mayer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340" y="2063594"/>
            <a:ext cx="8997782" cy="47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Integrale stocastico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27" y="2052434"/>
            <a:ext cx="9382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Integrale stocastico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27" y="2052434"/>
            <a:ext cx="9382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Integrale stocastico - 3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90" y="2176047"/>
            <a:ext cx="932497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823" y="3273492"/>
            <a:ext cx="9334500" cy="2676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533" y="3356942"/>
            <a:ext cx="2200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Proprietà dell’integrale stocastico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429" y="2012262"/>
            <a:ext cx="9486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Proprietà dell’integrale stocastico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033" y="2113310"/>
            <a:ext cx="9401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rappresentazione delle martingale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022" y="2063046"/>
            <a:ext cx="9117492" cy="47396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76" y="2108130"/>
            <a:ext cx="2305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Indipendenza stocastica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64" y="2222640"/>
            <a:ext cx="9344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rappresentazione delle martingale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813" y="2327825"/>
            <a:ext cx="9037978" cy="452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360" y="2043460"/>
            <a:ext cx="3313032" cy="4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Esistenza ed unicità della soluzione della SDE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347" y="2046101"/>
            <a:ext cx="8982470" cy="4454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91" y="2108132"/>
            <a:ext cx="2314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Drift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diffusione della SDE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219" y="2039384"/>
            <a:ext cx="926782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60" y="2770120"/>
            <a:ext cx="1371600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515" y="3092106"/>
            <a:ext cx="9277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Drift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diffusione della SDE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219" y="2039384"/>
            <a:ext cx="926782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60" y="2770120"/>
            <a:ext cx="1371600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515" y="3092106"/>
            <a:ext cx="9277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Esempi di processi stocastici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69" y="2011637"/>
            <a:ext cx="9324975" cy="866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1303" y="2177419"/>
            <a:ext cx="376481" cy="245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3" y="2747522"/>
            <a:ext cx="6791738" cy="4046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3173" y="2742271"/>
            <a:ext cx="646052" cy="4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Esempi di processi stocastici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4" y="2027375"/>
            <a:ext cx="69437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Calcolo stocastico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8" y="2075001"/>
            <a:ext cx="9220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1" y="2065063"/>
            <a:ext cx="9296400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1" y="2098605"/>
            <a:ext cx="17049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2" y="2346046"/>
            <a:ext cx="9258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2" y="2346046"/>
            <a:ext cx="9258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Variabili Aleatorie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64" y="2222640"/>
            <a:ext cx="9344025" cy="2114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61" y="4122045"/>
            <a:ext cx="9344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71" y="2028828"/>
            <a:ext cx="83153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Fubini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5" y="2029109"/>
            <a:ext cx="8739814" cy="2541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4" y="2118897"/>
            <a:ext cx="19907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100" y="4830248"/>
            <a:ext cx="8143458" cy="16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Fubini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81" y="2142507"/>
            <a:ext cx="9105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5" y="2163005"/>
            <a:ext cx="95250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13" y="2278337"/>
            <a:ext cx="1905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5" y="2163005"/>
            <a:ext cx="95250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13" y="2278337"/>
            <a:ext cx="1905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35" y="2184743"/>
            <a:ext cx="92773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35" y="2184743"/>
            <a:ext cx="92773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Misure di probabilità equivalenti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69" y="2076658"/>
            <a:ext cx="9315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Misure di probabilità equivalenti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12" y="2031150"/>
            <a:ext cx="9458325" cy="479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98" y="2083904"/>
            <a:ext cx="2314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Misure di probabilità equivalenti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12" y="2031150"/>
            <a:ext cx="9458325" cy="479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98" y="2083904"/>
            <a:ext cx="2314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Variabili Aleatorie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7" y="2365306"/>
            <a:ext cx="938212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81" y="4459358"/>
            <a:ext cx="9277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Radon-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12" y="2031150"/>
            <a:ext cx="9458325" cy="479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98" y="2083904"/>
            <a:ext cx="2314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Teorema 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19" y="2072723"/>
            <a:ext cx="7639050" cy="299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64" y="5445808"/>
            <a:ext cx="5057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Teorema 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40" y="1996243"/>
            <a:ext cx="8921122" cy="48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Teorema 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40" y="1996243"/>
            <a:ext cx="8921122" cy="48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Teorema 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24" y="2043114"/>
            <a:ext cx="9277350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8" y="2039798"/>
            <a:ext cx="231457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46" y="4304496"/>
            <a:ext cx="7149548" cy="25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2" y="3362325"/>
            <a:ext cx="9448800" cy="3495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4" y="1999009"/>
            <a:ext cx="9220200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3" y="3436039"/>
            <a:ext cx="2133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92" y="2129878"/>
            <a:ext cx="9429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2" y="2045596"/>
            <a:ext cx="9344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47" y="2016120"/>
            <a:ext cx="9292977" cy="4841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6" y="2065268"/>
            <a:ext cx="2352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47" y="2016120"/>
            <a:ext cx="9292977" cy="4841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6" y="2065268"/>
            <a:ext cx="2352675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47" y="5830466"/>
            <a:ext cx="9341126" cy="10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Probabilità condizionata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12" y="2183092"/>
            <a:ext cx="93249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0" y="2115377"/>
            <a:ext cx="903922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20" y="2438193"/>
            <a:ext cx="412432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92" y="2840523"/>
            <a:ext cx="9525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Cambiamento del tempo stocastico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3" y="2144986"/>
            <a:ext cx="9344025" cy="425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6" y="2249348"/>
            <a:ext cx="22860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Processi stocastici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85" y="2386839"/>
            <a:ext cx="94297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Processi stocastici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6" y="2379590"/>
            <a:ext cx="94678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549</Words>
  <Application>Microsoft Office PowerPoint</Application>
  <PresentationFormat>Widescreen</PresentationFormat>
  <Paragraphs>215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Times New Roman</vt:lpstr>
      <vt:lpstr>Office Theme</vt:lpstr>
      <vt:lpstr>Introduzione all’Ingegneria Finanziaria Seminario Professionalizzante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Corallo, Vincenzo Eugenio</dc:creator>
  <cp:lastModifiedBy>Corallo, Vincenzo Eugenio</cp:lastModifiedBy>
  <cp:revision>34</cp:revision>
  <dcterms:created xsi:type="dcterms:W3CDTF">2019-12-16T18:42:51Z</dcterms:created>
  <dcterms:modified xsi:type="dcterms:W3CDTF">2020-01-04T20:06:51Z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4f673-923e-4cdb-8bf1-dfcce5b5c514_Enabled">
    <vt:lpwstr>True</vt:lpwstr>
  </property>
  <property fmtid="{D5CDD505-2E9C-101B-9397-08002B2CF9AE}" pid="3" name="MSIP_Label_b244f673-923e-4cdb-8bf1-dfcce5b5c514_SiteId">
    <vt:lpwstr>36da45f1-dd2c-4d1f-af13-5abe46b99921</vt:lpwstr>
  </property>
  <property fmtid="{D5CDD505-2E9C-101B-9397-08002B2CF9AE}" pid="4" name="MSIP_Label_b244f673-923e-4cdb-8bf1-dfcce5b5c514_Owner">
    <vt:lpwstr>vcorallo@deloitte.it</vt:lpwstr>
  </property>
  <property fmtid="{D5CDD505-2E9C-101B-9397-08002B2CF9AE}" pid="5" name="MSIP_Label_b244f673-923e-4cdb-8bf1-dfcce5b5c514_SetDate">
    <vt:lpwstr>2019-12-16T19:06:53.6906045Z</vt:lpwstr>
  </property>
  <property fmtid="{D5CDD505-2E9C-101B-9397-08002B2CF9AE}" pid="6" name="MSIP_Label_b244f673-923e-4cdb-8bf1-dfcce5b5c514_Name">
    <vt:lpwstr>Confidential</vt:lpwstr>
  </property>
  <property fmtid="{D5CDD505-2E9C-101B-9397-08002B2CF9AE}" pid="7" name="MSIP_Label_b244f673-923e-4cdb-8bf1-dfcce5b5c514_Application">
    <vt:lpwstr>Microsoft Azure Information Protection</vt:lpwstr>
  </property>
  <property fmtid="{D5CDD505-2E9C-101B-9397-08002B2CF9AE}" pid="8" name="MSIP_Label_b244f673-923e-4cdb-8bf1-dfcce5b5c514_ActionId">
    <vt:lpwstr>f0ed7a95-e737-485f-8419-39cf4f3e5f96</vt:lpwstr>
  </property>
  <property fmtid="{D5CDD505-2E9C-101B-9397-08002B2CF9AE}" pid="9" name="MSIP_Label_b244f673-923e-4cdb-8bf1-dfcce5b5c514_Extended_MSFT_Method">
    <vt:lpwstr>Automatic</vt:lpwstr>
  </property>
  <property fmtid="{D5CDD505-2E9C-101B-9397-08002B2CF9AE}" pid="10" name="MSIP_Label_ea60d57e-af5b-4752-ac57-3e4f28ca11dc_Enabled">
    <vt:lpwstr>True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Owner">
    <vt:lpwstr>vcorallo@deloitte.it</vt:lpwstr>
  </property>
  <property fmtid="{D5CDD505-2E9C-101B-9397-08002B2CF9AE}" pid="13" name="MSIP_Label_ea60d57e-af5b-4752-ac57-3e4f28ca11dc_SetDate">
    <vt:lpwstr>2019-12-16T19:06:53.6916072Z</vt:lpwstr>
  </property>
  <property fmtid="{D5CDD505-2E9C-101B-9397-08002B2CF9AE}" pid="14" name="MSIP_Label_ea60d57e-af5b-4752-ac57-3e4f28ca11dc_Name">
    <vt:lpwstr>No Additional Protection</vt:lpwstr>
  </property>
  <property fmtid="{D5CDD505-2E9C-101B-9397-08002B2CF9AE}" pid="15" name="MSIP_Label_ea60d57e-af5b-4752-ac57-3e4f28ca11dc_Application">
    <vt:lpwstr>Microsoft Azure Information Protection</vt:lpwstr>
  </property>
  <property fmtid="{D5CDD505-2E9C-101B-9397-08002B2CF9AE}" pid="16" name="MSIP_Label_ea60d57e-af5b-4752-ac57-3e4f28ca11dc_ActionId">
    <vt:lpwstr>f0ed7a95-e737-485f-8419-39cf4f3e5f96</vt:lpwstr>
  </property>
  <property fmtid="{D5CDD505-2E9C-101B-9397-08002B2CF9AE}" pid="17" name="MSIP_Label_ea60d57e-af5b-4752-ac57-3e4f28ca11dc_Parent">
    <vt:lpwstr>b244f673-923e-4cdb-8bf1-dfcce5b5c514</vt:lpwstr>
  </property>
  <property fmtid="{D5CDD505-2E9C-101B-9397-08002B2CF9AE}" pid="18" name="MSIP_Label_ea60d57e-af5b-4752-ac57-3e4f28ca11dc_Extended_MSFT_Method">
    <vt:lpwstr>Automatic</vt:lpwstr>
  </property>
  <property fmtid="{D5CDD505-2E9C-101B-9397-08002B2CF9AE}" pid="19" name="Sensitivity">
    <vt:lpwstr>Confidential No Additional Protection</vt:lpwstr>
  </property>
</Properties>
</file>