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</p:sldIdLst>
  <p:sldSz cx="18288000" cy="10287000"/>
  <p:notesSz cx="6858000" cy="9144000"/>
  <p:embeddedFontLst>
    <p:embeddedFont>
      <p:font typeface="Libre Baskerville" charset="1" panose="02000000000000000000"/>
      <p:regular r:id="rId6"/>
    </p:embeddedFont>
    <p:embeddedFont>
      <p:font typeface="Libre Baskerville Bold" charset="1" panose="02000000000000000000"/>
      <p:regular r:id="rId7"/>
    </p:embeddedFont>
    <p:embeddedFont>
      <p:font typeface="Libre Baskerville Italics" charset="1" panose="02000000000000000000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Open Sans Extra Bold" charset="1" panose="020B0906030804020204"/>
      <p:regular r:id="rId13"/>
    </p:embeddedFont>
    <p:embeddedFont>
      <p:font typeface="Open Sans Extra Bold Italics" charset="1" panose="020B0906030804020204"/>
      <p:regular r:id="rId14"/>
    </p:embeddedFont>
    <p:embeddedFont>
      <p:font typeface="Now" charset="1" panose="00000500000000000000"/>
      <p:regular r:id="rId15"/>
    </p:embeddedFont>
    <p:embeddedFont>
      <p:font typeface="Now Bold" charset="1" panose="00000800000000000000"/>
      <p:regular r:id="rId16"/>
    </p:embeddedFont>
    <p:embeddedFont>
      <p:font typeface="Now Thin" charset="1" panose="00000300000000000000"/>
      <p:regular r:id="rId17"/>
    </p:embeddedFont>
    <p:embeddedFont>
      <p:font typeface="Now Light" charset="1" panose="00000400000000000000"/>
      <p:regular r:id="rId18"/>
    </p:embeddedFont>
    <p:embeddedFont>
      <p:font typeface="Now Medium" charset="1" panose="00000600000000000000"/>
      <p:regular r:id="rId19"/>
    </p:embeddedFont>
    <p:embeddedFont>
      <p:font typeface="Now Heavy" charset="1" panose="00000A00000000000000"/>
      <p:regular r:id="rId20"/>
    </p:embeddedFont>
    <p:embeddedFont>
      <p:font typeface="Open Sans" charset="1" panose="020B0606030504020204"/>
      <p:regular r:id="rId21"/>
    </p:embeddedFont>
    <p:embeddedFont>
      <p:font typeface="Open Sans Bold" charset="1" panose="020B0806030504020204"/>
      <p:regular r:id="rId22"/>
    </p:embeddedFont>
    <p:embeddedFont>
      <p:font typeface="Open Sans Italics" charset="1" panose="020B0606030504020204"/>
      <p:regular r:id="rId23"/>
    </p:embeddedFont>
    <p:embeddedFont>
      <p:font typeface="Open Sans Bold Italics" charset="1" panose="020B0806030504020204"/>
      <p:regular r:id="rId24"/>
    </p:embeddedFont>
    <p:embeddedFont>
      <p:font typeface="Open Sans Light" charset="1" panose="020B0306030504020204"/>
      <p:regular r:id="rId25"/>
    </p:embeddedFont>
    <p:embeddedFont>
      <p:font typeface="Open Sans Light Italics" charset="1" panose="020B0306030504020204"/>
      <p:regular r:id="rId26"/>
    </p:embeddedFont>
    <p:embeddedFont>
      <p:font typeface="Open Sans Ultra-Bold" charset="1" panose="00000000000000000000"/>
      <p:regular r:id="rId27"/>
    </p:embeddedFont>
    <p:embeddedFont>
      <p:font typeface="Open Sans Ultra-Bold Italics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49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27600" y="0"/>
            <a:ext cx="16543512" cy="11308819"/>
            <a:chOff x="0" y="0"/>
            <a:chExt cx="4357139" cy="29784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7139" cy="2978454"/>
            </a:xfrm>
            <a:custGeom>
              <a:avLst/>
              <a:gdLst/>
              <a:ahLst/>
              <a:cxnLst/>
              <a:rect r="r" b="b" t="t" l="l"/>
              <a:pathLst>
                <a:path h="2978454" w="4357139">
                  <a:moveTo>
                    <a:pt x="0" y="0"/>
                  </a:moveTo>
                  <a:lnTo>
                    <a:pt x="4357139" y="0"/>
                  </a:lnTo>
                  <a:lnTo>
                    <a:pt x="4357139" y="2978454"/>
                  </a:lnTo>
                  <a:lnTo>
                    <a:pt x="0" y="2978454"/>
                  </a:lnTo>
                  <a:close/>
                </a:path>
              </a:pathLst>
            </a:custGeom>
            <a:solidFill>
              <a:srgbClr val="E8DA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7139" cy="3016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46618" y="345727"/>
            <a:ext cx="4108467" cy="4108467"/>
          </a:xfrm>
          <a:custGeom>
            <a:avLst/>
            <a:gdLst/>
            <a:ahLst/>
            <a:cxnLst/>
            <a:rect r="r" b="b" t="t" l="l"/>
            <a:pathLst>
              <a:path h="4108467" w="4108467">
                <a:moveTo>
                  <a:pt x="0" y="0"/>
                </a:moveTo>
                <a:lnTo>
                  <a:pt x="4108468" y="0"/>
                </a:lnTo>
                <a:lnTo>
                  <a:pt x="4108468" y="4108467"/>
                </a:lnTo>
                <a:lnTo>
                  <a:pt x="0" y="4108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36993" y="939923"/>
            <a:ext cx="8882693" cy="2197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80"/>
              </a:lnSpc>
            </a:pPr>
            <a:r>
              <a:rPr lang="en-US" sz="7944">
                <a:solidFill>
                  <a:srgbClr val="6B4931"/>
                </a:solidFill>
                <a:latin typeface="Libre Baskerville Bold"/>
              </a:rPr>
              <a:t>PARTHENOPE</a:t>
            </a:r>
          </a:p>
          <a:p>
            <a:pPr>
              <a:lnSpc>
                <a:spcPts val="8580"/>
              </a:lnSpc>
            </a:pPr>
            <a:r>
              <a:rPr lang="en-US" sz="7944">
                <a:solidFill>
                  <a:srgbClr val="6B4931"/>
                </a:solidFill>
                <a:latin typeface="Libre Baskerville Bold"/>
              </a:rPr>
              <a:t>HOTEL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42819" y="5095875"/>
            <a:ext cx="4716481" cy="378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80"/>
              </a:lnSpc>
            </a:pPr>
            <a:r>
              <a:rPr lang="en-US" sz="2700">
                <a:solidFill>
                  <a:srgbClr val="6B4931"/>
                </a:solidFill>
                <a:latin typeface="Now"/>
              </a:rPr>
              <a:t>@VincenzoDeCandia #0124002439</a:t>
            </a:r>
          </a:p>
          <a:p>
            <a:pPr algn="r">
              <a:lnSpc>
                <a:spcPts val="3780"/>
              </a:lnSpc>
            </a:pPr>
          </a:p>
          <a:p>
            <a:pPr algn="r">
              <a:lnSpc>
                <a:spcPts val="3780"/>
              </a:lnSpc>
            </a:pPr>
            <a:r>
              <a:rPr lang="en-US" sz="2700">
                <a:solidFill>
                  <a:srgbClr val="6B4931"/>
                </a:solidFill>
                <a:latin typeface="Now"/>
              </a:rPr>
              <a:t>@VincenzoFranchetti</a:t>
            </a:r>
          </a:p>
          <a:p>
            <a:pPr algn="r">
              <a:lnSpc>
                <a:spcPts val="3780"/>
              </a:lnSpc>
            </a:pPr>
            <a:r>
              <a:rPr lang="en-US" sz="2700">
                <a:solidFill>
                  <a:srgbClr val="6B4931"/>
                </a:solidFill>
                <a:latin typeface="Now"/>
              </a:rPr>
              <a:t>#0124002616</a:t>
            </a:r>
          </a:p>
          <a:p>
            <a:pPr algn="r">
              <a:lnSpc>
                <a:spcPts val="3780"/>
              </a:lnSpc>
            </a:pPr>
          </a:p>
          <a:p>
            <a:pPr algn="r">
              <a:lnSpc>
                <a:spcPts val="3780"/>
              </a:lnSpc>
            </a:pPr>
            <a:r>
              <a:rPr lang="en-US" sz="2700">
                <a:solidFill>
                  <a:srgbClr val="6B4931"/>
                </a:solidFill>
                <a:latin typeface="Now"/>
              </a:rPr>
              <a:t>@DavideAiello</a:t>
            </a:r>
          </a:p>
          <a:p>
            <a:pPr algn="r">
              <a:lnSpc>
                <a:spcPts val="3780"/>
              </a:lnSpc>
            </a:pPr>
            <a:r>
              <a:rPr lang="en-US" sz="2700">
                <a:solidFill>
                  <a:srgbClr val="6B4931"/>
                </a:solidFill>
                <a:latin typeface="Now"/>
              </a:rPr>
              <a:t>#0124002594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36993" y="3678141"/>
            <a:ext cx="9801522" cy="5206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37"/>
              </a:lnSpc>
            </a:pPr>
            <a:r>
              <a:rPr lang="en-US" sz="3460">
                <a:solidFill>
                  <a:srgbClr val="6B4931"/>
                </a:solidFill>
                <a:latin typeface="Libre Baskerville Bold"/>
              </a:rPr>
              <a:t>Si vuole creare un PWA per la gestione di prenotazioni e camere di un hotel al fine di ottimizzare l’esperienza dei clienti.</a:t>
            </a:r>
          </a:p>
          <a:p>
            <a:pPr>
              <a:lnSpc>
                <a:spcPts val="3737"/>
              </a:lnSpc>
            </a:pPr>
          </a:p>
          <a:p>
            <a:pPr>
              <a:lnSpc>
                <a:spcPts val="3737"/>
              </a:lnSpc>
            </a:pPr>
            <a:r>
              <a:rPr lang="en-US" sz="3460">
                <a:solidFill>
                  <a:srgbClr val="6B4931"/>
                </a:solidFill>
                <a:latin typeface="Libre Baskerville Bold"/>
              </a:rPr>
              <a:t>Consentirà al cliente di visualizzare lo storico dei pagamenti e delle prenotazioni.</a:t>
            </a:r>
          </a:p>
          <a:p>
            <a:pPr>
              <a:lnSpc>
                <a:spcPts val="3737"/>
              </a:lnSpc>
            </a:pPr>
          </a:p>
          <a:p>
            <a:pPr>
              <a:lnSpc>
                <a:spcPts val="3737"/>
              </a:lnSpc>
              <a:spcBef>
                <a:spcPct val="0"/>
              </a:spcBef>
            </a:pPr>
            <a:r>
              <a:rPr lang="en-US" sz="3460">
                <a:solidFill>
                  <a:srgbClr val="6B4931"/>
                </a:solidFill>
                <a:latin typeface="Libre Baskerville Bold"/>
              </a:rPr>
              <a:t>Mentre lo staff avrà a disposizione un’interfaccia per gestire le prenotazioni, gli utenti e le camere.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49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2139950" cy="10287000"/>
            <a:chOff x="0" y="0"/>
            <a:chExt cx="319735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97353" cy="2709333"/>
            </a:xfrm>
            <a:custGeom>
              <a:avLst/>
              <a:gdLst/>
              <a:ahLst/>
              <a:cxnLst/>
              <a:rect r="r" b="b" t="t" l="l"/>
              <a:pathLst>
                <a:path h="2709333" w="3197353">
                  <a:moveTo>
                    <a:pt x="0" y="0"/>
                  </a:moveTo>
                  <a:lnTo>
                    <a:pt x="3197353" y="0"/>
                  </a:lnTo>
                  <a:lnTo>
                    <a:pt x="319735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8DA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9735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2095728"/>
            <a:ext cx="10892627" cy="712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Creazione di un’interfaccia user-friendly.</a:t>
            </a:r>
          </a:p>
          <a:p>
            <a:pPr>
              <a:lnSpc>
                <a:spcPts val="3780"/>
              </a:lnSpc>
            </a:pPr>
          </a:p>
          <a:p>
            <a:pPr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Sistema di gestione delle prenotazioni attraverso l’uso di DB.</a:t>
            </a:r>
          </a:p>
          <a:p>
            <a:pPr>
              <a:lnSpc>
                <a:spcPts val="3780"/>
              </a:lnSpc>
            </a:pPr>
          </a:p>
          <a:p>
            <a:pPr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Creazione di un sistema di autenticazione (a due fattori) e un sistema di pagamento sicuro.</a:t>
            </a:r>
          </a:p>
          <a:p>
            <a:pPr>
              <a:lnSpc>
                <a:spcPts val="3780"/>
              </a:lnSpc>
            </a:pPr>
          </a:p>
          <a:p>
            <a:pPr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Creazione di un profilo amministratore per la direzione dei dati.</a:t>
            </a:r>
          </a:p>
          <a:p>
            <a:pPr>
              <a:lnSpc>
                <a:spcPts val="3780"/>
              </a:lnSpc>
            </a:pPr>
          </a:p>
          <a:p>
            <a:pPr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Creazione di un profilo reception per il controllo delle prenotazioni e dei pagamenti.</a:t>
            </a:r>
          </a:p>
          <a:p>
            <a:pPr>
              <a:lnSpc>
                <a:spcPts val="3780"/>
              </a:lnSpc>
            </a:pPr>
          </a:p>
          <a:p>
            <a:pPr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Creazione di un profile cliente per effettuare le prenotazioni</a:t>
            </a:r>
          </a:p>
          <a:p>
            <a:pPr>
              <a:lnSpc>
                <a:spcPts val="378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198932" y="1432629"/>
            <a:ext cx="6089068" cy="7421742"/>
          </a:xfrm>
          <a:custGeom>
            <a:avLst/>
            <a:gdLst/>
            <a:ahLst/>
            <a:cxnLst/>
            <a:rect r="r" b="b" t="t" l="l"/>
            <a:pathLst>
              <a:path h="7421742" w="6089068">
                <a:moveTo>
                  <a:pt x="0" y="0"/>
                </a:moveTo>
                <a:lnTo>
                  <a:pt x="6089068" y="0"/>
                </a:lnTo>
                <a:lnTo>
                  <a:pt x="6089068" y="7421742"/>
                </a:lnTo>
                <a:lnTo>
                  <a:pt x="0" y="7421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4467" y="682412"/>
            <a:ext cx="5717714" cy="111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80"/>
              </a:lnSpc>
            </a:pPr>
            <a:r>
              <a:rPr lang="en-US" sz="7944">
                <a:solidFill>
                  <a:srgbClr val="6B4931"/>
                </a:solidFill>
                <a:latin typeface="Libre Baskerville Bold"/>
              </a:rPr>
              <a:t>Richieste: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DA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528810" cy="10287000"/>
            <a:chOff x="0" y="0"/>
            <a:chExt cx="27730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7302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73020">
                  <a:moveTo>
                    <a:pt x="0" y="0"/>
                  </a:moveTo>
                  <a:lnTo>
                    <a:pt x="2773020" y="0"/>
                  </a:lnTo>
                  <a:lnTo>
                    <a:pt x="277302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B493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7302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571830" y="5954905"/>
            <a:ext cx="2495081" cy="2245573"/>
          </a:xfrm>
          <a:custGeom>
            <a:avLst/>
            <a:gdLst/>
            <a:ahLst/>
            <a:cxnLst/>
            <a:rect r="r" b="b" t="t" l="l"/>
            <a:pathLst>
              <a:path h="2245573" w="2495081">
                <a:moveTo>
                  <a:pt x="0" y="0"/>
                </a:moveTo>
                <a:lnTo>
                  <a:pt x="2495081" y="0"/>
                </a:lnTo>
                <a:lnTo>
                  <a:pt x="2495081" y="2245573"/>
                </a:lnTo>
                <a:lnTo>
                  <a:pt x="0" y="22455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35948" y="1228725"/>
            <a:ext cx="3501171" cy="3501171"/>
          </a:xfrm>
          <a:custGeom>
            <a:avLst/>
            <a:gdLst/>
            <a:ahLst/>
            <a:cxnLst/>
            <a:rect r="r" b="b" t="t" l="l"/>
            <a:pathLst>
              <a:path h="3501171" w="3501171">
                <a:moveTo>
                  <a:pt x="0" y="0"/>
                </a:moveTo>
                <a:lnTo>
                  <a:pt x="3501171" y="0"/>
                </a:lnTo>
                <a:lnTo>
                  <a:pt x="3501171" y="3501171"/>
                </a:lnTo>
                <a:lnTo>
                  <a:pt x="0" y="35011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12392" y="1228725"/>
            <a:ext cx="2482649" cy="3501171"/>
          </a:xfrm>
          <a:custGeom>
            <a:avLst/>
            <a:gdLst/>
            <a:ahLst/>
            <a:cxnLst/>
            <a:rect r="r" b="b" t="t" l="l"/>
            <a:pathLst>
              <a:path h="3501171" w="2482649">
                <a:moveTo>
                  <a:pt x="0" y="0"/>
                </a:moveTo>
                <a:lnTo>
                  <a:pt x="2482649" y="0"/>
                </a:lnTo>
                <a:lnTo>
                  <a:pt x="2482649" y="3501171"/>
                </a:lnTo>
                <a:lnTo>
                  <a:pt x="0" y="35011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894378" y="5954905"/>
            <a:ext cx="2700662" cy="3017500"/>
          </a:xfrm>
          <a:custGeom>
            <a:avLst/>
            <a:gdLst/>
            <a:ahLst/>
            <a:cxnLst/>
            <a:rect r="r" b="b" t="t" l="l"/>
            <a:pathLst>
              <a:path h="3017500" w="2700662">
                <a:moveTo>
                  <a:pt x="0" y="0"/>
                </a:moveTo>
                <a:lnTo>
                  <a:pt x="2700663" y="0"/>
                </a:lnTo>
                <a:lnTo>
                  <a:pt x="2700663" y="3017500"/>
                </a:lnTo>
                <a:lnTo>
                  <a:pt x="0" y="30175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5756" y="1405437"/>
            <a:ext cx="9877793" cy="1111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75"/>
              </a:lnSpc>
            </a:pPr>
            <a:r>
              <a:rPr lang="en-US" sz="7940">
                <a:solidFill>
                  <a:srgbClr val="E8DAC0"/>
                </a:solidFill>
                <a:latin typeface="Libre Baskerville Bold"/>
              </a:rPr>
              <a:t>Implementazione: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250" y="3359122"/>
            <a:ext cx="10338805" cy="379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E8DAC0"/>
                </a:solidFill>
                <a:latin typeface="Now"/>
              </a:rPr>
              <a:t>Per la creazione dell’interfaccia useremo i linguaggi di </a:t>
            </a:r>
            <a:r>
              <a:rPr lang="en-US" sz="2700">
                <a:solidFill>
                  <a:srgbClr val="E8DAC0"/>
                </a:solidFill>
                <a:latin typeface="Now Bold"/>
              </a:rPr>
              <a:t>markup:</a:t>
            </a:r>
            <a:r>
              <a:rPr lang="en-US" sz="2700">
                <a:solidFill>
                  <a:srgbClr val="E8DAC0"/>
                </a:solidFill>
                <a:latin typeface="Now"/>
              </a:rPr>
              <a:t> HTML (HyperText Markup Language) e CSS (Cascade Style Sheet) lato front-end, mentre lato     back-end useremo sia JavaScript e HTML.</a:t>
            </a:r>
          </a:p>
          <a:p>
            <a:pPr>
              <a:lnSpc>
                <a:spcPts val="3780"/>
              </a:lnSpc>
            </a:pPr>
          </a:p>
          <a:p>
            <a:pPr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E8DAC0"/>
                </a:solidFill>
                <a:latin typeface="Now"/>
              </a:rPr>
              <a:t>Per implementare il database useremo SQL (Structured Query Language).</a:t>
            </a:r>
          </a:p>
          <a:p>
            <a:pPr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8DA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3315"/>
            <a:ext cx="10903279" cy="9540370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B493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339328" y="4077596"/>
            <a:ext cx="4229913" cy="0"/>
          </a:xfrm>
          <a:prstGeom prst="line">
            <a:avLst/>
          </a:prstGeom>
          <a:ln cap="flat" w="85725">
            <a:solidFill>
              <a:srgbClr val="E8DAC0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6" id="6"/>
          <p:cNvSpPr/>
          <p:nvPr/>
        </p:nvSpPr>
        <p:spPr>
          <a:xfrm flipV="true">
            <a:off x="1575396" y="7159698"/>
            <a:ext cx="7749595" cy="0"/>
          </a:xfrm>
          <a:prstGeom prst="line">
            <a:avLst/>
          </a:prstGeom>
          <a:ln cap="flat" w="85725">
            <a:solidFill>
              <a:srgbClr val="E8DAC0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4455416" y="2485653"/>
            <a:ext cx="1997736" cy="75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2"/>
              </a:lnSpc>
              <a:spcBef>
                <a:spcPct val="0"/>
              </a:spcBef>
            </a:pPr>
            <a:r>
              <a:rPr lang="en-US" sz="4358">
                <a:solidFill>
                  <a:srgbClr val="E8DAC0"/>
                </a:solidFill>
                <a:latin typeface="Open Sans Extra Bold"/>
              </a:rPr>
              <a:t>ADMIN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97280" y="5169461"/>
            <a:ext cx="3114009" cy="753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2"/>
              </a:lnSpc>
            </a:pPr>
            <a:r>
              <a:rPr lang="en-US" sz="4358">
                <a:solidFill>
                  <a:srgbClr val="E8DAC0"/>
                </a:solidFill>
                <a:latin typeface="Open Sans Extra Bold"/>
              </a:rPr>
              <a:t>RECEPTION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65032" y="8139550"/>
            <a:ext cx="2370324" cy="820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1"/>
              </a:lnSpc>
            </a:pPr>
            <a:r>
              <a:rPr lang="en-US" sz="4822">
                <a:solidFill>
                  <a:srgbClr val="E8DAC0"/>
                </a:solidFill>
                <a:latin typeface="Open Sans Extra Bold"/>
              </a:rPr>
              <a:t>UTENTE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05479" y="2395461"/>
            <a:ext cx="455342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L’admin ha tutti i privilegi.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05479" y="4817686"/>
            <a:ext cx="485382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La reception ha il privilegio 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di gestire le prenotazioni.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54766" y="7773311"/>
            <a:ext cx="720453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L’utente può navigare sull’interfaccia 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ed ha accesso a 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informazioni limitate.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DAFzMfED_DU</dc:identifier>
  <dcterms:modified xsi:type="dcterms:W3CDTF">2011-08-01T06:04:30Z</dcterms:modified>
  <cp:revision>1</cp:revision>
  <dc:title>HOTEL</dc:title>
</cp:coreProperties>
</file>