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PREDICT TRAFFIC AND SEVERITY WITH MACHINE LEARNING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QUANG LA</a:t>
            </a:r>
          </a:p>
          <a:p>
            <a:r>
              <a:rPr lang="en-US" dirty="0" smtClean="0"/>
              <a:t>IBM DATA SCIENCE – COURSERA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9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Predictive Model – Logistic Regression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178" y="1612668"/>
            <a:ext cx="5629996" cy="2399233"/>
          </a:xfrm>
        </p:spPr>
        <p:txBody>
          <a:bodyPr>
            <a:normAutofit/>
          </a:bodyPr>
          <a:lstStyle/>
          <a:p>
            <a:r>
              <a:rPr lang="en-US" dirty="0" smtClean="0"/>
              <a:t>Grid Search for best parameters</a:t>
            </a:r>
          </a:p>
          <a:p>
            <a:pPr lvl="1"/>
            <a:r>
              <a:rPr lang="en-US" dirty="0" smtClean="0"/>
              <a:t>Solver: newton-cg</a:t>
            </a:r>
          </a:p>
          <a:p>
            <a:pPr lvl="1"/>
            <a:r>
              <a:rPr lang="en-US" dirty="0"/>
              <a:t>Inverse of regularization </a:t>
            </a:r>
            <a:r>
              <a:rPr lang="en-US" dirty="0" smtClean="0"/>
              <a:t>strength: 0.001</a:t>
            </a:r>
          </a:p>
          <a:p>
            <a:pPr lvl="1"/>
            <a:r>
              <a:rPr lang="en-US" dirty="0" smtClean="0"/>
              <a:t>Accuracy score: 0.7146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81" y="1612668"/>
            <a:ext cx="4048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5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Predictive Model – Performance Comparison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178" y="1612668"/>
            <a:ext cx="5629996" cy="4713317"/>
          </a:xfrm>
        </p:spPr>
        <p:txBody>
          <a:bodyPr>
            <a:normAutofit/>
          </a:bodyPr>
          <a:lstStyle/>
          <a:p>
            <a:r>
              <a:rPr lang="en-US" dirty="0" smtClean="0"/>
              <a:t>KNN model has the best F-1 score, with a 7.5% margin compared to next best performance</a:t>
            </a:r>
          </a:p>
          <a:p>
            <a:r>
              <a:rPr lang="en-US" dirty="0" smtClean="0"/>
              <a:t>ROC curve created with SEVERITY code 2 as positive label</a:t>
            </a:r>
          </a:p>
          <a:p>
            <a:pPr lvl="1"/>
            <a:r>
              <a:rPr lang="en-US" dirty="0" smtClean="0"/>
              <a:t>KNN also has the best True Positive Rate</a:t>
            </a:r>
          </a:p>
          <a:p>
            <a:pPr lvl="1"/>
            <a:r>
              <a:rPr lang="en-US" dirty="0" smtClean="0"/>
              <a:t>AUC value reinforces KNN performance</a:t>
            </a:r>
          </a:p>
          <a:p>
            <a:r>
              <a:rPr lang="en-US" dirty="0" smtClean="0"/>
              <a:t>In some cases, Logistic Regression is more beneficial because of predicted probability</a:t>
            </a:r>
          </a:p>
          <a:p>
            <a:pPr lvl="1"/>
            <a:r>
              <a:rPr lang="en-US" dirty="0" smtClean="0"/>
              <a:t>Need more data to fine-tune the model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9" y="1550756"/>
            <a:ext cx="3933739" cy="184083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223759" y="3671454"/>
            <a:ext cx="393373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 and Future Directions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models were built to predict car accident and severity</a:t>
            </a:r>
          </a:p>
          <a:p>
            <a:r>
              <a:rPr lang="en-US" dirty="0" smtClean="0"/>
              <a:t>Accuracy for model can be improved</a:t>
            </a:r>
          </a:p>
          <a:p>
            <a:pPr lvl="1"/>
            <a:r>
              <a:rPr lang="en-US" dirty="0" smtClean="0"/>
              <a:t>New data type collected (for example – fatality count) to use as feature</a:t>
            </a:r>
          </a:p>
          <a:p>
            <a:pPr lvl="1"/>
            <a:r>
              <a:rPr lang="en-US" dirty="0" smtClean="0"/>
              <a:t>More data observation</a:t>
            </a:r>
          </a:p>
          <a:p>
            <a:r>
              <a:rPr lang="en-US" dirty="0" smtClean="0"/>
              <a:t>Future direction – Multiple Classification</a:t>
            </a:r>
          </a:p>
          <a:p>
            <a:pPr lvl="1"/>
            <a:r>
              <a:rPr lang="en-US" dirty="0" smtClean="0"/>
              <a:t>More severity code based on fatalities, vehicle, pedestrian, etc.. counts</a:t>
            </a:r>
          </a:p>
          <a:p>
            <a:pPr lvl="1"/>
            <a:r>
              <a:rPr lang="en-US" dirty="0" smtClean="0"/>
              <a:t>More advanced predictive models to meet the larger and more dimensional dataset</a:t>
            </a:r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009"/>
          </a:xfrm>
        </p:spPr>
        <p:txBody>
          <a:bodyPr/>
          <a:lstStyle/>
          <a:p>
            <a:pPr algn="ctr"/>
            <a:r>
              <a:rPr lang="en-US" sz="3200" dirty="0" smtClean="0"/>
              <a:t>Machine Learning Benefits to Traffic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collisions are a big problem in the US, with average of around 100 death daily.</a:t>
            </a:r>
          </a:p>
          <a:p>
            <a:r>
              <a:rPr lang="en-US" dirty="0" smtClean="0"/>
              <a:t>Machine Learning is an emerging technology but has already been employed by various car manufacturers for increased vehicle safety</a:t>
            </a:r>
          </a:p>
          <a:p>
            <a:r>
              <a:rPr lang="en-US" dirty="0" smtClean="0"/>
              <a:t>Predictive Models can help predict probability of accidents, and convey the result to help drivers take precautions</a:t>
            </a:r>
          </a:p>
          <a:p>
            <a:pPr lvl="1"/>
            <a:r>
              <a:rPr lang="en-US" dirty="0" smtClean="0"/>
              <a:t>Predict probability of accident with Logistic Regression</a:t>
            </a:r>
          </a:p>
          <a:p>
            <a:pPr lvl="1"/>
            <a:r>
              <a:rPr lang="en-US" dirty="0" smtClean="0"/>
              <a:t>Predict accident severity with classification</a:t>
            </a:r>
          </a:p>
          <a:p>
            <a:r>
              <a:rPr lang="en-US" dirty="0" smtClean="0"/>
              <a:t>With its continuous evolution, Machine Learning will become an important part of a future fully autonomous vehicles.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Acquisition and Cleaning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this project was provided by Seattle Depart of Transportation</a:t>
            </a:r>
          </a:p>
          <a:p>
            <a:pPr lvl="1"/>
            <a:r>
              <a:rPr lang="en-US" dirty="0" smtClean="0"/>
              <a:t>Includes all accidents from 2004 to present</a:t>
            </a:r>
          </a:p>
          <a:p>
            <a:pPr lvl="1"/>
            <a:r>
              <a:rPr lang="en-US" dirty="0" smtClean="0"/>
              <a:t>A total of 38 columns and 194,673 rows</a:t>
            </a:r>
          </a:p>
          <a:p>
            <a:pPr lvl="1"/>
            <a:r>
              <a:rPr lang="en-US" dirty="0" smtClean="0"/>
              <a:t>Irrelevant and correlated columns removed</a:t>
            </a:r>
          </a:p>
          <a:p>
            <a:pPr lvl="1"/>
            <a:r>
              <a:rPr lang="en-US" dirty="0" smtClean="0"/>
              <a:t>Missing values either removed or replaced depend on column type</a:t>
            </a:r>
          </a:p>
          <a:p>
            <a:pPr lvl="1"/>
            <a:r>
              <a:rPr lang="en-US" dirty="0" smtClean="0"/>
              <a:t>Date/time columns were modified to contain more useful information such as quarter of the year and period of the date for accidents</a:t>
            </a:r>
          </a:p>
          <a:p>
            <a:pPr lvl="1"/>
            <a:r>
              <a:rPr lang="en-US" dirty="0" smtClean="0"/>
              <a:t>Final dataset includes 14 columns and 184,167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Exploration - Location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6111" y="1537855"/>
            <a:ext cx="5488682" cy="4394635"/>
          </a:xfrm>
        </p:spPr>
        <p:txBody>
          <a:bodyPr/>
          <a:lstStyle/>
          <a:p>
            <a:r>
              <a:rPr lang="en-US" dirty="0" smtClean="0"/>
              <a:t>Coordinates information was transformed into 7 zones with K-nearest Neighbor clustering technique</a:t>
            </a:r>
          </a:p>
          <a:p>
            <a:r>
              <a:rPr lang="en-US" dirty="0" smtClean="0"/>
              <a:t>Locations with highest accidents:</a:t>
            </a:r>
          </a:p>
          <a:p>
            <a:pPr lvl="1"/>
            <a:r>
              <a:rPr lang="en-US" dirty="0" smtClean="0"/>
              <a:t>Zone 1 (top figure):</a:t>
            </a:r>
          </a:p>
          <a:p>
            <a:pPr lvl="2"/>
            <a:r>
              <a:rPr lang="en-US" dirty="0" smtClean="0"/>
              <a:t>In city downtown area</a:t>
            </a:r>
          </a:p>
          <a:p>
            <a:pPr lvl="2"/>
            <a:r>
              <a:rPr lang="en-US" dirty="0" smtClean="0"/>
              <a:t>A lot of foot traffic from workers and tourists</a:t>
            </a:r>
          </a:p>
          <a:p>
            <a:pPr lvl="1"/>
            <a:r>
              <a:rPr lang="en-US" dirty="0" smtClean="0"/>
              <a:t>Zone 6 (bottom figure):</a:t>
            </a:r>
          </a:p>
          <a:p>
            <a:pPr lvl="2"/>
            <a:r>
              <a:rPr lang="en-US" dirty="0" smtClean="0"/>
              <a:t>Near downtown with more residential zones</a:t>
            </a:r>
          </a:p>
          <a:p>
            <a:pPr lvl="2"/>
            <a:r>
              <a:rPr lang="en-US" dirty="0" smtClean="0"/>
              <a:t>Near two main highways connecting downtown and </a:t>
            </a:r>
            <a:r>
              <a:rPr lang="en-US" dirty="0" err="1" smtClean="0"/>
              <a:t>surburbans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8272" y="1537855"/>
            <a:ext cx="4395787" cy="216130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98273" y="3915294"/>
            <a:ext cx="4395787" cy="20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Exploration – Date/Time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367" y="1584655"/>
            <a:ext cx="5064732" cy="2214261"/>
          </a:xfrm>
        </p:spPr>
        <p:txBody>
          <a:bodyPr/>
          <a:lstStyle/>
          <a:p>
            <a:r>
              <a:rPr lang="en-US" dirty="0" smtClean="0"/>
              <a:t>Date of accidents column was modified to provide quarter number for better categorization</a:t>
            </a:r>
          </a:p>
          <a:p>
            <a:r>
              <a:rPr lang="en-US" dirty="0" smtClean="0"/>
              <a:t>Highest season are quarter 3 and 4, both represents higher traffic volume (vacation for summer Q3 and holidays for winter Q4)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5755" y="3890355"/>
            <a:ext cx="4371975" cy="241802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61242" y="1574560"/>
            <a:ext cx="5064732" cy="231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Time of accidents column was categorized into early morning, morning, afternoon, evening, night, and late night</a:t>
            </a:r>
          </a:p>
          <a:p>
            <a:r>
              <a:rPr lang="en-US" dirty="0" smtClean="0"/>
              <a:t>Highest periods are afternoon (rush hours 4pm to 8pm), evening (8pm to 12am), and late evening (12am to 4am)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60376" y="3890355"/>
            <a:ext cx="4504112" cy="24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Exploration – Human Factors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956666" cy="419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Charts represent accidents with:</a:t>
            </a:r>
          </a:p>
          <a:p>
            <a:pPr lvl="1"/>
            <a:r>
              <a:rPr lang="en-US" dirty="0" smtClean="0"/>
              <a:t>Inattention (top left)</a:t>
            </a:r>
          </a:p>
          <a:p>
            <a:pPr lvl="1"/>
            <a:r>
              <a:rPr lang="en-US" dirty="0" smtClean="0"/>
              <a:t>Under influence (top right)</a:t>
            </a:r>
          </a:p>
          <a:p>
            <a:pPr lvl="1"/>
            <a:r>
              <a:rPr lang="en-US" dirty="0" smtClean="0"/>
              <a:t>Speeding (bottom left)</a:t>
            </a:r>
          </a:p>
          <a:p>
            <a:r>
              <a:rPr lang="en-US" dirty="0" smtClean="0"/>
              <a:t>Blue chart presents “Not involved” (0)</a:t>
            </a:r>
          </a:p>
          <a:p>
            <a:r>
              <a:rPr lang="en-US" dirty="0" smtClean="0"/>
              <a:t>Orange chart presents “Involved” (1)</a:t>
            </a:r>
          </a:p>
          <a:p>
            <a:r>
              <a:rPr lang="en-US" dirty="0" smtClean="0"/>
              <a:t>The charts did not show a significant relationship between human factors and accidents, which may seem contrast to real life</a:t>
            </a:r>
          </a:p>
          <a:p>
            <a:pPr lvl="1"/>
            <a:r>
              <a:rPr lang="en-US" dirty="0" smtClean="0"/>
              <a:t>Might need more data to investigate further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5002" y="2060574"/>
            <a:ext cx="4960678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Predictive Model – K-nearest Neighbor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178" y="1612668"/>
            <a:ext cx="5629996" cy="23992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 Principal Component Analysis (PCA) to reduce data dimensionality and processing time</a:t>
            </a:r>
          </a:p>
          <a:p>
            <a:r>
              <a:rPr lang="en-US" dirty="0" smtClean="0"/>
              <a:t>Pipeline and Grid Search for best parameters</a:t>
            </a:r>
          </a:p>
          <a:p>
            <a:pPr lvl="1"/>
            <a:r>
              <a:rPr lang="en-US" dirty="0" smtClean="0"/>
              <a:t>PCA components: 5</a:t>
            </a:r>
          </a:p>
          <a:p>
            <a:pPr lvl="1"/>
            <a:r>
              <a:rPr lang="en-US" dirty="0" smtClean="0"/>
              <a:t>k: 5</a:t>
            </a:r>
          </a:p>
          <a:p>
            <a:pPr lvl="1"/>
            <a:r>
              <a:rPr lang="en-US" dirty="0" smtClean="0"/>
              <a:t>Accuracy score: 0.6698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960" y="4011901"/>
            <a:ext cx="5561215" cy="22532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72354" y="1753986"/>
            <a:ext cx="4133450" cy="4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Predictive Model – Decision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178" y="1612668"/>
            <a:ext cx="5629996" cy="2399233"/>
          </a:xfrm>
        </p:spPr>
        <p:txBody>
          <a:bodyPr>
            <a:normAutofit/>
          </a:bodyPr>
          <a:lstStyle/>
          <a:p>
            <a:r>
              <a:rPr lang="en-US" dirty="0" smtClean="0"/>
              <a:t>Grid Search for best parameters</a:t>
            </a:r>
          </a:p>
          <a:p>
            <a:pPr lvl="1"/>
            <a:r>
              <a:rPr lang="en-US" dirty="0" smtClean="0"/>
              <a:t>Max Tree Depth: 5</a:t>
            </a:r>
          </a:p>
          <a:p>
            <a:pPr lvl="1"/>
            <a:r>
              <a:rPr lang="en-US" dirty="0" smtClean="0"/>
              <a:t>Accuracy score: 0.7155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972354" y="1753986"/>
            <a:ext cx="4133450" cy="451115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4178" y="3894599"/>
            <a:ext cx="5488680" cy="23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Predictive Model – Support Vector Machine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178" y="1612668"/>
            <a:ext cx="5629996" cy="4652474"/>
          </a:xfrm>
        </p:spPr>
        <p:txBody>
          <a:bodyPr>
            <a:normAutofit/>
          </a:bodyPr>
          <a:lstStyle/>
          <a:p>
            <a:r>
              <a:rPr lang="en-US" dirty="0" smtClean="0"/>
              <a:t>Require linear kernel since there’re more than 100,000 data observation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LinearSVC</a:t>
            </a:r>
            <a:r>
              <a:rPr lang="en-US" dirty="0" smtClean="0"/>
              <a:t> class instead of SVC to better scale large dataset</a:t>
            </a:r>
          </a:p>
          <a:p>
            <a:pPr lvl="1"/>
            <a:r>
              <a:rPr lang="en-US" dirty="0" smtClean="0"/>
              <a:t>Employ PCA again to reduce data dimensionality and processing time</a:t>
            </a:r>
          </a:p>
          <a:p>
            <a:pPr lvl="1"/>
            <a:r>
              <a:rPr lang="en-US" dirty="0" smtClean="0"/>
              <a:t>Best PCA components: 5</a:t>
            </a:r>
          </a:p>
          <a:p>
            <a:pPr lvl="1"/>
            <a:r>
              <a:rPr lang="en-US" dirty="0" smtClean="0"/>
              <a:t>Accuracy score: 0.7108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42" y="1608346"/>
            <a:ext cx="4162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1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</TotalTime>
  <Words>662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PREDICT TRAFFIC AND SEVERITY WITH MACHINE LEARNING</vt:lpstr>
      <vt:lpstr>Machine Learning Benefits to Traffic Problem</vt:lpstr>
      <vt:lpstr>Data Acquisition and Cleaning</vt:lpstr>
      <vt:lpstr>Data Exploration - Location</vt:lpstr>
      <vt:lpstr>Data Exploration – Date/Time</vt:lpstr>
      <vt:lpstr>Data Exploration – Human Factors</vt:lpstr>
      <vt:lpstr>Predictive Model – K-nearest Neighbor</vt:lpstr>
      <vt:lpstr>Predictive Model – Decision Tree</vt:lpstr>
      <vt:lpstr>Predictive Model – Support Vector Machine</vt:lpstr>
      <vt:lpstr>Predictive Model – Logistic Regression</vt:lpstr>
      <vt:lpstr>Predictive Model – Performance Comparison</vt:lpstr>
      <vt:lpstr>Conclusion and Future Directions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TRAFFIC AND SEVERITY WITH MACHINE LEARNING</dc:title>
  <dc:creator>Quang La</dc:creator>
  <cp:lastModifiedBy>Quang La</cp:lastModifiedBy>
  <cp:revision>16</cp:revision>
  <dcterms:created xsi:type="dcterms:W3CDTF">2020-10-05T19:27:57Z</dcterms:created>
  <dcterms:modified xsi:type="dcterms:W3CDTF">2020-10-06T03:43:23Z</dcterms:modified>
</cp:coreProperties>
</file>