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6.gif" ContentType="image/gif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l-PL" sz="1800" spc="-1" strike="noStrike">
                <a:solidFill>
                  <a:srgbClr val="514a40"/>
                </a:solidFill>
                <a:latin typeface="Cambria"/>
              </a:rPr>
              <a:t>Kliknij, aby przesunąć slajd</a:t>
            </a:r>
            <a:endParaRPr b="0" lang="pl-PL" sz="18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l-PL" sz="2000" spc="-1" strike="noStrike">
                <a:latin typeface="Arial"/>
              </a:rPr>
              <a:t>Kliknij, aby edytować format notatek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l-PL" sz="1400" spc="-1" strike="noStrike">
                <a:latin typeface="Times New Roman"/>
              </a:rPr>
              <a:t>&lt;główka&gt;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l-PL" sz="1400" spc="-1" strike="noStrike">
                <a:latin typeface="Times New Roman"/>
              </a:rPr>
              <a:t>&lt;data/godzina&gt;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l-PL" sz="1400" spc="-1" strike="noStrike">
                <a:latin typeface="Times New Roman"/>
              </a:rPr>
              <a:t>&lt;stopka&gt;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59FCB7E-F136-4C75-AFFF-169913334A2A}" type="slidenum">
              <a:rPr b="0" lang="pl-PL" sz="1400" spc="-1" strike="noStrike">
                <a:latin typeface="Times New Roman"/>
              </a:rPr>
              <a:t>&lt;numer&gt;</a:t>
            </a:fld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pl-PL" sz="2000" spc="-1" strike="noStrike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7EC1493-8341-4DF4-86A0-8FFEA24DF096}" type="slidenum"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pl-PL" sz="2000" spc="-1" strike="noStrike">
                <a:latin typeface="Arial"/>
              </a:rPr>
              <a:t> </a:t>
            </a:r>
            <a:r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2008 roku Google było w stanie posortować </a:t>
            </a:r>
            <a:r>
              <a:rPr b="1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1 petabajt</a:t>
            </a:r>
            <a:r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 danych w 6 godzin i 2 minuty. Użyto do tego celu 4000 serwerów, a dane były zapisane na 48,000 dysków twardych.</a:t>
            </a:r>
            <a:endParaRPr b="0" lang="pl-PL" sz="1200" spc="-1" strike="noStrike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3BE6209-016F-40FE-8432-9D302E11AD67}" type="slidenum"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pl-PL" sz="2000" spc="-1" strike="noStrike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6808ECD-CBCC-4166-8836-375F3212E2E8}" type="slidenum"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l-PL" sz="2000" spc="-1" strike="noStrike">
                <a:latin typeface="Arial"/>
              </a:rPr>
              <a:t>Skalowalnosc</a:t>
            </a:r>
            <a:endParaRPr b="0" lang="pl-PL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l-PL" sz="2000" spc="-1" strike="noStrike">
                <a:latin typeface="Arial"/>
              </a:rPr>
              <a:t>Sam się naprawia – checkpointy</a:t>
            </a:r>
            <a:endParaRPr b="0" lang="pl-PL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l-PL" sz="2000" spc="-1" strike="noStrike">
                <a:latin typeface="Arial"/>
              </a:rPr>
              <a:t>Tolerancyjny na bledy (repliakcja danych)</a:t>
            </a:r>
            <a:endParaRPr b="0" lang="pl-PL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:</a:t>
            </a:r>
            <a:r>
              <a:rPr b="1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 zamiast przesyłać dane do programu, przesyłamy program do danych</a:t>
            </a:r>
            <a:endParaRPr b="0" lang="pl-PL" sz="1200" spc="-1" strike="noStrike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36FDCBE-3154-401E-A90A-675341462E5E}" type="slidenum"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pl-PL" sz="2000" spc="-1" strike="noStrike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BBA07F3-443C-4A5C-859B-F2EAB7C5816D}" type="slidenum"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pl-PL" sz="2000" spc="-1" strike="noStrike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9BEFA1D-44FF-419B-852F-ABC5259E2282}" type="slidenum"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pl-PL" sz="2000" spc="-1" strike="noStrike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208122D-096B-4EB7-A28F-BCB6908195F4}" type="slidenum"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pl-PL" sz="20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82F6D71-89E3-4C3F-8BC2-E53CDEA2F3EA}" type="slidenum"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pl-PL" sz="2000" spc="-1" strike="noStrike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50CAF92-9157-4589-8DA1-48185FCD0D49}" type="slidenum"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pl-PL" sz="2000" spc="-1" strike="noStrike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EEF5F24-F1B4-4CC8-8A0A-F528A881B9BF}" type="slidenum"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pl-PL" sz="2000" spc="-1" strike="noStrike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04A5F7B-5F78-4A28-841D-4DCA674A0480}" type="slidenum"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 </a:t>
            </a:r>
            <a:r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Doug Cutting and Mike Cafarella, najpierw w rekach Yahoo, od 2008 Apache</a:t>
            </a:r>
            <a:endParaRPr b="0" lang="pl-PL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0000"/>
                </a:solidFill>
                <a:latin typeface="+mn-lt"/>
                <a:ea typeface="+mn-ea"/>
              </a:rPr>
              <a:t>Open source, bazuje na javie, powstał jako konkurencyjny produkt Googla – GFS (Google File System) i MapReduce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85AA2E8-FF66-405E-9029-2250890E9FF8}" type="slidenum"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Nie musimy próbkować danych. Analizujemy cały zestaw danych.</a:t>
            </a:r>
            <a:endParaRPr b="0" lang="pl-PL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Nie musimy kasować danych. W naszym klastrze są dane sprzed 5 lat.</a:t>
            </a:r>
            <a:endParaRPr b="0" lang="pl-PL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Elastyczne formaty danych. Możemy pracować i na różnorodnych plikach, i na bazach danych.</a:t>
            </a:r>
            <a:endParaRPr b="0" lang="pl-PL" sz="1200" spc="-1" strike="noStrike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3BAD4F3-74AC-4173-BEDD-6227E9B4072B}" type="slidenum"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pl-PL" sz="2000" spc="-1" strike="noStrike">
                <a:latin typeface="Arial"/>
              </a:rPr>
              <a:t>NameNode – zarzadza blokami znajdującymi się w DataNode – wie który co zawiera igdzie nzajduja się repliki</a:t>
            </a:r>
            <a:endParaRPr b="0" lang="pl-PL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l-PL" sz="2000" spc="-1" strike="noStrike">
                <a:latin typeface="Arial"/>
              </a:rPr>
              <a:t>SecondaryNameNode – co jakiś czas robi checkpointy, jeżeli NameNode padnie to Secondary staje się Primary a NameNode restartuje się i wraca do checkpointa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6847EAA-1708-4657-AEE7-F810906ABC4A}" type="slidenum"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l-PL" sz="2000" spc="-1" strike="noStrike">
                <a:latin typeface="Arial"/>
              </a:rPr>
              <a:t>Metadane, pozwalające uzyskać dostęp do określonego fragmentu pliku, przechowywane są w pamięci operacyjnej serwera NameNode.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latin typeface="Arial"/>
              </a:rPr>
              <a:t>Aby zabezpieczyć dane przed awarią pojedynczego węzła, są one replikowane na kilku węzłach, standardowo trzech. Natomiast aby zapobiec awarii przełącznika sieciowego, większe klastry dzieli się na racki. W przypadku awarii racka, w którym znajduje się NameNode, jego rolę przejmuje SecondaryNode. Dostęp do plików jest realizowany przez YARN (YetAnother Resource Negotiator). Jest to druga generacja MapReduce, nazywana również MapReduce 2.0.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r>
              <a:rPr b="0" lang="pl-PL" sz="2000" spc="-1" strike="noStrike">
                <a:latin typeface="Arial"/>
              </a:rPr>
              <a:t>Bloki maja domyślny rozmiar 64 MB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127E80B-DF0E-4C68-976C-041EB24AF2D2}" type="slidenum"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Nie musimy próbkować danych. Analizujemy cały zestaw danych.</a:t>
            </a:r>
            <a:endParaRPr b="0" lang="pl-PL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Nie musimy kasować danych. W naszym klastrze są dane sprzed 5 lat.</a:t>
            </a:r>
            <a:endParaRPr b="0" lang="pl-PL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Elastyczne formaty danych. Możemy pracować i na różnorodnych plikach, i na bazach danych.</a:t>
            </a:r>
            <a:endParaRPr b="0" lang="pl-PL" sz="12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5B20F9F-43A9-4B66-BE4F-CA8DBA351D8D}" type="slidenum"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pl-PL" sz="2000" spc="-1" strike="noStrike">
                <a:latin typeface="Arial"/>
              </a:rPr>
              <a:t>Client – wysłanie żądania wykonania działania map-reduce</a:t>
            </a:r>
            <a:endParaRPr b="0" lang="pl-PL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l-PL" sz="2000" spc="-1" strike="noStrike">
                <a:latin typeface="Arial"/>
              </a:rPr>
              <a:t>ResourceManager  - serce YARN. Odpowiada za przydzielanie zasobów i zarządzanie nimi. Składa się z dwóch elementów: Scheduler (harmonogram) i Application Manager (menadżer aplikacji) – odpowiada za przyjęcie zadania map-reduce i znalezienie dla niego kontenera, informuje również o wykonaniu zadania</a:t>
            </a:r>
            <a:endParaRPr b="0" lang="pl-PL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l-PL" sz="2000" spc="-1" strike="noStrike">
                <a:latin typeface="Arial"/>
              </a:rPr>
              <a:t>Node Manager – zarządza węzłem w klastrze. Zarządza aplikacjami, przepływem pracy, monitoruje i zarzadza logami</a:t>
            </a:r>
            <a:endParaRPr b="0" lang="pl-PL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l-PL" sz="2000" spc="-1" strike="noStrike">
                <a:latin typeface="Arial"/>
              </a:rPr>
              <a:t>Application Master – Jest to pojedyncze zadanie które powinno zostaćwykonane. Menadzer aplikacji odpowiada za negocjowanie zasobów, śledzenie statusu i monitorowanie postępu konkretnego zadania. Wysyła żądanie „Container Launch Context”, które zawiera wszystko co aplikacja musi uruchomić. Dodatkowo żąda przydzielenia kontenera</a:t>
            </a:r>
            <a:endParaRPr b="0" lang="pl-PL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l-PL" sz="2000" spc="-1" strike="noStrike">
                <a:latin typeface="Arial"/>
              </a:rPr>
              <a:t>Container – Jest to zbior zasobow fizycznych takich jak pamięć RAM, CPU czy pamięć dyskowa.</a:t>
            </a:r>
            <a:endParaRPr b="0" lang="pl-PL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Client submits an application</a:t>
            </a:r>
            <a:endParaRPr b="0" lang="pl-PL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The Resource Manager allocates a container to start the Application Manager</a:t>
            </a:r>
            <a:endParaRPr b="0" lang="pl-PL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The Application Manager registers itself with the Resource Manager</a:t>
            </a:r>
            <a:endParaRPr b="0" lang="pl-PL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The Application Manager negotiates containers from the Resource Manager</a:t>
            </a:r>
            <a:endParaRPr b="0" lang="pl-PL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The Application Manager notifies the Node Manager to launch containers</a:t>
            </a:r>
            <a:endParaRPr b="0" lang="pl-PL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Application code is executed in the container</a:t>
            </a:r>
            <a:endParaRPr b="0" lang="pl-PL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Client contacts Resource Manager/Application Manager to monitor application’s status</a:t>
            </a:r>
            <a:endParaRPr b="0" lang="pl-PL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Once the processing is complete, the Application Manager un-registers with the Resource Manager</a:t>
            </a:r>
            <a:endParaRPr b="0" lang="pl-PL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l-PL" sz="1200" spc="-1" strike="noStrike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2D19E9A-4167-47FB-9803-DE70CA8B91AA}" type="slidenum">
              <a:rPr b="0" lang="pl-PL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8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8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8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8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8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8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8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514a40"/>
              </a:solidFill>
              <a:latin typeface="Cambr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295280" y="380880"/>
            <a:ext cx="96008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8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8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8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8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8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8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8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8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8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8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514a40"/>
              </a:solidFill>
              <a:latin typeface="Cambr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295280" y="380880"/>
            <a:ext cx="96008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8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8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8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257160"/>
            <a:ext cx="12191760" cy="54360"/>
          </a:xfrm>
          <a:prstGeom prst="rect">
            <a:avLst/>
          </a:prstGeom>
          <a:ln>
            <a:noFill/>
          </a:ln>
          <a:effectLst>
            <a:innerShdw blurRad="25400" dir="16200000" dist="127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066680" y="2606040"/>
            <a:ext cx="10058040" cy="27428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0000"/>
              </a:lnSpc>
            </a:pPr>
            <a:r>
              <a:rPr b="1" lang="pl-PL" sz="6800" spc="-1" strike="noStrike" cap="all">
                <a:solidFill>
                  <a:srgbClr val="514a40"/>
                </a:solidFill>
                <a:latin typeface="Cambria"/>
              </a:rPr>
              <a:t>Kliknij, aby edytować styl</a:t>
            </a:r>
            <a:endParaRPr b="0" lang="pl-PL" sz="68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0" y="5888880"/>
            <a:ext cx="12191760" cy="109440"/>
          </a:xfrm>
          <a:prstGeom prst="rect">
            <a:avLst/>
          </a:prstGeom>
          <a:ln>
            <a:noFill/>
          </a:ln>
          <a:effectLst>
            <a:outerShdw algn="t" blurRad="25400" dir="5400000" dist="25560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514a40"/>
                </a:solidFill>
                <a:latin typeface="Cambria"/>
              </a:rPr>
              <a:t>Kliknij, aby edytować format tekstu konspektu</a:t>
            </a:r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600" spc="-1" strike="noStrike">
                <a:solidFill>
                  <a:srgbClr val="514a40"/>
                </a:solidFill>
                <a:latin typeface="Cambria"/>
              </a:rPr>
              <a:t>Drugi poziom konspektu</a:t>
            </a:r>
            <a:endParaRPr b="0" lang="pl-PL" sz="1600" spc="-1" strike="noStrike">
              <a:solidFill>
                <a:srgbClr val="514a40"/>
              </a:solidFill>
              <a:latin typeface="Cambr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rgbClr val="514a40"/>
                </a:solidFill>
                <a:latin typeface="Cambria"/>
              </a:rPr>
              <a:t>Trzeci poziom konspektu</a:t>
            </a:r>
            <a:endParaRPr b="0" lang="pl-PL" sz="1400" spc="-1" strike="noStrike">
              <a:solidFill>
                <a:srgbClr val="514a40"/>
              </a:solidFill>
              <a:latin typeface="Cambr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pc="-1" strike="noStrike">
                <a:solidFill>
                  <a:srgbClr val="514a40"/>
                </a:solidFill>
                <a:latin typeface="Cambria"/>
              </a:rPr>
              <a:t>Czwarty poziom konspektu</a:t>
            </a:r>
            <a:endParaRPr b="0" lang="pl-PL" sz="1400" spc="-1" strike="noStrike">
              <a:solidFill>
                <a:srgbClr val="514a40"/>
              </a:solidFill>
              <a:latin typeface="Cambr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514a40"/>
                </a:solidFill>
                <a:latin typeface="Cambria"/>
              </a:rPr>
              <a:t>Piąty poziom konspektu</a:t>
            </a:r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514a40"/>
                </a:solidFill>
                <a:latin typeface="Cambria"/>
              </a:rPr>
              <a:t>Szósty poziom konspektu</a:t>
            </a:r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514a40"/>
                </a:solidFill>
                <a:latin typeface="Cambria"/>
              </a:rPr>
              <a:t>Siódmy poziom konspektu</a:t>
            </a:r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257160"/>
            <a:ext cx="12191760" cy="54360"/>
          </a:xfrm>
          <a:prstGeom prst="rect">
            <a:avLst/>
          </a:prstGeom>
          <a:ln>
            <a:noFill/>
          </a:ln>
          <a:effectLst>
            <a:innerShdw blurRad="25400" dir="16200000" dist="127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840" cy="11426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pl-PL" sz="3200" spc="-1" strike="noStrike" cap="all">
                <a:solidFill>
                  <a:srgbClr val="a85229"/>
                </a:solidFill>
                <a:latin typeface="Cambria"/>
              </a:rPr>
              <a:t>Kliknij, aby edytować styl</a:t>
            </a:r>
            <a:endParaRPr b="0" lang="pl-PL" sz="32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ftr"/>
          </p:nvPr>
        </p:nvSpPr>
        <p:spPr>
          <a:xfrm>
            <a:off x="1295280" y="6419520"/>
            <a:ext cx="5181120" cy="23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l-PL" sz="1100" spc="-1" strike="noStrike">
                <a:solidFill>
                  <a:srgbClr val="514a40"/>
                </a:solidFill>
                <a:latin typeface="Cambria"/>
              </a:rPr>
              <a:t>Dodaj stopkę</a:t>
            </a:r>
            <a:endParaRPr b="0" lang="pl-PL" sz="11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8556120" y="6419520"/>
            <a:ext cx="1351080" cy="238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E6822AA-6ABB-4623-82EF-20BA6A995B3B}" type="datetime1">
              <a:rPr b="0" lang="pl-PL" sz="1100" spc="-1" strike="noStrike">
                <a:solidFill>
                  <a:srgbClr val="514a40"/>
                </a:solidFill>
                <a:latin typeface="Cambria"/>
              </a:rPr>
              <a:t>7.06.2020</a:t>
            </a:fld>
            <a:endParaRPr b="0" lang="pl-PL" sz="11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10198440" y="6419520"/>
            <a:ext cx="698040" cy="238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44F0585-8755-47EF-89D4-F62EDF93F1B4}" type="slidenum">
              <a:rPr b="0" lang="pl-PL" sz="1100" spc="-1" strike="noStrike">
                <a:solidFill>
                  <a:srgbClr val="514a40"/>
                </a:solidFill>
                <a:latin typeface="Cambria"/>
              </a:rPr>
              <a:t>&lt;numer&gt;</a:t>
            </a:fld>
            <a:endParaRPr b="0" lang="pl-PL" sz="11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514a40"/>
                </a:solidFill>
                <a:latin typeface="Cambria"/>
              </a:rPr>
              <a:t>Kliknij, aby edytować format tekstu konspektu</a:t>
            </a:r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600" spc="-1" strike="noStrike">
                <a:solidFill>
                  <a:srgbClr val="514a40"/>
                </a:solidFill>
                <a:latin typeface="Cambria"/>
              </a:rPr>
              <a:t>Drugi poziom konspektu</a:t>
            </a:r>
            <a:endParaRPr b="0" lang="pl-PL" sz="1600" spc="-1" strike="noStrike">
              <a:solidFill>
                <a:srgbClr val="514a40"/>
              </a:solidFill>
              <a:latin typeface="Cambr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rgbClr val="514a40"/>
                </a:solidFill>
                <a:latin typeface="Cambria"/>
              </a:rPr>
              <a:t>Trzeci poziom konspektu</a:t>
            </a:r>
            <a:endParaRPr b="0" lang="pl-PL" sz="1400" spc="-1" strike="noStrike">
              <a:solidFill>
                <a:srgbClr val="514a40"/>
              </a:solidFill>
              <a:latin typeface="Cambr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pc="-1" strike="noStrike">
                <a:solidFill>
                  <a:srgbClr val="514a40"/>
                </a:solidFill>
                <a:latin typeface="Cambria"/>
              </a:rPr>
              <a:t>Czwarty poziom konspektu</a:t>
            </a:r>
            <a:endParaRPr b="0" lang="pl-PL" sz="1400" spc="-1" strike="noStrike">
              <a:solidFill>
                <a:srgbClr val="514a40"/>
              </a:solidFill>
              <a:latin typeface="Cambr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514a40"/>
                </a:solidFill>
                <a:latin typeface="Cambria"/>
              </a:rPr>
              <a:t>Piąty poziom konspektu</a:t>
            </a:r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514a40"/>
                </a:solidFill>
                <a:latin typeface="Cambria"/>
              </a:rPr>
              <a:t>Szósty poziom konspektu</a:t>
            </a:r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514a40"/>
                </a:solidFill>
                <a:latin typeface="Cambria"/>
              </a:rPr>
              <a:t>Siódmy poziom konspektu</a:t>
            </a:r>
            <a:endParaRPr b="0" lang="pl-PL" sz="2000" spc="-1" strike="noStrike">
              <a:solidFill>
                <a:srgbClr val="514a40"/>
              </a:solidFill>
              <a:latin typeface="Cambr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66680" y="2606040"/>
            <a:ext cx="10058040" cy="274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0000"/>
              </a:lnSpc>
            </a:pPr>
            <a:r>
              <a:rPr b="1" lang="pl-PL" sz="6800" spc="-1" strike="noStrike" cap="all">
                <a:solidFill>
                  <a:srgbClr val="514a40"/>
                </a:solidFill>
                <a:latin typeface="Cambria"/>
              </a:rPr>
              <a:t>HADOOP</a:t>
            </a:r>
            <a:endParaRPr b="0" lang="pl-PL" sz="6800" spc="-1" strike="noStrike">
              <a:solidFill>
                <a:srgbClr val="514a40"/>
              </a:solidFill>
              <a:latin typeface="Cambria"/>
            </a:endParaRPr>
          </a:p>
        </p:txBody>
      </p:sp>
      <p:pic>
        <p:nvPicPr>
          <p:cNvPr id="89" name="Obraz 4" descr=""/>
          <p:cNvPicPr/>
          <p:nvPr/>
        </p:nvPicPr>
        <p:blipFill>
          <a:blip r:embed="rId1"/>
          <a:stretch/>
        </p:blipFill>
        <p:spPr>
          <a:xfrm>
            <a:off x="7945200" y="2879640"/>
            <a:ext cx="3179880" cy="238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83040" y="-97920"/>
            <a:ext cx="96008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pl-PL" sz="3200" spc="-1" strike="noStrike" cap="all">
                <a:solidFill>
                  <a:srgbClr val="a85229"/>
                </a:solidFill>
                <a:latin typeface="Cambria"/>
              </a:rPr>
              <a:t>MAP-REDUCE</a:t>
            </a:r>
            <a:endParaRPr b="0" lang="pl-PL" sz="32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63640" y="1955880"/>
            <a:ext cx="10832760" cy="31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514a40"/>
                </a:solidFill>
                <a:latin typeface="Cambria"/>
              </a:rPr>
              <a:t>Funkcyjne podejście do przetwarzania danych, które składa się z faz: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514a40"/>
                </a:solidFill>
                <a:latin typeface="Cambria"/>
              </a:rPr>
              <a:t>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514a40"/>
                </a:solidFill>
                <a:latin typeface="Cambria"/>
              </a:rPr>
              <a:t>- Map</a:t>
            </a:r>
            <a:r>
              <a:rPr b="0" lang="pl-PL" sz="1800" spc="-1" strike="noStrike">
                <a:solidFill>
                  <a:srgbClr val="514a40"/>
                </a:solidFill>
                <a:latin typeface="Cambria"/>
              </a:rPr>
              <a:t>. Wykonanie operacji na pojedynczym rekordzie w sposób niezależny.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514a40"/>
                </a:solidFill>
                <a:latin typeface="Cambria"/>
              </a:rPr>
              <a:t>Przykład: podzielenie zdania na pojedyncze słowa.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514a40"/>
                </a:solidFill>
                <a:latin typeface="Cambria"/>
              </a:rPr>
              <a:t>- Shuffle</a:t>
            </a:r>
            <a:r>
              <a:rPr b="0" lang="pl-PL" sz="1800" spc="-1" strike="noStrike">
                <a:solidFill>
                  <a:srgbClr val="514a40"/>
                </a:solidFill>
                <a:latin typeface="Cambria"/>
              </a:rPr>
              <a:t>. Rozdystrybuowanie pojedynczych wyników do pogrupowania. </a:t>
            </a:r>
            <a:br/>
            <a:r>
              <a:rPr b="0" lang="pl-PL" sz="1800" spc="-1" strike="noStrike">
                <a:solidFill>
                  <a:srgbClr val="514a40"/>
                </a:solidFill>
                <a:latin typeface="Cambria"/>
              </a:rPr>
              <a:t>Przykład: poszczególne słowa ze zdania zostaną przeanalizowane według wybranego klucza.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514a40"/>
                </a:solidFill>
                <a:latin typeface="Cambria"/>
              </a:rPr>
              <a:t>- Reduce</a:t>
            </a:r>
            <a:r>
              <a:rPr b="0" lang="pl-PL" sz="1800" spc="-1" strike="noStrike">
                <a:solidFill>
                  <a:srgbClr val="514a40"/>
                </a:solidFill>
                <a:latin typeface="Cambria"/>
              </a:rPr>
              <a:t>. Pogrupowaniu wyników. </a:t>
            </a:r>
            <a:br/>
            <a:r>
              <a:rPr b="0" lang="pl-PL" sz="1800" spc="-1" strike="noStrike">
                <a:solidFill>
                  <a:srgbClr val="514a40"/>
                </a:solidFill>
                <a:latin typeface="Cambria"/>
              </a:rPr>
              <a:t>Przykład: słowa z pierwotnego zdania otrzymamy jako grupy – zgodnie z wybranym kluczem.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3040" y="-97920"/>
            <a:ext cx="96008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pl-PL" sz="3200" spc="-1" strike="noStrike" cap="all">
                <a:solidFill>
                  <a:srgbClr val="a85229"/>
                </a:solidFill>
                <a:latin typeface="Cambria"/>
              </a:rPr>
              <a:t>MAP-REDUCE</a:t>
            </a:r>
            <a:endParaRPr b="0" lang="pl-PL" sz="3200" spc="-1" strike="noStrike">
              <a:solidFill>
                <a:srgbClr val="514a40"/>
              </a:solidFill>
              <a:latin typeface="Cambria"/>
            </a:endParaRPr>
          </a:p>
        </p:txBody>
      </p:sp>
      <p:pic>
        <p:nvPicPr>
          <p:cNvPr id="113" name="Obraz 2" descr=""/>
          <p:cNvPicPr/>
          <p:nvPr/>
        </p:nvPicPr>
        <p:blipFill>
          <a:blip r:embed="rId1"/>
          <a:stretch/>
        </p:blipFill>
        <p:spPr>
          <a:xfrm>
            <a:off x="1492920" y="1045080"/>
            <a:ext cx="8490960" cy="483228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383040" y="6483240"/>
            <a:ext cx="11161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000" spc="-1" strike="noStrike">
                <a:solidFill>
                  <a:srgbClr val="514a40"/>
                </a:solidFill>
                <a:latin typeface="Cambria"/>
              </a:rPr>
              <a:t>źródło: https://www.oreilly.com/library/view/distributed-computing-in/9781787126992/assets/fadf32ab-b857-4d22-a334-c989b5bafdea.png</a:t>
            </a:r>
            <a:endParaRPr b="0" lang="pl-PL" sz="1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24880" y="1523880"/>
            <a:ext cx="1149732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514a40"/>
              </a:buClr>
              <a:buFont typeface="StarSymbol"/>
              <a:buChar char="-"/>
            </a:pPr>
            <a:r>
              <a:rPr b="0" lang="pl-PL" sz="2800" spc="-1" strike="noStrike">
                <a:solidFill>
                  <a:srgbClr val="514a40"/>
                </a:solidFill>
                <a:latin typeface="Cambria"/>
              </a:rPr>
              <a:t>możliwość przetwarzania ogromnych ilości danych w postaci strukturalnej, jak i niestrukturalnej</a:t>
            </a:r>
            <a:endParaRPr b="0" lang="pl-PL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514a40"/>
              </a:buClr>
              <a:buFont typeface="StarSymbol"/>
              <a:buChar char="-"/>
            </a:pPr>
            <a:r>
              <a:rPr b="0" lang="pl-PL" sz="2800" spc="-1" strike="noStrike">
                <a:solidFill>
                  <a:srgbClr val="514a40"/>
                </a:solidFill>
                <a:latin typeface="Cambria"/>
              </a:rPr>
              <a:t>open-source</a:t>
            </a:r>
            <a:endParaRPr b="0" lang="pl-PL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514a40"/>
              </a:buClr>
              <a:buFont typeface="StarSymbol"/>
              <a:buChar char="-"/>
            </a:pPr>
            <a:r>
              <a:rPr b="0" lang="pl-PL" sz="2800" spc="-1" strike="noStrike">
                <a:solidFill>
                  <a:srgbClr val="514a40"/>
                </a:solidFill>
                <a:latin typeface="Cambria"/>
              </a:rPr>
              <a:t>łatwa skalowalność</a:t>
            </a:r>
            <a:endParaRPr b="0" lang="pl-PL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514a40"/>
              </a:buClr>
              <a:buFont typeface="StarSymbol"/>
              <a:buChar char="-"/>
            </a:pPr>
            <a:r>
              <a:rPr b="0" lang="pl-PL" sz="2800" spc="-1" strike="noStrike">
                <a:solidFill>
                  <a:srgbClr val="514a40"/>
                </a:solidFill>
                <a:latin typeface="Cambria"/>
              </a:rPr>
              <a:t>mechanizm samo naprawy oparty na tzw. checkpoints</a:t>
            </a:r>
            <a:endParaRPr b="0" lang="pl-PL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514a40"/>
              </a:buClr>
              <a:buFont typeface="StarSymbol"/>
              <a:buChar char="-"/>
            </a:pPr>
            <a:r>
              <a:rPr b="0" lang="pl-PL" sz="2800" spc="-1" strike="noStrike">
                <a:solidFill>
                  <a:srgbClr val="514a40"/>
                </a:solidFill>
                <a:latin typeface="Cambria"/>
              </a:rPr>
              <a:t>tolerancyjny na błędy – replikacja danych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83040" y="-97920"/>
            <a:ext cx="96008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pl-PL" sz="3200" spc="-1" strike="noStrike" cap="all">
                <a:solidFill>
                  <a:srgbClr val="a85229"/>
                </a:solidFill>
                <a:latin typeface="Cambria"/>
              </a:rPr>
              <a:t>Zalety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Obraz 3" descr=""/>
          <p:cNvPicPr/>
          <p:nvPr/>
        </p:nvPicPr>
        <p:blipFill>
          <a:blip r:embed="rId1"/>
          <a:stretch/>
        </p:blipFill>
        <p:spPr>
          <a:xfrm>
            <a:off x="1716480" y="1628640"/>
            <a:ext cx="9077040" cy="364788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383040" y="-97920"/>
            <a:ext cx="96008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pl-PL" sz="3200" spc="-1" strike="noStrike" cap="all">
                <a:solidFill>
                  <a:srgbClr val="a85229"/>
                </a:solidFill>
                <a:latin typeface="Cambria"/>
              </a:rPr>
              <a:t>KTO Używa HADOOPa?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148480" y="1946880"/>
            <a:ext cx="96008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pl-PL" sz="4000" spc="-1" strike="noStrike" cap="all">
                <a:solidFill>
                  <a:srgbClr val="a85229"/>
                </a:solidFill>
                <a:latin typeface="Cambria"/>
              </a:rPr>
              <a:t>ALTERNATYWY DLA MAP-REduce</a:t>
            </a:r>
            <a:endParaRPr b="0" lang="pl-PL" sz="4000" spc="-1" strike="noStrike">
              <a:solidFill>
                <a:srgbClr val="514a40"/>
              </a:solidFill>
              <a:latin typeface="Cambria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071600" y="1500480"/>
            <a:ext cx="358632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pl-PL" sz="4800" spc="-1" strike="noStrike" cap="all">
                <a:solidFill>
                  <a:srgbClr val="a85229"/>
                </a:solidFill>
                <a:latin typeface="Cambria"/>
              </a:rPr>
              <a:t>Apache PIg</a:t>
            </a:r>
            <a:endParaRPr b="0" lang="pl-PL" sz="48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305880" y="3492360"/>
            <a:ext cx="5549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514a40"/>
                </a:solidFill>
                <a:latin typeface="Cambria"/>
              </a:rPr>
              <a:t>Skryptowa implementacja Map - Reduce</a:t>
            </a: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83040" y="-97920"/>
            <a:ext cx="96008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pl-PL" sz="3200" spc="-1" strike="noStrike" cap="all">
                <a:solidFill>
                  <a:srgbClr val="a85229"/>
                </a:solidFill>
                <a:latin typeface="Cambria"/>
              </a:rPr>
              <a:t>PigLatin</a:t>
            </a:r>
            <a:endParaRPr b="0" lang="pl-PL" sz="3200" spc="-1" strike="noStrike">
              <a:solidFill>
                <a:srgbClr val="514a40"/>
              </a:solidFill>
              <a:latin typeface="Cambria"/>
            </a:endParaRPr>
          </a:p>
        </p:txBody>
      </p:sp>
      <p:pic>
        <p:nvPicPr>
          <p:cNvPr id="123" name="Obraz 5" descr=""/>
          <p:cNvPicPr/>
          <p:nvPr/>
        </p:nvPicPr>
        <p:blipFill>
          <a:blip r:embed="rId1"/>
          <a:stretch/>
        </p:blipFill>
        <p:spPr>
          <a:xfrm>
            <a:off x="337320" y="2476440"/>
            <a:ext cx="11517120" cy="19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071600" y="1500480"/>
            <a:ext cx="447516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pl-PL" sz="4800" spc="-1" strike="noStrike" cap="all">
                <a:solidFill>
                  <a:srgbClr val="a85229"/>
                </a:solidFill>
                <a:latin typeface="Cambria"/>
              </a:rPr>
              <a:t>Apache HIVE</a:t>
            </a:r>
            <a:endParaRPr b="0" lang="pl-PL" sz="4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395800" y="3492360"/>
            <a:ext cx="7826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514a40"/>
                </a:solidFill>
                <a:latin typeface="Cambria"/>
              </a:rPr>
              <a:t>Alternatywa dla Map–Reduce -  podobny składnią do SQL</a:t>
            </a: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83040" y="-97920"/>
            <a:ext cx="96008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pl-PL" sz="3200" spc="-1" strike="noStrike" cap="all">
                <a:solidFill>
                  <a:srgbClr val="a85229"/>
                </a:solidFill>
                <a:latin typeface="Cambria"/>
              </a:rPr>
              <a:t>HiveQL</a:t>
            </a:r>
            <a:endParaRPr b="0" lang="pl-PL" sz="32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3040" y="6483240"/>
            <a:ext cx="11161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000" spc="-1" strike="noStrike">
                <a:solidFill>
                  <a:srgbClr val="514a40"/>
                </a:solidFill>
                <a:latin typeface="Cambria"/>
              </a:rPr>
              <a:t>źródło: https://www.dezyre.com/article/mapreduce-vs-pig-vs-hive/163</a:t>
            </a:r>
            <a:endParaRPr b="0" lang="pl-PL" sz="1000" spc="-1" strike="noStrike">
              <a:latin typeface="Arial"/>
            </a:endParaRPr>
          </a:p>
        </p:txBody>
      </p:sp>
      <p:pic>
        <p:nvPicPr>
          <p:cNvPr id="128" name="Obraz 2" descr=""/>
          <p:cNvPicPr/>
          <p:nvPr/>
        </p:nvPicPr>
        <p:blipFill>
          <a:blip r:embed="rId1"/>
          <a:stretch/>
        </p:blipFill>
        <p:spPr>
          <a:xfrm>
            <a:off x="993600" y="2110320"/>
            <a:ext cx="6319080" cy="258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295280" y="380880"/>
            <a:ext cx="96008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pl-PL" sz="3200" spc="-1" strike="noStrike" cap="all">
                <a:solidFill>
                  <a:srgbClr val="a85229"/>
                </a:solidFill>
                <a:latin typeface="Cambria"/>
              </a:rPr>
              <a:t>AGENDA</a:t>
            </a:r>
            <a:endParaRPr b="0" lang="pl-PL" sz="3200" spc="-1" strike="noStrike">
              <a:solidFill>
                <a:srgbClr val="514a40"/>
              </a:solidFill>
              <a:latin typeface="Cambria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733400" y="2043360"/>
            <a:ext cx="8929080" cy="35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514a40"/>
              </a:buClr>
              <a:buFont typeface="StarSymbol"/>
              <a:buAutoNum type="arabicPeriod"/>
            </a:pPr>
            <a:r>
              <a:rPr b="0" lang="pl-PL" sz="3200" spc="-1" strike="noStrike">
                <a:solidFill>
                  <a:srgbClr val="514a40"/>
                </a:solidFill>
                <a:latin typeface="Cambria"/>
              </a:rPr>
              <a:t> </a:t>
            </a:r>
            <a:r>
              <a:rPr b="0" lang="pl-PL" sz="3200" spc="-1" strike="noStrike">
                <a:solidFill>
                  <a:srgbClr val="514a40"/>
                </a:solidFill>
                <a:latin typeface="Cambria"/>
              </a:rPr>
              <a:t>Czym jest Hadoop? </a:t>
            </a:r>
            <a:endParaRPr b="0" lang="pl-PL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514a40"/>
              </a:buClr>
              <a:buFont typeface="StarSymbol"/>
              <a:buAutoNum type="arabicPeriod"/>
            </a:pPr>
            <a:r>
              <a:rPr b="0" lang="pl-PL" sz="3200" spc="-1" strike="noStrike">
                <a:solidFill>
                  <a:srgbClr val="514a40"/>
                </a:solidFill>
                <a:latin typeface="Cambria"/>
              </a:rPr>
              <a:t> </a:t>
            </a:r>
            <a:r>
              <a:rPr b="0" lang="pl-PL" sz="3200" spc="-1" strike="noStrike">
                <a:solidFill>
                  <a:srgbClr val="514a40"/>
                </a:solidFill>
                <a:latin typeface="Cambria"/>
              </a:rPr>
              <a:t>System plików HDFS</a:t>
            </a:r>
            <a:endParaRPr b="0" lang="pl-PL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514a40"/>
              </a:buClr>
              <a:buFont typeface="StarSymbol"/>
              <a:buAutoNum type="arabicPeriod"/>
            </a:pPr>
            <a:r>
              <a:rPr b="0" lang="pl-PL" sz="3200" spc="-1" strike="noStrike">
                <a:solidFill>
                  <a:srgbClr val="514a40"/>
                </a:solidFill>
                <a:latin typeface="Cambria"/>
              </a:rPr>
              <a:t> </a:t>
            </a:r>
            <a:r>
              <a:rPr b="0" lang="pl-PL" sz="3200" spc="-1" strike="noStrike">
                <a:solidFill>
                  <a:srgbClr val="514a40"/>
                </a:solidFill>
                <a:latin typeface="Cambria"/>
              </a:rPr>
              <a:t>YARN </a:t>
            </a:r>
            <a:endParaRPr b="0" lang="pl-PL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514a40"/>
              </a:buClr>
              <a:buFont typeface="StarSymbol"/>
              <a:buAutoNum type="arabicPeriod"/>
            </a:pPr>
            <a:r>
              <a:rPr b="0" lang="pl-PL" sz="3200" spc="-1" strike="noStrike">
                <a:solidFill>
                  <a:srgbClr val="514a40"/>
                </a:solidFill>
                <a:latin typeface="Cambria"/>
              </a:rPr>
              <a:t> </a:t>
            </a:r>
            <a:r>
              <a:rPr b="0" lang="pl-PL" sz="3200" spc="-1" strike="noStrike">
                <a:solidFill>
                  <a:srgbClr val="514a40"/>
                </a:solidFill>
                <a:latin typeface="Cambria"/>
              </a:rPr>
              <a:t>Map-Reduce</a:t>
            </a:r>
            <a:endParaRPr b="0" lang="pl-PL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514a40"/>
              </a:buClr>
              <a:buFont typeface="StarSymbol"/>
              <a:buAutoNum type="arabicPeriod"/>
            </a:pPr>
            <a:r>
              <a:rPr b="0" lang="pl-PL" sz="3200" spc="-1" strike="noStrike">
                <a:solidFill>
                  <a:srgbClr val="514a40"/>
                </a:solidFill>
                <a:latin typeface="Cambria"/>
              </a:rPr>
              <a:t> </a:t>
            </a:r>
            <a:r>
              <a:rPr b="0" lang="pl-PL" sz="3200" spc="-1" strike="noStrike">
                <a:solidFill>
                  <a:srgbClr val="514a40"/>
                </a:solidFill>
                <a:latin typeface="Cambria"/>
              </a:rPr>
              <a:t>Zalety</a:t>
            </a:r>
            <a:endParaRPr b="0" lang="pl-PL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514a40"/>
              </a:buClr>
              <a:buFont typeface="StarSymbol"/>
              <a:buAutoNum type="arabicPeriod"/>
            </a:pPr>
            <a:r>
              <a:rPr b="0" lang="pl-PL" sz="3200" spc="-1" strike="noStrike">
                <a:solidFill>
                  <a:srgbClr val="514a40"/>
                </a:solidFill>
                <a:latin typeface="Cambria"/>
              </a:rPr>
              <a:t>Kto używa Hadoopa?</a:t>
            </a:r>
            <a:endParaRPr b="0" lang="pl-PL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514a40"/>
              </a:buClr>
              <a:buFont typeface="StarSymbol"/>
              <a:buAutoNum type="arabicPeriod"/>
            </a:pPr>
            <a:r>
              <a:rPr b="0" lang="pl-PL" sz="3200" spc="-1" strike="noStrike">
                <a:solidFill>
                  <a:srgbClr val="514a40"/>
                </a:solidFill>
                <a:latin typeface="Cambria"/>
              </a:rPr>
              <a:t> </a:t>
            </a:r>
            <a:r>
              <a:rPr b="0" lang="pl-PL" sz="3200" spc="-1" strike="noStrike">
                <a:solidFill>
                  <a:srgbClr val="514a40"/>
                </a:solidFill>
                <a:latin typeface="Cambria"/>
              </a:rPr>
              <a:t>Alternatywy dla Map-Reduce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97680" y="2273760"/>
            <a:ext cx="10834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l-PL" sz="2400" spc="-1" strike="noStrike">
                <a:solidFill>
                  <a:srgbClr val="514a40"/>
                </a:solidFill>
                <a:latin typeface="Cambria"/>
              </a:rPr>
              <a:t>Hadoop jest systemem rozproszonego przechowywania i przetwarzania plików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83040" y="-97920"/>
            <a:ext cx="96008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pl-PL" sz="3200" spc="-1" strike="noStrike" cap="all">
                <a:solidFill>
                  <a:srgbClr val="a85229"/>
                </a:solidFill>
                <a:latin typeface="Cambria"/>
              </a:rPr>
              <a:t>CZYM JEST HADOOP?</a:t>
            </a:r>
            <a:endParaRPr b="0" lang="pl-PL" sz="3200" spc="-1" strike="noStrike">
              <a:latin typeface="Arial"/>
            </a:endParaRPr>
          </a:p>
        </p:txBody>
      </p:sp>
      <p:pic>
        <p:nvPicPr>
          <p:cNvPr id="94" name="Picture 6" descr=""/>
          <p:cNvPicPr/>
          <p:nvPr/>
        </p:nvPicPr>
        <p:blipFill>
          <a:blip r:embed="rId1"/>
          <a:stretch/>
        </p:blipFill>
        <p:spPr>
          <a:xfrm>
            <a:off x="3007800" y="3324600"/>
            <a:ext cx="5716440" cy="279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83040" y="-97920"/>
            <a:ext cx="96008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pl-PL" sz="3200" spc="-1" strike="noStrike" cap="all">
                <a:solidFill>
                  <a:srgbClr val="a85229"/>
                </a:solidFill>
                <a:latin typeface="Cambria"/>
              </a:rPr>
              <a:t>SYSTEM PLIKÓW HDFS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655360" y="2487600"/>
            <a:ext cx="7068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l-PL" sz="2800" spc="-1" strike="noStrike">
                <a:solidFill>
                  <a:srgbClr val="514a40"/>
                </a:solidFill>
                <a:latin typeface="Cambria"/>
              </a:rPr>
              <a:t>HDFS – Hadoop Distributed File System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83040" y="-97920"/>
            <a:ext cx="96008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pl-PL" sz="3200" spc="-1" strike="noStrike" cap="all">
                <a:solidFill>
                  <a:srgbClr val="a85229"/>
                </a:solidFill>
                <a:latin typeface="Cambria"/>
              </a:rPr>
              <a:t>SYSTEM PLIKÓW HDFS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372680" y="2158920"/>
            <a:ext cx="670248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514a40"/>
                </a:solidFill>
                <a:latin typeface="Cambria"/>
              </a:rPr>
              <a:t>MASTER: </a:t>
            </a:r>
            <a:endParaRPr b="0" lang="pl-PL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514a40"/>
              </a:buClr>
              <a:buFont typeface="Wingdings" charset="2"/>
              <a:buChar char=""/>
            </a:pPr>
            <a:r>
              <a:rPr b="0" lang="pl-PL" sz="2400" spc="-1" strike="noStrike">
                <a:solidFill>
                  <a:srgbClr val="514a40"/>
                </a:solidFill>
                <a:latin typeface="Cambria"/>
              </a:rPr>
              <a:t>NameNode</a:t>
            </a:r>
            <a:endParaRPr b="0" lang="pl-PL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514a40"/>
              </a:buClr>
              <a:buFont typeface="Wingdings" charset="2"/>
              <a:buChar char=""/>
            </a:pPr>
            <a:r>
              <a:rPr b="0" lang="pl-PL" sz="2400" spc="-1" strike="noStrike">
                <a:solidFill>
                  <a:srgbClr val="514a40"/>
                </a:solidFill>
                <a:latin typeface="Cambria"/>
              </a:rPr>
              <a:t>Secondary NameNode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514a40"/>
                </a:solidFill>
                <a:latin typeface="Cambria"/>
              </a:rPr>
              <a:t>SLAVE:</a:t>
            </a:r>
            <a:endParaRPr b="0" lang="pl-PL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514a40"/>
              </a:buClr>
              <a:buFont typeface="Wingdings" charset="2"/>
              <a:buChar char=""/>
            </a:pPr>
            <a:r>
              <a:rPr b="0" lang="pl-PL" sz="2400" spc="-1" strike="noStrike">
                <a:solidFill>
                  <a:srgbClr val="514a40"/>
                </a:solidFill>
                <a:latin typeface="Cambria"/>
              </a:rPr>
              <a:t>DataNode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2008080" y="200160"/>
            <a:ext cx="8065800" cy="556524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0" name="CustomShape 1"/>
          <p:cNvSpPr/>
          <p:nvPr/>
        </p:nvSpPr>
        <p:spPr>
          <a:xfrm>
            <a:off x="383040" y="6483240"/>
            <a:ext cx="11161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000" spc="-1" strike="noStrike">
                <a:solidFill>
                  <a:srgbClr val="514a40"/>
                </a:solidFill>
                <a:latin typeface="Cambria"/>
              </a:rPr>
              <a:t>źródło: hadoop.apache.org</a:t>
            </a:r>
            <a:endParaRPr b="0" lang="pl-PL" sz="1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626000" y="1319760"/>
            <a:ext cx="1414800" cy="389160"/>
          </a:xfrm>
          <a:prstGeom prst="rect">
            <a:avLst/>
          </a:prstGeom>
          <a:noFill/>
          <a:ln w="572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7426080" y="2561400"/>
            <a:ext cx="1414800" cy="389160"/>
          </a:xfrm>
          <a:prstGeom prst="rect">
            <a:avLst/>
          </a:prstGeom>
          <a:noFill/>
          <a:ln w="572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8628120" y="3612240"/>
            <a:ext cx="865440" cy="389160"/>
          </a:xfrm>
          <a:prstGeom prst="rect">
            <a:avLst/>
          </a:prstGeom>
          <a:noFill/>
          <a:ln w="572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83040" y="-97920"/>
            <a:ext cx="1173240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pl-PL" sz="3200" spc="-1" strike="noStrike" cap="all">
                <a:solidFill>
                  <a:srgbClr val="a85229"/>
                </a:solidFill>
                <a:latin typeface="Cambria"/>
              </a:rPr>
              <a:t>PLATFORMA DO ZARZĄDZANIA ZASOBAMI KLASTRA - YARN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655360" y="2487600"/>
            <a:ext cx="7068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l-PL" sz="2800" spc="-1" strike="noStrike">
                <a:solidFill>
                  <a:srgbClr val="514a40"/>
                </a:solidFill>
                <a:latin typeface="Cambria"/>
              </a:rPr>
              <a:t>YARN – Yet Another Resource Negotiator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83040" y="6483240"/>
            <a:ext cx="11161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000" spc="-1" strike="noStrike">
                <a:solidFill>
                  <a:srgbClr val="514a40"/>
                </a:solidFill>
                <a:latin typeface="Cambria"/>
              </a:rPr>
              <a:t>źródło: hadoop.apache.org</a:t>
            </a:r>
            <a:endParaRPr b="0" lang="pl-PL" sz="1000" spc="-1" strike="noStrike">
              <a:latin typeface="Arial"/>
            </a:endParaRPr>
          </a:p>
        </p:txBody>
      </p:sp>
      <p:pic>
        <p:nvPicPr>
          <p:cNvPr id="107" name="Obraz 3" descr=""/>
          <p:cNvPicPr/>
          <p:nvPr/>
        </p:nvPicPr>
        <p:blipFill>
          <a:blip r:embed="rId1"/>
          <a:stretch/>
        </p:blipFill>
        <p:spPr>
          <a:xfrm>
            <a:off x="1871280" y="466560"/>
            <a:ext cx="8743320" cy="541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012040" y="866520"/>
            <a:ext cx="8571960" cy="453312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232920" y="6480000"/>
            <a:ext cx="55267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000" spc="-1" strike="noStrike">
                <a:solidFill>
                  <a:srgbClr val="514a40"/>
                </a:solidFill>
                <a:latin typeface="Cambria"/>
              </a:rPr>
              <a:t>źródło: https://bigdataanalyticsnews.com/hadoop-2-0-yarn-architecture/</a:t>
            </a:r>
            <a:endParaRPr b="0" lang="pl-PL" sz="1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czerwoną linią (panoramiczna)</Template>
  <TotalTime>1097</TotalTime>
  <Application>LibreOffice/6.2.4.2$Windows_X86_64 LibreOffice_project/2412653d852ce75f65fbfa83fb7e7b669a126d64</Application>
  <Words>637</Words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2019-05-29T15:43:14Z</dcterms:created>
  <dc:creator>mq</dc:creator>
  <dc:description/>
  <dc:language>pl-PL</dc:language>
  <cp:lastModifiedBy/>
  <dcterms:modified xsi:type="dcterms:W3CDTF">2020-06-07T20:31:33Z</dcterms:modified>
  <cp:revision>29</cp:revision>
  <dc:subject/>
  <dc:title>HADOOP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0x010100AA3F7D94069FF64A86F7DFF56D60E3BE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17</vt:i4>
  </property>
  <property fmtid="{D5CDD505-2E9C-101B-9397-08002B2CF9AE}" pid="9" name="PresentationFormat">
    <vt:lpwstr>Panoramiczny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