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22"/>
  </p:notesMasterIdLst>
  <p:sldIdLst>
    <p:sldId id="256" r:id="rId2"/>
    <p:sldId id="257" r:id="rId3"/>
    <p:sldId id="258" r:id="rId4"/>
    <p:sldId id="259" r:id="rId5"/>
    <p:sldId id="260" r:id="rId6"/>
    <p:sldId id="281" r:id="rId7"/>
    <p:sldId id="271" r:id="rId8"/>
    <p:sldId id="269" r:id="rId9"/>
    <p:sldId id="268" r:id="rId10"/>
    <p:sldId id="279" r:id="rId11"/>
    <p:sldId id="272" r:id="rId12"/>
    <p:sldId id="273" r:id="rId13"/>
    <p:sldId id="274" r:id="rId14"/>
    <p:sldId id="280" r:id="rId15"/>
    <p:sldId id="283" r:id="rId16"/>
    <p:sldId id="276" r:id="rId17"/>
    <p:sldId id="263" r:id="rId18"/>
    <p:sldId id="282" r:id="rId19"/>
    <p:sldId id="278"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67580D-7E69-9945-A316-03AA26FFCE3E}" v="9005" dt="2022-01-12T09:21:12.220"/>
    <p1510:client id="{D2B2AB86-F31F-2044-89BD-9CEAF9DDBD75}" v="2514" dt="2022-01-11T17:19:14.828"/>
    <p1510:client id="{FAD880BF-48B8-0B46-A487-90D676E2BB58}" v="1" dt="2022-01-12T09:26:08.301"/>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8"/>
  </p:normalViewPr>
  <p:slideViewPr>
    <p:cSldViewPr snapToGrid="0" snapToObjects="1">
      <p:cViewPr varScale="1">
        <p:scale>
          <a:sx n="115" d="100"/>
          <a:sy n="115" d="100"/>
        </p:scale>
        <p:origin x="7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09801-5C09-684F-B3B3-A7D5B20C32AD}" type="datetimeFigureOut">
              <a:rPr lang="en-IT" smtClean="0"/>
              <a:t>1/12/22</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C9F6DE-76A6-FE4E-8A07-F2CE10989521}" type="slidenum">
              <a:rPr lang="en-IT" smtClean="0"/>
              <a:t>‹N›</a:t>
            </a:fld>
            <a:endParaRPr lang="en-IT"/>
          </a:p>
        </p:txBody>
      </p:sp>
    </p:spTree>
    <p:extLst>
      <p:ext uri="{BB962C8B-B14F-4D97-AF65-F5344CB8AC3E}">
        <p14:creationId xmlns:p14="http://schemas.microsoft.com/office/powerpoint/2010/main" val="3633407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97C9F6DE-76A6-FE4E-8A07-F2CE10989521}" type="slidenum">
              <a:rPr lang="en-IT" smtClean="0"/>
              <a:t>2</a:t>
            </a:fld>
            <a:endParaRPr lang="en-IT"/>
          </a:p>
        </p:txBody>
      </p:sp>
    </p:spTree>
    <p:extLst>
      <p:ext uri="{BB962C8B-B14F-4D97-AF65-F5344CB8AC3E}">
        <p14:creationId xmlns:p14="http://schemas.microsoft.com/office/powerpoint/2010/main" val="3737052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a:t>1 – CostoOrario </a:t>
            </a:r>
            <a:r>
              <a:rPr lang="en-GB" err="1"/>
              <a:t>i</a:t>
            </a:r>
            <a:r>
              <a:rPr lang="en-GB"/>
              <a:t> </a:t>
            </a:r>
            <a:r>
              <a:rPr lang="en-IT"/>
              <a:t>è quello della risorsa i-esima </a:t>
            </a:r>
            <a:r>
              <a:rPr lang="en-IT">
                <a:sym typeface="Wingdings" pitchFamily="2" charset="2"/>
              </a:rPr>
              <a:t> ogni formula fa il calcolo riga per riga</a:t>
            </a:r>
          </a:p>
          <a:p>
            <a:r>
              <a:rPr lang="en-IT"/>
              <a:t>2 – E’ vero che QuantitydiOutput si semplifica ma abbiamo voluto esplicitare la presenza di questo fattore ne calcolo effettuato</a:t>
            </a:r>
          </a:p>
          <a:p>
            <a:r>
              <a:rPr lang="en-IT"/>
              <a:t>3 – Calcolo il costo di una singola fase e poi con la sommatoria viene sommato il contirbuto di ciascuna, ottenendo il costo totale per LAVORO DIRETTO</a:t>
            </a:r>
          </a:p>
          <a:p>
            <a:endParaRPr lang="en-IT"/>
          </a:p>
        </p:txBody>
      </p:sp>
      <p:sp>
        <p:nvSpPr>
          <p:cNvPr id="4" name="Slide Number Placeholder 3"/>
          <p:cNvSpPr>
            <a:spLocks noGrp="1"/>
          </p:cNvSpPr>
          <p:nvPr>
            <p:ph type="sldNum" sz="quarter" idx="5"/>
          </p:nvPr>
        </p:nvSpPr>
        <p:spPr/>
        <p:txBody>
          <a:bodyPr/>
          <a:lstStyle/>
          <a:p>
            <a:fld id="{97C9F6DE-76A6-FE4E-8A07-F2CE10989521}" type="slidenum">
              <a:rPr lang="en-IT" smtClean="0"/>
              <a:t>12</a:t>
            </a:fld>
            <a:endParaRPr lang="en-IT"/>
          </a:p>
        </p:txBody>
      </p:sp>
    </p:spTree>
    <p:extLst>
      <p:ext uri="{BB962C8B-B14F-4D97-AF65-F5344CB8AC3E}">
        <p14:creationId xmlns:p14="http://schemas.microsoft.com/office/powerpoint/2010/main" val="187473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a:t>QuantityMPImpiegata per il prodotto i-esimo</a:t>
            </a:r>
          </a:p>
          <a:p>
            <a:r>
              <a:rPr lang="en-IT"/>
              <a:t>Importo costo totale del articolo i-esimo prodotto</a:t>
            </a:r>
          </a:p>
          <a:p>
            <a:r>
              <a:rPr lang="en-GB"/>
              <a:t>Q</a:t>
            </a:r>
            <a:r>
              <a:rPr lang="en-IT"/>
              <a:t>uantitydioutput del articolo i-esimo che abbiamo ricavato da impiego risorse</a:t>
            </a:r>
          </a:p>
          <a:p>
            <a:endParaRPr lang="en-IT"/>
          </a:p>
        </p:txBody>
      </p:sp>
      <p:sp>
        <p:nvSpPr>
          <p:cNvPr id="4" name="Slide Number Placeholder 3"/>
          <p:cNvSpPr>
            <a:spLocks noGrp="1"/>
          </p:cNvSpPr>
          <p:nvPr>
            <p:ph type="sldNum" sz="quarter" idx="5"/>
          </p:nvPr>
        </p:nvSpPr>
        <p:spPr/>
        <p:txBody>
          <a:bodyPr/>
          <a:lstStyle/>
          <a:p>
            <a:fld id="{97C9F6DE-76A6-FE4E-8A07-F2CE10989521}" type="slidenum">
              <a:rPr lang="en-IT" smtClean="0"/>
              <a:t>13</a:t>
            </a:fld>
            <a:endParaRPr lang="en-IT"/>
          </a:p>
        </p:txBody>
      </p:sp>
    </p:spTree>
    <p:extLst>
      <p:ext uri="{BB962C8B-B14F-4D97-AF65-F5344CB8AC3E}">
        <p14:creationId xmlns:p14="http://schemas.microsoft.com/office/powerpoint/2010/main" val="3960243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a:t>1 – Nella prima schermata vediamo tutte le informazioni delle vendite, x a CONSUNTIVO e y a BUDGET</a:t>
            </a:r>
          </a:p>
          <a:p>
            <a:r>
              <a:rPr lang="en-IT"/>
              <a:t>2 – Stessa cosa ma per MP</a:t>
            </a:r>
          </a:p>
          <a:p>
            <a:r>
              <a:rPr lang="en-IT"/>
              <a:t>3 - … per impiego risorse</a:t>
            </a:r>
          </a:p>
          <a:p>
            <a:endParaRPr lang="en-IT"/>
          </a:p>
          <a:p>
            <a:r>
              <a:rPr lang="en-IT"/>
              <a:t>C</a:t>
            </a:r>
            <a:r>
              <a:rPr lang="en-GB"/>
              <a:t>o</a:t>
            </a:r>
            <a:r>
              <a:rPr lang="en-IT"/>
              <a:t>n questo esempio vediamo come conserviamo la granularità dei dati. </a:t>
            </a:r>
            <a:r>
              <a:rPr lang="it-IT"/>
              <a:t>Le formule presentate prima vengono applicate si questi dato ottenendo i totali.</a:t>
            </a:r>
          </a:p>
          <a:p>
            <a:endParaRPr lang="it-IT"/>
          </a:p>
          <a:p>
            <a:r>
              <a:rPr lang="it-IT"/>
              <a:t>I mix hanno valori grandi perché gli abbiamo moltiplicati per 10^11 e divisi un un secondo momento, </a:t>
            </a:r>
            <a:r>
              <a:rPr lang="it-IT" err="1"/>
              <a:t>atrimenti</a:t>
            </a:r>
            <a:r>
              <a:rPr lang="it-IT"/>
              <a:t> avremo </a:t>
            </a:r>
            <a:r>
              <a:rPr lang="it-IT" err="1"/>
              <a:t>riscotrato</a:t>
            </a:r>
            <a:r>
              <a:rPr lang="it-IT"/>
              <a:t> dei errori nei calcoli</a:t>
            </a:r>
          </a:p>
          <a:p>
            <a:endParaRPr lang="en-IT"/>
          </a:p>
        </p:txBody>
      </p:sp>
      <p:sp>
        <p:nvSpPr>
          <p:cNvPr id="4" name="Slide Number Placeholder 3"/>
          <p:cNvSpPr>
            <a:spLocks noGrp="1"/>
          </p:cNvSpPr>
          <p:nvPr>
            <p:ph type="sldNum" sz="quarter" idx="5"/>
          </p:nvPr>
        </p:nvSpPr>
        <p:spPr/>
        <p:txBody>
          <a:bodyPr/>
          <a:lstStyle/>
          <a:p>
            <a:fld id="{97C9F6DE-76A6-FE4E-8A07-F2CE10989521}" type="slidenum">
              <a:rPr lang="en-IT" smtClean="0"/>
              <a:t>14</a:t>
            </a:fld>
            <a:endParaRPr lang="en-IT"/>
          </a:p>
        </p:txBody>
      </p:sp>
    </p:spTree>
    <p:extLst>
      <p:ext uri="{BB962C8B-B14F-4D97-AF65-F5344CB8AC3E}">
        <p14:creationId xmlns:p14="http://schemas.microsoft.com/office/powerpoint/2010/main" val="2896553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a:t>1 – Nella prima schermata vediamo tutte le informazioni delle vendite, x a CONSUNTIVO e y a BUDGET</a:t>
            </a:r>
          </a:p>
          <a:p>
            <a:r>
              <a:rPr lang="en-IT"/>
              <a:t>2 – Stessa cosa ma per MP</a:t>
            </a:r>
          </a:p>
          <a:p>
            <a:r>
              <a:rPr lang="en-IT"/>
              <a:t>3 - … per impiego risorse</a:t>
            </a:r>
          </a:p>
          <a:p>
            <a:endParaRPr lang="en-IT"/>
          </a:p>
          <a:p>
            <a:r>
              <a:rPr lang="en-IT"/>
              <a:t>C</a:t>
            </a:r>
            <a:r>
              <a:rPr lang="en-GB"/>
              <a:t>o</a:t>
            </a:r>
            <a:r>
              <a:rPr lang="en-IT"/>
              <a:t>n questo esempio vediamo come conserviamo la granularità dei dati. </a:t>
            </a:r>
            <a:r>
              <a:rPr lang="it-IT"/>
              <a:t>Le formule presentate prima vengono applicate si questi dato ottenendo i totali.</a:t>
            </a:r>
          </a:p>
          <a:p>
            <a:endParaRPr lang="en-IT"/>
          </a:p>
        </p:txBody>
      </p:sp>
      <p:sp>
        <p:nvSpPr>
          <p:cNvPr id="4" name="Slide Number Placeholder 3"/>
          <p:cNvSpPr>
            <a:spLocks noGrp="1"/>
          </p:cNvSpPr>
          <p:nvPr>
            <p:ph type="sldNum" sz="quarter" idx="5"/>
          </p:nvPr>
        </p:nvSpPr>
        <p:spPr/>
        <p:txBody>
          <a:bodyPr/>
          <a:lstStyle/>
          <a:p>
            <a:fld id="{97C9F6DE-76A6-FE4E-8A07-F2CE10989521}" type="slidenum">
              <a:rPr lang="en-IT" smtClean="0"/>
              <a:t>15</a:t>
            </a:fld>
            <a:endParaRPr lang="en-IT"/>
          </a:p>
        </p:txBody>
      </p:sp>
    </p:spTree>
    <p:extLst>
      <p:ext uri="{BB962C8B-B14F-4D97-AF65-F5344CB8AC3E}">
        <p14:creationId xmlns:p14="http://schemas.microsoft.com/office/powerpoint/2010/main" val="795407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a:t>ScostamentoVolume: </a:t>
            </a:r>
          </a:p>
          <a:p>
            <a:r>
              <a:rPr lang="en-IT"/>
              <a:t>	RICAVI: Consuntivo-Budget con volume di Vendita a Consuntivo e a Budget</a:t>
            </a:r>
          </a:p>
          <a:p>
            <a:r>
              <a:rPr lang="en-IT"/>
              <a:t>	MP: … con volume di produzione</a:t>
            </a:r>
          </a:p>
          <a:p>
            <a:r>
              <a:rPr lang="en-IT"/>
              <a:t>	LAV: … con volume di produzione</a:t>
            </a:r>
          </a:p>
          <a:p>
            <a:r>
              <a:rPr lang="en-IT"/>
              <a:t>ScostamentoiMIX:</a:t>
            </a:r>
          </a:p>
          <a:p>
            <a:r>
              <a:rPr lang="en-IT"/>
              <a:t>	</a:t>
            </a:r>
          </a:p>
        </p:txBody>
      </p:sp>
      <p:sp>
        <p:nvSpPr>
          <p:cNvPr id="4" name="Slide Number Placeholder 3"/>
          <p:cNvSpPr>
            <a:spLocks noGrp="1"/>
          </p:cNvSpPr>
          <p:nvPr>
            <p:ph type="sldNum" sz="quarter" idx="5"/>
          </p:nvPr>
        </p:nvSpPr>
        <p:spPr/>
        <p:txBody>
          <a:bodyPr/>
          <a:lstStyle/>
          <a:p>
            <a:fld id="{97C9F6DE-76A6-FE4E-8A07-F2CE10989521}" type="slidenum">
              <a:rPr lang="en-IT" smtClean="0"/>
              <a:t>16</a:t>
            </a:fld>
            <a:endParaRPr lang="en-IT"/>
          </a:p>
        </p:txBody>
      </p:sp>
    </p:spTree>
    <p:extLst>
      <p:ext uri="{BB962C8B-B14F-4D97-AF65-F5344CB8AC3E}">
        <p14:creationId xmlns:p14="http://schemas.microsoft.com/office/powerpoint/2010/main" val="2614169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a:t>SCOSTAMENTO </a:t>
            </a:r>
            <a:r>
              <a:rPr lang="en-IT">
                <a:sym typeface="Wingdings" pitchFamily="2" charset="2"/>
              </a:rPr>
              <a:t> CONSUNTIVO – BUDGET</a:t>
            </a:r>
          </a:p>
          <a:p>
            <a:endParaRPr lang="en-IT">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b="1"/>
              <a:t>Nota</a:t>
            </a:r>
            <a:r>
              <a:rPr lang="it-IT"/>
              <a:t>: dovuto all’aumento dei volumi di produzione, sarebbe ragionevole aspettarsi uno scostamento positivo dei costi delle materie prime (un aumento del loro costo). Lo scostamento risulta comunque negativo perché, dovuto alla strategia impiegata per il calcolo degli scostamenti, combinazioni </a:t>
            </a:r>
            <a:r>
              <a:rPr lang="it-IT" err="1"/>
              <a:t>MateriaPrima</a:t>
            </a:r>
            <a:r>
              <a:rPr lang="it-IT"/>
              <a:t>-Articolo che non esistono sia a budget che a consuntivo causano una distorsione degli scostamenti di volume e impiego (per i quali è necessario usare insieme grandezze a consuntivo e a budget), in quanto in alcuni casi potrebbe non essere possibile trovare la grandezza necessaria a budget o a consuntivo. Certe strategie per mitigare questo problema sottintendevano l’uso di assunzioni che riteniamo essere troppo forti.</a:t>
            </a:r>
            <a:endParaRPr lang="it-IT" b="1"/>
          </a:p>
          <a:p>
            <a:endParaRPr lang="en-IT">
              <a:sym typeface="Wingdings" pitchFamily="2" charset="2"/>
            </a:endParaRPr>
          </a:p>
          <a:p>
            <a:r>
              <a:rPr lang="en-IT">
                <a:sym typeface="Wingdings" pitchFamily="2" charset="2"/>
              </a:rPr>
              <a:t>Il non aumento del costo delle materie prime è dovuto alla strategia adottata per il calcolo dei scostamenti intermedi, facciamo la deifferenza tra compo materiaprima.articoloConsuntivo – materiaprima.articoloBudget. Abbiamo notato che a volte tra budget e consuntivo cambiano le materie prime impiegate e quindi in tale casi la differenza non è possibile calcolarla.</a:t>
            </a:r>
          </a:p>
          <a:p>
            <a:endParaRPr lang="en-IT">
              <a:sym typeface="Wingdings" pitchFamily="2" charset="2"/>
            </a:endParaRPr>
          </a:p>
          <a:p>
            <a:r>
              <a:rPr lang="en-IT">
                <a:sym typeface="Wingdings" pitchFamily="2" charset="2"/>
              </a:rPr>
              <a:t>Però </a:t>
            </a:r>
            <a:r>
              <a:rPr lang="en-GB">
                <a:sym typeface="Wingdings" pitchFamily="2" charset="2"/>
              </a:rPr>
              <a:t>I</a:t>
            </a:r>
            <a:r>
              <a:rPr lang="en-IT">
                <a:sym typeface="Wingdings" pitchFamily="2" charset="2"/>
              </a:rPr>
              <a:t> scostamenti finali sono stati fatti sui totali, quindi sommando </a:t>
            </a:r>
            <a:r>
              <a:rPr lang="en-GB">
                <a:sym typeface="Wingdings" pitchFamily="2" charset="2"/>
              </a:rPr>
              <a:t>I</a:t>
            </a:r>
            <a:r>
              <a:rPr lang="en-IT">
                <a:sym typeface="Wingdings" pitchFamily="2" charset="2"/>
              </a:rPr>
              <a:t> contributi di ogni riga. </a:t>
            </a:r>
          </a:p>
        </p:txBody>
      </p:sp>
      <p:sp>
        <p:nvSpPr>
          <p:cNvPr id="4" name="Slide Number Placeholder 3"/>
          <p:cNvSpPr>
            <a:spLocks noGrp="1"/>
          </p:cNvSpPr>
          <p:nvPr>
            <p:ph type="sldNum" sz="quarter" idx="5"/>
          </p:nvPr>
        </p:nvSpPr>
        <p:spPr/>
        <p:txBody>
          <a:bodyPr/>
          <a:lstStyle/>
          <a:p>
            <a:fld id="{97C9F6DE-76A6-FE4E-8A07-F2CE10989521}" type="slidenum">
              <a:rPr lang="en-IT" smtClean="0"/>
              <a:t>17</a:t>
            </a:fld>
            <a:endParaRPr lang="en-IT"/>
          </a:p>
        </p:txBody>
      </p:sp>
    </p:spTree>
    <p:extLst>
      <p:ext uri="{BB962C8B-B14F-4D97-AF65-F5344CB8AC3E}">
        <p14:creationId xmlns:p14="http://schemas.microsoft.com/office/powerpoint/2010/main" val="764301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97C9F6DE-76A6-FE4E-8A07-F2CE10989521}" type="slidenum">
              <a:rPr lang="en-IT" smtClean="0"/>
              <a:t>19</a:t>
            </a:fld>
            <a:endParaRPr lang="en-IT"/>
          </a:p>
        </p:txBody>
      </p:sp>
    </p:spTree>
    <p:extLst>
      <p:ext uri="{BB962C8B-B14F-4D97-AF65-F5344CB8AC3E}">
        <p14:creationId xmlns:p14="http://schemas.microsoft.com/office/powerpoint/2010/main" val="1224279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a:t>SCOSTAMENTO SUL MARGINE</a:t>
            </a:r>
          </a:p>
          <a:p>
            <a:endParaRPr lang="en-IT"/>
          </a:p>
        </p:txBody>
      </p:sp>
      <p:sp>
        <p:nvSpPr>
          <p:cNvPr id="4" name="Slide Number Placeholder 3"/>
          <p:cNvSpPr>
            <a:spLocks noGrp="1"/>
          </p:cNvSpPr>
          <p:nvPr>
            <p:ph type="sldNum" sz="quarter" idx="5"/>
          </p:nvPr>
        </p:nvSpPr>
        <p:spPr/>
        <p:txBody>
          <a:bodyPr/>
          <a:lstStyle/>
          <a:p>
            <a:fld id="{97C9F6DE-76A6-FE4E-8A07-F2CE10989521}" type="slidenum">
              <a:rPr lang="en-IT" smtClean="0"/>
              <a:t>20</a:t>
            </a:fld>
            <a:endParaRPr lang="en-IT"/>
          </a:p>
        </p:txBody>
      </p:sp>
    </p:spTree>
    <p:extLst>
      <p:ext uri="{BB962C8B-B14F-4D97-AF65-F5344CB8AC3E}">
        <p14:creationId xmlns:p14="http://schemas.microsoft.com/office/powerpoint/2010/main" val="3283705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T"/>
              <a:t>In Impiego orario risorse  per ogni articolo ci sono più righe in quanto per la produzione di un articolo sono necessarie più fasi di produzione</a:t>
            </a:r>
          </a:p>
          <a:p>
            <a:pPr marL="171450" indent="-171450">
              <a:buFontTx/>
              <a:buChar char="-"/>
            </a:pPr>
            <a:r>
              <a:rPr lang="en-IT"/>
              <a:t>ODP: ordine di produzione</a:t>
            </a:r>
          </a:p>
          <a:p>
            <a:pPr marL="171450" indent="-171450">
              <a:buFontTx/>
              <a:buChar char="-"/>
            </a:pPr>
            <a:r>
              <a:rPr lang="en-GB"/>
              <a:t>A</a:t>
            </a:r>
            <a:r>
              <a:rPr lang="en-IT"/>
              <a:t>bbiamo fuso insieme impiego orario risorse e costo orario risorse riuscendo a calcolarci il costo totale per ogni fase</a:t>
            </a:r>
          </a:p>
          <a:p>
            <a:pPr marL="171450" indent="-171450">
              <a:buFontTx/>
              <a:buChar char="-"/>
            </a:pPr>
            <a:r>
              <a:rPr lang="en-IT"/>
              <a:t>Un’altro risultato intermedio è stato creato metendo insieme clienti, tassu di cambio e vendite, ottenendo una struttura dati delle vendite con l’importo totale in EUR</a:t>
            </a:r>
          </a:p>
          <a:p>
            <a:pPr marL="171450" indent="-171450">
              <a:buFontTx/>
              <a:buChar char="-"/>
            </a:pPr>
            <a:endParaRPr lang="en-IT"/>
          </a:p>
        </p:txBody>
      </p:sp>
      <p:sp>
        <p:nvSpPr>
          <p:cNvPr id="4" name="Slide Number Placeholder 3"/>
          <p:cNvSpPr>
            <a:spLocks noGrp="1"/>
          </p:cNvSpPr>
          <p:nvPr>
            <p:ph type="sldNum" sz="quarter" idx="5"/>
          </p:nvPr>
        </p:nvSpPr>
        <p:spPr/>
        <p:txBody>
          <a:bodyPr/>
          <a:lstStyle/>
          <a:p>
            <a:fld id="{97C9F6DE-76A6-FE4E-8A07-F2CE10989521}" type="slidenum">
              <a:rPr lang="en-IT" smtClean="0"/>
              <a:t>4</a:t>
            </a:fld>
            <a:endParaRPr lang="en-IT"/>
          </a:p>
        </p:txBody>
      </p:sp>
    </p:spTree>
    <p:extLst>
      <p:ext uri="{BB962C8B-B14F-4D97-AF65-F5344CB8AC3E}">
        <p14:creationId xmlns:p14="http://schemas.microsoft.com/office/powerpoint/2010/main" val="350192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a:t>1 – Scegliamo il massimo valore output perché abbiamo osservato che tendenzialmente il valore di output del prodotto dalle fasi finali, spesso dal CONTROLLO QUALITA’ corrisponde al valore massimo di produzione. Un’idea che ci è venuta in mente per scegliere il valore di output era stata quella di prendere il valore dell’ultima fase di produzione al interno del ciclo di produzione, ma abbiamo osservato che da articolo a articolo cambia molto il pattern e quindi non siamo riusciti a fare una tale implementazione. </a:t>
            </a:r>
          </a:p>
          <a:p>
            <a:r>
              <a:rPr lang="en-IT"/>
              <a:t>E non abbiamo scelto come valore di output quello delle fasi Controllo Qualità e nenache quello del Montaggio in quanto questi fasi si riscontrano nella minoranza dei articoli circa nel 25% dei casi.</a:t>
            </a:r>
          </a:p>
          <a:p>
            <a:endParaRPr lang="en-IT"/>
          </a:p>
          <a:p>
            <a:pPr marL="0" marR="0" lvl="0" indent="0" algn="l" defTabSz="914400" rtl="0" eaLnBrk="1" fontAlgn="auto" latinLnBrk="0" hangingPunct="1">
              <a:lnSpc>
                <a:spcPct val="100000"/>
              </a:lnSpc>
              <a:spcBef>
                <a:spcPts val="0"/>
              </a:spcBef>
              <a:spcAft>
                <a:spcPts val="0"/>
              </a:spcAft>
              <a:buClrTx/>
              <a:buSzTx/>
              <a:buFontTx/>
              <a:buNone/>
              <a:tabLst/>
              <a:defRPr/>
            </a:pPr>
            <a:r>
              <a:rPr lang="it-IT"/>
              <a:t>Altrimenti se non esistono queste condizioni non viene preso in considerazione il prodotto perché potrebbe esserci stato una difettosità del prodotto. In effetti dato che il calcolo del costo della fase di lavorazione tiene conto della quantità di output, questo costo sarà nullo.</a:t>
            </a:r>
          </a:p>
          <a:p>
            <a:endParaRPr lang="en-IT"/>
          </a:p>
          <a:p>
            <a:r>
              <a:rPr lang="en-IT"/>
              <a:t>Il costo sarà nullo per come l’abbiamo impostato noi</a:t>
            </a:r>
          </a:p>
          <a:p>
            <a:endParaRPr lang="en-IT"/>
          </a:p>
        </p:txBody>
      </p:sp>
      <p:sp>
        <p:nvSpPr>
          <p:cNvPr id="4" name="Slide Number Placeholder 3"/>
          <p:cNvSpPr>
            <a:spLocks noGrp="1"/>
          </p:cNvSpPr>
          <p:nvPr>
            <p:ph type="sldNum" sz="quarter" idx="5"/>
          </p:nvPr>
        </p:nvSpPr>
        <p:spPr/>
        <p:txBody>
          <a:bodyPr/>
          <a:lstStyle/>
          <a:p>
            <a:fld id="{97C9F6DE-76A6-FE4E-8A07-F2CE10989521}" type="slidenum">
              <a:rPr lang="en-IT" smtClean="0"/>
              <a:t>5</a:t>
            </a:fld>
            <a:endParaRPr lang="en-IT"/>
          </a:p>
        </p:txBody>
      </p:sp>
    </p:spTree>
    <p:extLst>
      <p:ext uri="{BB962C8B-B14F-4D97-AF65-F5344CB8AC3E}">
        <p14:creationId xmlns:p14="http://schemas.microsoft.com/office/powerpoint/2010/main" val="3465227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a:t>
            </a:r>
            <a:r>
              <a:rPr lang="en-IT"/>
              <a:t>ome possiamo osservare, spesso il valore massimo si avvicina a quello del output di ControlloQualità</a:t>
            </a:r>
          </a:p>
          <a:p>
            <a:r>
              <a:rPr lang="en-GB"/>
              <a:t>Ma </a:t>
            </a:r>
            <a:r>
              <a:rPr lang="en-GB" err="1"/>
              <a:t>comunque</a:t>
            </a:r>
            <a:r>
              <a:rPr lang="en-GB"/>
              <a:t> non </a:t>
            </a:r>
            <a:r>
              <a:rPr lang="en-GB" err="1"/>
              <a:t>abbiamo</a:t>
            </a:r>
            <a:r>
              <a:rPr lang="en-GB"/>
              <a:t> </a:t>
            </a:r>
            <a:r>
              <a:rPr lang="en-GB" err="1"/>
              <a:t>scelto</a:t>
            </a:r>
            <a:r>
              <a:rPr lang="en-GB"/>
              <a:t> </a:t>
            </a:r>
            <a:r>
              <a:rPr lang="en-GB" err="1"/>
              <a:t>quello</a:t>
            </a:r>
            <a:r>
              <a:rPr lang="en-GB"/>
              <a:t> di </a:t>
            </a:r>
            <a:r>
              <a:rPr lang="en-GB" err="1"/>
              <a:t>controllo</a:t>
            </a:r>
            <a:r>
              <a:rPr lang="en-GB"/>
              <a:t> </a:t>
            </a:r>
            <a:r>
              <a:rPr lang="en-GB" err="1"/>
              <a:t>qualità</a:t>
            </a:r>
            <a:r>
              <a:rPr lang="en-GB"/>
              <a:t> </a:t>
            </a:r>
            <a:r>
              <a:rPr lang="en-GB" err="1"/>
              <a:t>abbiamo</a:t>
            </a:r>
            <a:r>
              <a:rPr lang="en-GB"/>
              <a:t> </a:t>
            </a:r>
            <a:r>
              <a:rPr lang="en-GB" err="1"/>
              <a:t>trovato</a:t>
            </a:r>
            <a:r>
              <a:rPr lang="en-GB"/>
              <a:t> una </a:t>
            </a:r>
            <a:r>
              <a:rPr lang="en-GB" err="1"/>
              <a:t>buona</a:t>
            </a:r>
            <a:r>
              <a:rPr lang="en-GB"/>
              <a:t> </a:t>
            </a:r>
            <a:r>
              <a:rPr lang="en-GB" err="1"/>
              <a:t>parte</a:t>
            </a:r>
            <a:r>
              <a:rPr lang="en-GB"/>
              <a:t> </a:t>
            </a:r>
            <a:r>
              <a:rPr lang="en-GB" err="1"/>
              <a:t>degli</a:t>
            </a:r>
            <a:r>
              <a:rPr lang="en-GB"/>
              <a:t> </a:t>
            </a:r>
            <a:r>
              <a:rPr lang="en-GB" err="1"/>
              <a:t>articoli</a:t>
            </a:r>
            <a:r>
              <a:rPr lang="en-GB"/>
              <a:t> </a:t>
            </a:r>
            <a:r>
              <a:rPr lang="en-GB" err="1"/>
              <a:t>che</a:t>
            </a:r>
            <a:r>
              <a:rPr lang="en-GB"/>
              <a:t> non </a:t>
            </a:r>
            <a:r>
              <a:rPr lang="en-GB" err="1"/>
              <a:t>hanno</a:t>
            </a:r>
            <a:r>
              <a:rPr lang="en-GB"/>
              <a:t> </a:t>
            </a:r>
            <a:r>
              <a:rPr lang="en-GB" err="1"/>
              <a:t>questa</a:t>
            </a:r>
            <a:r>
              <a:rPr lang="en-GB"/>
              <a:t> </a:t>
            </a:r>
            <a:r>
              <a:rPr lang="en-GB" err="1"/>
              <a:t>fase</a:t>
            </a:r>
            <a:r>
              <a:rPr lang="en-IT"/>
              <a:t> di produzione </a:t>
            </a:r>
          </a:p>
          <a:p>
            <a:endParaRPr lang="en-IT"/>
          </a:p>
          <a:p>
            <a:r>
              <a:rPr lang="en-GB"/>
              <a:t>Q</a:t>
            </a:r>
            <a:r>
              <a:rPr lang="en-IT"/>
              <a:t>ui abbiamo l’esempio di quantità zero ma anche di costo di fasi differenti</a:t>
            </a:r>
          </a:p>
          <a:p>
            <a:endParaRPr lang="en-GB"/>
          </a:p>
        </p:txBody>
      </p:sp>
      <p:sp>
        <p:nvSpPr>
          <p:cNvPr id="4" name="Slide Number Placeholder 3"/>
          <p:cNvSpPr>
            <a:spLocks noGrp="1"/>
          </p:cNvSpPr>
          <p:nvPr>
            <p:ph type="sldNum" sz="quarter" idx="5"/>
          </p:nvPr>
        </p:nvSpPr>
        <p:spPr/>
        <p:txBody>
          <a:bodyPr/>
          <a:lstStyle/>
          <a:p>
            <a:fld id="{97C9F6DE-76A6-FE4E-8A07-F2CE10989521}" type="slidenum">
              <a:rPr lang="en-IT" smtClean="0"/>
              <a:t>6</a:t>
            </a:fld>
            <a:endParaRPr lang="en-IT"/>
          </a:p>
        </p:txBody>
      </p:sp>
    </p:spTree>
    <p:extLst>
      <p:ext uri="{BB962C8B-B14F-4D97-AF65-F5344CB8AC3E}">
        <p14:creationId xmlns:p14="http://schemas.microsoft.com/office/powerpoint/2010/main" val="3393018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a:t>2 – Quindi le quantità delle rittifiche in output non vengono considerate. Quasi sempre in corrispondenza di un tempo negativo troviamo la stessa fase per lo stesso articolo con un tempo positivo che sommato a quello negativo diventa aprossimativamente nullo.</a:t>
            </a:r>
          </a:p>
        </p:txBody>
      </p:sp>
      <p:sp>
        <p:nvSpPr>
          <p:cNvPr id="4" name="Slide Number Placeholder 3"/>
          <p:cNvSpPr>
            <a:spLocks noGrp="1"/>
          </p:cNvSpPr>
          <p:nvPr>
            <p:ph type="sldNum" sz="quarter" idx="5"/>
          </p:nvPr>
        </p:nvSpPr>
        <p:spPr/>
        <p:txBody>
          <a:bodyPr/>
          <a:lstStyle/>
          <a:p>
            <a:fld id="{97C9F6DE-76A6-FE4E-8A07-F2CE10989521}" type="slidenum">
              <a:rPr lang="en-IT" smtClean="0"/>
              <a:t>7</a:t>
            </a:fld>
            <a:endParaRPr lang="en-IT"/>
          </a:p>
        </p:txBody>
      </p:sp>
    </p:spTree>
    <p:extLst>
      <p:ext uri="{BB962C8B-B14F-4D97-AF65-F5344CB8AC3E}">
        <p14:creationId xmlns:p14="http://schemas.microsoft.com/office/powerpoint/2010/main" val="1033150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a:t>1 – Di questa cosa ci siamo accorti confrontando gli articoli per cui sono state impiegate delle risorse e gli articoli venduti, la differenza era di circa 90 articoli, 80 dei quali erano dei prodoti intermedi.</a:t>
            </a:r>
          </a:p>
          <a:p>
            <a:r>
              <a:rPr lang="en-IT"/>
              <a:t>2 – Il dubbio ci è venuto perché nel impiego risorse abbiamo la colonna del IMPORTO TOTALE e quindi potrebbe essere che il costo del articolo usato come materia prima sia incluso in tale IMPORTO.</a:t>
            </a:r>
          </a:p>
          <a:p>
            <a:r>
              <a:rPr lang="en-IT"/>
              <a:t>3 – G</a:t>
            </a:r>
            <a:r>
              <a:rPr lang="en-GB"/>
              <a:t>l</a:t>
            </a:r>
            <a:r>
              <a:rPr lang="en-IT"/>
              <a:t>i articolo intermedi non vengono venduti</a:t>
            </a:r>
          </a:p>
        </p:txBody>
      </p:sp>
      <p:sp>
        <p:nvSpPr>
          <p:cNvPr id="4" name="Slide Number Placeholder 3"/>
          <p:cNvSpPr>
            <a:spLocks noGrp="1"/>
          </p:cNvSpPr>
          <p:nvPr>
            <p:ph type="sldNum" sz="quarter" idx="5"/>
          </p:nvPr>
        </p:nvSpPr>
        <p:spPr/>
        <p:txBody>
          <a:bodyPr/>
          <a:lstStyle/>
          <a:p>
            <a:fld id="{97C9F6DE-76A6-FE4E-8A07-F2CE10989521}" type="slidenum">
              <a:rPr lang="en-IT" smtClean="0"/>
              <a:t>8</a:t>
            </a:fld>
            <a:endParaRPr lang="en-IT"/>
          </a:p>
        </p:txBody>
      </p:sp>
    </p:spTree>
    <p:extLst>
      <p:ext uri="{BB962C8B-B14F-4D97-AF65-F5344CB8AC3E}">
        <p14:creationId xmlns:p14="http://schemas.microsoft.com/office/powerpoint/2010/main" val="128471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noProof="0"/>
              <a:t>&gt;&gt; non sarebbe possibile calcolare scostamenti per quei articoli che ho venduto da magazzino e quindi non ho prodotto E…..E articoli che ho prodotto quindi per i quali ho sostenuto i costi ma non gli ho venduto, in quanto pensiamo che siano rimasti a magazzino</a:t>
            </a:r>
          </a:p>
          <a:p>
            <a:r>
              <a:rPr lang="it-IT" noProof="0"/>
              <a:t>&gt;&gt; abbiamo pensato anche di prendere di usare un volume unico sia per produzione che per le vendite ma avremmo ridotto l’informazione disponibile</a:t>
            </a:r>
          </a:p>
          <a:p>
            <a:endParaRPr lang="it-IT" noProof="0"/>
          </a:p>
          <a:p>
            <a:r>
              <a:rPr lang="it-IT" noProof="0"/>
              <a:t>E PIU’ UN DISCORSO DI VOLUME CHE DI ARTICOLI DIVERSI</a:t>
            </a:r>
          </a:p>
          <a:p>
            <a:endParaRPr lang="it-IT" noProof="0"/>
          </a:p>
          <a:p>
            <a:r>
              <a:rPr lang="it-IT" noProof="0"/>
              <a:t>Non sarebbe possibile calcolare dei scostamenti accurati in quanto dovrei calcolare il prezzo unitario del articolo e l’impiego unitario del articolo. Se ho prodotto 5 ma venduto 10 effettuando i calcoli con un unico volume otterremmo un risultato sbagliato.</a:t>
            </a:r>
          </a:p>
        </p:txBody>
      </p:sp>
      <p:sp>
        <p:nvSpPr>
          <p:cNvPr id="4" name="Slide Number Placeholder 3"/>
          <p:cNvSpPr>
            <a:spLocks noGrp="1"/>
          </p:cNvSpPr>
          <p:nvPr>
            <p:ph type="sldNum" sz="quarter" idx="5"/>
          </p:nvPr>
        </p:nvSpPr>
        <p:spPr/>
        <p:txBody>
          <a:bodyPr/>
          <a:lstStyle/>
          <a:p>
            <a:fld id="{97C9F6DE-76A6-FE4E-8A07-F2CE10989521}" type="slidenum">
              <a:rPr lang="en-IT" smtClean="0"/>
              <a:t>9</a:t>
            </a:fld>
            <a:endParaRPr lang="en-IT"/>
          </a:p>
        </p:txBody>
      </p:sp>
    </p:spTree>
    <p:extLst>
      <p:ext uri="{BB962C8B-B14F-4D97-AF65-F5344CB8AC3E}">
        <p14:creationId xmlns:p14="http://schemas.microsoft.com/office/powerpoint/2010/main" val="573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a:t>
            </a:r>
            <a:r>
              <a:rPr lang="en-IT"/>
              <a:t>ggreghiamo </a:t>
            </a:r>
            <a:r>
              <a:rPr lang="en-GB"/>
              <a:t>I</a:t>
            </a:r>
            <a:r>
              <a:rPr lang="en-IT"/>
              <a:t> dati soltanto quando dobbiamo eseguire </a:t>
            </a:r>
            <a:r>
              <a:rPr lang="en-GB"/>
              <a:t>I</a:t>
            </a:r>
            <a:r>
              <a:rPr lang="en-IT"/>
              <a:t> calcoli</a:t>
            </a:r>
          </a:p>
          <a:p>
            <a:endParaRPr lang="en-IT"/>
          </a:p>
          <a:p>
            <a:r>
              <a:rPr lang="en-IT"/>
              <a:t>Per esempio, anzichè calcolare subito un totale del costo delle fasi di produzione, teniamo questi dati disagregati fino alla fine, e solo nel passaggio finale effettuiamo il calcolo</a:t>
            </a:r>
          </a:p>
          <a:p>
            <a:endParaRPr lang="en-IT"/>
          </a:p>
        </p:txBody>
      </p:sp>
      <p:sp>
        <p:nvSpPr>
          <p:cNvPr id="4" name="Slide Number Placeholder 3"/>
          <p:cNvSpPr>
            <a:spLocks noGrp="1"/>
          </p:cNvSpPr>
          <p:nvPr>
            <p:ph type="sldNum" sz="quarter" idx="5"/>
          </p:nvPr>
        </p:nvSpPr>
        <p:spPr/>
        <p:txBody>
          <a:bodyPr/>
          <a:lstStyle/>
          <a:p>
            <a:fld id="{97C9F6DE-76A6-FE4E-8A07-F2CE10989521}" type="slidenum">
              <a:rPr lang="en-IT" smtClean="0"/>
              <a:t>10</a:t>
            </a:fld>
            <a:endParaRPr lang="en-IT"/>
          </a:p>
        </p:txBody>
      </p:sp>
    </p:spTree>
    <p:extLst>
      <p:ext uri="{BB962C8B-B14F-4D97-AF65-F5344CB8AC3E}">
        <p14:creationId xmlns:p14="http://schemas.microsoft.com/office/powerpoint/2010/main" val="2573882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a:t>1 – VolumeTotale è il volume totale di vendite</a:t>
            </a:r>
          </a:p>
          <a:p>
            <a:r>
              <a:rPr lang="en-IT"/>
              <a:t>2 – TotaleLocale è l’importo totale in valuta locale del cliente…. </a:t>
            </a:r>
            <a:r>
              <a:rPr lang="en-GB"/>
              <a:t>C</a:t>
            </a:r>
            <a:r>
              <a:rPr lang="en-IT"/>
              <a:t>he viene diviso per la quantità venduta del articolo per ottenere il prezzo unitario in valuta locale.</a:t>
            </a:r>
          </a:p>
          <a:p>
            <a:r>
              <a:rPr lang="en-IT"/>
              <a:t>3 – Quantity è la quantità di vendità del prodotto i-esimo</a:t>
            </a:r>
          </a:p>
          <a:p>
            <a:endParaRPr lang="en-IT"/>
          </a:p>
        </p:txBody>
      </p:sp>
      <p:sp>
        <p:nvSpPr>
          <p:cNvPr id="4" name="Slide Number Placeholder 3"/>
          <p:cNvSpPr>
            <a:spLocks noGrp="1"/>
          </p:cNvSpPr>
          <p:nvPr>
            <p:ph type="sldNum" sz="quarter" idx="5"/>
          </p:nvPr>
        </p:nvSpPr>
        <p:spPr/>
        <p:txBody>
          <a:bodyPr/>
          <a:lstStyle/>
          <a:p>
            <a:fld id="{97C9F6DE-76A6-FE4E-8A07-F2CE10989521}" type="slidenum">
              <a:rPr lang="en-IT" smtClean="0"/>
              <a:t>11</a:t>
            </a:fld>
            <a:endParaRPr lang="en-IT"/>
          </a:p>
        </p:txBody>
      </p:sp>
    </p:spTree>
    <p:extLst>
      <p:ext uri="{BB962C8B-B14F-4D97-AF65-F5344CB8AC3E}">
        <p14:creationId xmlns:p14="http://schemas.microsoft.com/office/powerpoint/2010/main" val="557552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it-IT"/>
              <a:t>Fare clic per modificare lo stile del titolo dello schema</a:t>
            </a:r>
            <a:endParaRPr lang="en-US"/>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lvl1pPr algn="l">
              <a:defRPr/>
            </a:lvl1pPr>
          </a:lstStyle>
          <a:p>
            <a:fld id="{E73BCDAA-43D9-6A49-A153-143FD6FEACF2}" type="datetimeFigureOut">
              <a:rPr lang="it-IT" smtClean="0"/>
              <a:t>12/01/22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43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E73BCDAA-43D9-6A49-A153-143FD6FEACF2}" type="datetimeFigureOut">
              <a:rPr lang="it-IT" smtClean="0"/>
              <a:t>12/01/22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354988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E73BCDAA-43D9-6A49-A153-143FD6FEACF2}" type="datetimeFigureOut">
              <a:rPr lang="it-IT" smtClean="0"/>
              <a:t>12/01/22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67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E73BCDAA-43D9-6A49-A153-143FD6FEACF2}" type="datetimeFigureOut">
              <a:rPr lang="it-IT" smtClean="0"/>
              <a:t>12/01/22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0163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it-IT"/>
              <a:t>Fare clic per modificare lo stile del titolo dello schema</a:t>
            </a:r>
            <a:endParaRPr lang="en-US"/>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73BCDAA-43D9-6A49-A153-143FD6FEACF2}" type="datetimeFigureOut">
              <a:rPr lang="it-IT" smtClean="0"/>
              <a:t>12/01/22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2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024127"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5989320"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E73BCDAA-43D9-6A49-A153-143FD6FEACF2}" type="datetimeFigureOut">
              <a:rPr lang="it-IT" smtClean="0"/>
              <a:t>12/01/22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21390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2412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a:t>Fare clic per modificare gli stili del testo dello schema</a:t>
            </a:r>
          </a:p>
        </p:txBody>
      </p:sp>
      <p:sp>
        <p:nvSpPr>
          <p:cNvPr id="6" name="Content Placeholder 5"/>
          <p:cNvSpPr>
            <a:spLocks noGrp="1"/>
          </p:cNvSpPr>
          <p:nvPr>
            <p:ph sz="quarter" idx="4"/>
          </p:nvPr>
        </p:nvSpPr>
        <p:spPr>
          <a:xfrm>
            <a:off x="599088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E73BCDAA-43D9-6A49-A153-143FD6FEACF2}" type="datetimeFigureOut">
              <a:rPr lang="it-IT" smtClean="0"/>
              <a:t>12/01/22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41383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E73BCDAA-43D9-6A49-A153-143FD6FEACF2}" type="datetimeFigureOut">
              <a:rPr lang="it-IT" smtClean="0"/>
              <a:t>12/01/22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48407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BCDAA-43D9-6A49-A153-143FD6FEACF2}" type="datetimeFigureOut">
              <a:rPr lang="it-IT" smtClean="0"/>
              <a:t>12/01/22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0862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it-IT"/>
              <a:t>Fare clic per modificare lo stile del titolo dello schema</a:t>
            </a:r>
            <a:endParaRPr lang="en-US"/>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12/01/22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5657625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12/01/22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75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3BCDAA-43D9-6A49-A153-143FD6FEACF2}" type="datetimeFigureOut">
              <a:rPr lang="it-IT" smtClean="0"/>
              <a:t>12/01/22</a:t>
            </a:fld>
            <a:endParaRPr lang="it-I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it-I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AA9A7F-375E-0749-B5C2-5718726F04CC}" type="slidenum">
              <a:rPr lang="it-IT" smtClean="0"/>
              <a:t>‹N›</a:t>
            </a:fld>
            <a:endParaRPr lang="it-I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64189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45B56-0C50-874C-83C4-FCC058DB07C1}"/>
              </a:ext>
            </a:extLst>
          </p:cNvPr>
          <p:cNvSpPr>
            <a:spLocks noGrp="1"/>
          </p:cNvSpPr>
          <p:nvPr>
            <p:ph type="ctrTitle"/>
          </p:nvPr>
        </p:nvSpPr>
        <p:spPr>
          <a:xfrm>
            <a:off x="4713224" y="1105351"/>
            <a:ext cx="6353967" cy="3023981"/>
          </a:xfrm>
        </p:spPr>
        <p:txBody>
          <a:bodyPr anchor="b">
            <a:normAutofit/>
          </a:bodyPr>
          <a:lstStyle/>
          <a:p>
            <a:pPr algn="l"/>
            <a:r>
              <a:rPr lang="it-IT" sz="4800">
                <a:solidFill>
                  <a:srgbClr val="FFFFFF"/>
                </a:solidFill>
              </a:rPr>
              <a:t>Progetto </a:t>
            </a:r>
            <a:r>
              <a:rPr lang="it-IT" sz="4800" err="1">
                <a:solidFill>
                  <a:srgbClr val="FFFFFF"/>
                </a:solidFill>
              </a:rPr>
              <a:t>scg</a:t>
            </a:r>
            <a:endParaRPr lang="it-IT" sz="4800">
              <a:solidFill>
                <a:srgbClr val="FFFFFF"/>
              </a:solidFill>
            </a:endParaRPr>
          </a:p>
        </p:txBody>
      </p:sp>
      <p:sp>
        <p:nvSpPr>
          <p:cNvPr id="3" name="Sottotitolo 2">
            <a:extLst>
              <a:ext uri="{FF2B5EF4-FFF2-40B4-BE49-F238E27FC236}">
                <a16:creationId xmlns:a16="http://schemas.microsoft.com/office/drawing/2014/main" id="{40545281-35D0-E845-B264-21E8627FE959}"/>
              </a:ext>
            </a:extLst>
          </p:cNvPr>
          <p:cNvSpPr>
            <a:spLocks noGrp="1"/>
          </p:cNvSpPr>
          <p:nvPr>
            <p:ph type="subTitle" idx="1"/>
          </p:nvPr>
        </p:nvSpPr>
        <p:spPr>
          <a:xfrm>
            <a:off x="4542307" y="5014638"/>
            <a:ext cx="6353968" cy="1338147"/>
          </a:xfrm>
        </p:spPr>
        <p:txBody>
          <a:bodyPr anchor="t">
            <a:normAutofit fontScale="92500" lnSpcReduction="20000"/>
          </a:bodyPr>
          <a:lstStyle/>
          <a:p>
            <a:r>
              <a:rPr lang="it-IT">
                <a:solidFill>
                  <a:srgbClr val="FFFFFF"/>
                </a:solidFill>
              </a:rPr>
              <a:t>Studenti:</a:t>
            </a:r>
          </a:p>
          <a:p>
            <a:r>
              <a:rPr lang="it-IT">
                <a:solidFill>
                  <a:srgbClr val="FFFFFF"/>
                </a:solidFill>
              </a:rPr>
              <a:t>- David </a:t>
            </a:r>
            <a:r>
              <a:rPr lang="it-IT" err="1">
                <a:solidFill>
                  <a:srgbClr val="FFFFFF"/>
                </a:solidFill>
              </a:rPr>
              <a:t>Guzman</a:t>
            </a:r>
            <a:r>
              <a:rPr lang="it-IT">
                <a:solidFill>
                  <a:srgbClr val="FFFFFF"/>
                </a:solidFill>
              </a:rPr>
              <a:t> </a:t>
            </a:r>
            <a:r>
              <a:rPr lang="it-IT" err="1">
                <a:solidFill>
                  <a:srgbClr val="FFFFFF"/>
                </a:solidFill>
              </a:rPr>
              <a:t>Piedrahita</a:t>
            </a:r>
            <a:r>
              <a:rPr lang="it-IT">
                <a:solidFill>
                  <a:srgbClr val="FFFFFF"/>
                </a:solidFill>
              </a:rPr>
              <a:t>	1068605</a:t>
            </a:r>
          </a:p>
          <a:p>
            <a:r>
              <a:rPr lang="it-IT">
                <a:solidFill>
                  <a:srgbClr val="FFFFFF"/>
                </a:solidFill>
              </a:rPr>
              <a:t>- Alin </a:t>
            </a:r>
            <a:r>
              <a:rPr lang="it-IT" err="1">
                <a:solidFill>
                  <a:srgbClr val="FFFFFF"/>
                </a:solidFill>
              </a:rPr>
              <a:t>Ianitchii</a:t>
            </a:r>
            <a:r>
              <a:rPr lang="it-IT">
                <a:solidFill>
                  <a:srgbClr val="FFFFFF"/>
                </a:solidFill>
              </a:rPr>
              <a:t>		1064985</a:t>
            </a:r>
          </a:p>
          <a:p>
            <a:r>
              <a:rPr lang="it-IT">
                <a:solidFill>
                  <a:srgbClr val="FFFFFF"/>
                </a:solidFill>
              </a:rPr>
              <a:t>- Gabriele Marchesi		1068521</a:t>
            </a:r>
          </a:p>
          <a:p>
            <a:r>
              <a:rPr lang="it-IT">
                <a:solidFill>
                  <a:srgbClr val="FFFFFF"/>
                </a:solidFill>
              </a:rPr>
              <a:t>- Marco Vinciguerra		1064889</a:t>
            </a:r>
          </a:p>
        </p:txBody>
      </p:sp>
    </p:spTree>
    <p:extLst>
      <p:ext uri="{BB962C8B-B14F-4D97-AF65-F5344CB8AC3E}">
        <p14:creationId xmlns:p14="http://schemas.microsoft.com/office/powerpoint/2010/main" val="17116935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81A1-DE04-5540-9BE5-D4E30F16B71C}"/>
              </a:ext>
            </a:extLst>
          </p:cNvPr>
          <p:cNvSpPr>
            <a:spLocks noGrp="1"/>
          </p:cNvSpPr>
          <p:nvPr>
            <p:ph type="title"/>
          </p:nvPr>
        </p:nvSpPr>
        <p:spPr/>
        <p:txBody>
          <a:bodyPr/>
          <a:lstStyle/>
          <a:p>
            <a:r>
              <a:rPr lang="en-IT"/>
              <a:t>Strategia per la gestione dei dati </a:t>
            </a:r>
          </a:p>
        </p:txBody>
      </p:sp>
      <p:sp>
        <p:nvSpPr>
          <p:cNvPr id="3" name="Content Placeholder 2">
            <a:extLst>
              <a:ext uri="{FF2B5EF4-FFF2-40B4-BE49-F238E27FC236}">
                <a16:creationId xmlns:a16="http://schemas.microsoft.com/office/drawing/2014/main" id="{D79F0DED-3A46-E74D-9087-9AD2518F6C66}"/>
              </a:ext>
            </a:extLst>
          </p:cNvPr>
          <p:cNvSpPr>
            <a:spLocks noGrp="1"/>
          </p:cNvSpPr>
          <p:nvPr>
            <p:ph idx="1"/>
          </p:nvPr>
        </p:nvSpPr>
        <p:spPr>
          <a:xfrm>
            <a:off x="1024127" y="2084832"/>
            <a:ext cx="9720073" cy="4023360"/>
          </a:xfrm>
        </p:spPr>
        <p:txBody>
          <a:bodyPr>
            <a:normAutofit/>
          </a:bodyPr>
          <a:lstStyle/>
          <a:p>
            <a:r>
              <a:rPr lang="en-IT" sz="2000"/>
              <a:t>Essendo un esempio con dati reali, le diverse transazioni a budget e a consutivo hanno diversi attributi che danno una granularità molto fine dei diversi costi rendicontati. </a:t>
            </a:r>
            <a:endParaRPr lang="en-US" sz="2000"/>
          </a:p>
          <a:p>
            <a:r>
              <a:rPr lang="it-IT" sz="2000"/>
              <a:t>In modo di non perdere le opportunità offerte da questo livello di dettaglio, e di facilitare la creazione di nuove </a:t>
            </a:r>
            <a:r>
              <a:rPr lang="it-IT" sz="2000" i="1" err="1"/>
              <a:t>feature</a:t>
            </a:r>
            <a:r>
              <a:rPr lang="it-IT" sz="2000"/>
              <a:t> che estendano il codice che è stato scritto, sono state implementante strategie che consentono di fare la minore quantità possibile di raggruppamenti di dati che ne riducano la risoluzione. </a:t>
            </a:r>
          </a:p>
          <a:p>
            <a:r>
              <a:rPr lang="it-IT" sz="2000"/>
              <a:t>Questo ragionamento si esplicita nelle formule utilizzate per calcolare i diversi valori sui quali si calcolano gli scostamenti.</a:t>
            </a:r>
          </a:p>
        </p:txBody>
      </p:sp>
    </p:spTree>
    <p:extLst>
      <p:ext uri="{BB962C8B-B14F-4D97-AF65-F5344CB8AC3E}">
        <p14:creationId xmlns:p14="http://schemas.microsoft.com/office/powerpoint/2010/main" val="1119805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A32B9-3FAE-CD4A-9872-472246D28456}"/>
              </a:ext>
            </a:extLst>
          </p:cNvPr>
          <p:cNvSpPr>
            <a:spLocks noGrp="1"/>
          </p:cNvSpPr>
          <p:nvPr>
            <p:ph type="title"/>
          </p:nvPr>
        </p:nvSpPr>
        <p:spPr/>
        <p:txBody>
          <a:bodyPr/>
          <a:lstStyle/>
          <a:p>
            <a:r>
              <a:rPr lang="it-IT"/>
              <a:t>FORMULA per il calcolo </a:t>
            </a:r>
            <a:r>
              <a:rPr lang="it-IT" err="1"/>
              <a:t>deI</a:t>
            </a:r>
            <a:r>
              <a:rPr lang="it-IT"/>
              <a:t> RICAVI</a:t>
            </a:r>
          </a:p>
        </p:txBody>
      </p:sp>
      <p:pic>
        <p:nvPicPr>
          <p:cNvPr id="9" name="Content Placeholder 8">
            <a:extLst>
              <a:ext uri="{FF2B5EF4-FFF2-40B4-BE49-F238E27FC236}">
                <a16:creationId xmlns:a16="http://schemas.microsoft.com/office/drawing/2014/main" id="{A1A89570-AFB3-704D-951C-166A69CBB083}"/>
              </a:ext>
            </a:extLst>
          </p:cNvPr>
          <p:cNvPicPr>
            <a:picLocks noGrp="1" noChangeAspect="1"/>
          </p:cNvPicPr>
          <p:nvPr>
            <p:ph idx="1"/>
          </p:nvPr>
        </p:nvPicPr>
        <p:blipFill>
          <a:blip r:embed="rId3"/>
          <a:stretch>
            <a:fillRect/>
          </a:stretch>
        </p:blipFill>
        <p:spPr>
          <a:xfrm>
            <a:off x="1235869" y="2084832"/>
            <a:ext cx="9720262" cy="3003007"/>
          </a:xfrm>
          <a:prstGeom prst="rect">
            <a:avLst/>
          </a:prstGeom>
        </p:spPr>
      </p:pic>
    </p:spTree>
    <p:extLst>
      <p:ext uri="{BB962C8B-B14F-4D97-AF65-F5344CB8AC3E}">
        <p14:creationId xmlns:p14="http://schemas.microsoft.com/office/powerpoint/2010/main" val="183899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0057D5AF-33D1-3140-B8B8-765A612595CF}"/>
              </a:ext>
            </a:extLst>
          </p:cNvPr>
          <p:cNvSpPr>
            <a:spLocks noGrp="1"/>
          </p:cNvSpPr>
          <p:nvPr>
            <p:ph type="title"/>
          </p:nvPr>
        </p:nvSpPr>
        <p:spPr>
          <a:xfrm>
            <a:off x="1024128" y="585216"/>
            <a:ext cx="9720072" cy="1499616"/>
          </a:xfrm>
        </p:spPr>
        <p:txBody>
          <a:bodyPr/>
          <a:lstStyle/>
          <a:p>
            <a:r>
              <a:rPr lang="it-IT"/>
              <a:t>Calcolo costo delle lavorazioni</a:t>
            </a:r>
          </a:p>
        </p:txBody>
      </p:sp>
      <p:pic>
        <p:nvPicPr>
          <p:cNvPr id="5" name="Content Placeholder 4">
            <a:extLst>
              <a:ext uri="{FF2B5EF4-FFF2-40B4-BE49-F238E27FC236}">
                <a16:creationId xmlns:a16="http://schemas.microsoft.com/office/drawing/2014/main" id="{DEEB3382-4F32-934D-8F55-06E4309C88B4}"/>
              </a:ext>
            </a:extLst>
          </p:cNvPr>
          <p:cNvPicPr>
            <a:picLocks noGrp="1" noChangeAspect="1"/>
          </p:cNvPicPr>
          <p:nvPr>
            <p:ph idx="1"/>
          </p:nvPr>
        </p:nvPicPr>
        <p:blipFill>
          <a:blip r:embed="rId3"/>
          <a:stretch>
            <a:fillRect/>
          </a:stretch>
        </p:blipFill>
        <p:spPr>
          <a:xfrm>
            <a:off x="1235869" y="2084832"/>
            <a:ext cx="9720262" cy="3209520"/>
          </a:xfrm>
          <a:prstGeom prst="rect">
            <a:avLst/>
          </a:prstGeom>
        </p:spPr>
      </p:pic>
    </p:spTree>
    <p:extLst>
      <p:ext uri="{BB962C8B-B14F-4D97-AF65-F5344CB8AC3E}">
        <p14:creationId xmlns:p14="http://schemas.microsoft.com/office/powerpoint/2010/main" val="82646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D7CDAEAD-328E-314C-AE99-689D60BB2A53}"/>
              </a:ext>
            </a:extLst>
          </p:cNvPr>
          <p:cNvSpPr>
            <a:spLocks noGrp="1"/>
          </p:cNvSpPr>
          <p:nvPr>
            <p:ph type="title"/>
          </p:nvPr>
        </p:nvSpPr>
        <p:spPr>
          <a:xfrm>
            <a:off x="1024128" y="585216"/>
            <a:ext cx="9720072" cy="1499616"/>
          </a:xfrm>
        </p:spPr>
        <p:txBody>
          <a:bodyPr/>
          <a:lstStyle/>
          <a:p>
            <a:r>
              <a:rPr lang="it-IT"/>
              <a:t>Costo materie prime</a:t>
            </a:r>
          </a:p>
        </p:txBody>
      </p:sp>
      <p:pic>
        <p:nvPicPr>
          <p:cNvPr id="5" name="Content Placeholder 4">
            <a:extLst>
              <a:ext uri="{FF2B5EF4-FFF2-40B4-BE49-F238E27FC236}">
                <a16:creationId xmlns:a16="http://schemas.microsoft.com/office/drawing/2014/main" id="{D0066ACB-CFD3-2F46-9E5B-50FA89C996C5}"/>
              </a:ext>
            </a:extLst>
          </p:cNvPr>
          <p:cNvPicPr>
            <a:picLocks noGrp="1" noChangeAspect="1"/>
          </p:cNvPicPr>
          <p:nvPr>
            <p:ph idx="1"/>
          </p:nvPr>
        </p:nvPicPr>
        <p:blipFill>
          <a:blip r:embed="rId3"/>
          <a:stretch>
            <a:fillRect/>
          </a:stretch>
        </p:blipFill>
        <p:spPr>
          <a:xfrm>
            <a:off x="1235869" y="2084832"/>
            <a:ext cx="9720262" cy="3005748"/>
          </a:xfrm>
          <a:prstGeom prst="rect">
            <a:avLst/>
          </a:prstGeom>
        </p:spPr>
      </p:pic>
    </p:spTree>
    <p:extLst>
      <p:ext uri="{BB962C8B-B14F-4D97-AF65-F5344CB8AC3E}">
        <p14:creationId xmlns:p14="http://schemas.microsoft.com/office/powerpoint/2010/main" val="751031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EE4A4-1901-6F4C-B6FC-BAD37B827246}"/>
              </a:ext>
            </a:extLst>
          </p:cNvPr>
          <p:cNvSpPr>
            <a:spLocks noGrp="1"/>
          </p:cNvSpPr>
          <p:nvPr>
            <p:ph type="title"/>
          </p:nvPr>
        </p:nvSpPr>
        <p:spPr/>
        <p:txBody>
          <a:bodyPr/>
          <a:lstStyle/>
          <a:p>
            <a:r>
              <a:rPr lang="en-IT"/>
              <a:t>Esempio dell’implementazione </a:t>
            </a:r>
          </a:p>
        </p:txBody>
      </p:sp>
      <p:pic>
        <p:nvPicPr>
          <p:cNvPr id="4" name="Content Placeholder 3">
            <a:extLst>
              <a:ext uri="{FF2B5EF4-FFF2-40B4-BE49-F238E27FC236}">
                <a16:creationId xmlns:a16="http://schemas.microsoft.com/office/drawing/2014/main" id="{74415F3B-1F22-A347-AEDA-907A8EE77FF2}"/>
              </a:ext>
            </a:extLst>
          </p:cNvPr>
          <p:cNvPicPr>
            <a:picLocks noGrp="1" noChangeAspect="1"/>
          </p:cNvPicPr>
          <p:nvPr>
            <p:ph idx="1"/>
          </p:nvPr>
        </p:nvPicPr>
        <p:blipFill>
          <a:blip r:embed="rId3"/>
          <a:stretch>
            <a:fillRect/>
          </a:stretch>
        </p:blipFill>
        <p:spPr>
          <a:xfrm>
            <a:off x="3050458" y="1695704"/>
            <a:ext cx="5674442" cy="2234531"/>
          </a:xfrm>
          <a:prstGeom prst="rect">
            <a:avLst/>
          </a:prstGeom>
        </p:spPr>
      </p:pic>
      <p:pic>
        <p:nvPicPr>
          <p:cNvPr id="11" name="Picture 10">
            <a:extLst>
              <a:ext uri="{FF2B5EF4-FFF2-40B4-BE49-F238E27FC236}">
                <a16:creationId xmlns:a16="http://schemas.microsoft.com/office/drawing/2014/main" id="{4AF0B9F8-9019-8D44-A356-FEB74736231B}"/>
              </a:ext>
            </a:extLst>
          </p:cNvPr>
          <p:cNvPicPr>
            <a:picLocks noChangeAspect="1"/>
          </p:cNvPicPr>
          <p:nvPr/>
        </p:nvPicPr>
        <p:blipFill>
          <a:blip r:embed="rId4"/>
          <a:stretch>
            <a:fillRect/>
          </a:stretch>
        </p:blipFill>
        <p:spPr>
          <a:xfrm>
            <a:off x="468351" y="4141913"/>
            <a:ext cx="11255297" cy="2544301"/>
          </a:xfrm>
          <a:prstGeom prst="rect">
            <a:avLst/>
          </a:prstGeom>
        </p:spPr>
      </p:pic>
    </p:spTree>
    <p:extLst>
      <p:ext uri="{BB962C8B-B14F-4D97-AF65-F5344CB8AC3E}">
        <p14:creationId xmlns:p14="http://schemas.microsoft.com/office/powerpoint/2010/main" val="1089150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EE4A4-1901-6F4C-B6FC-BAD37B827246}"/>
              </a:ext>
            </a:extLst>
          </p:cNvPr>
          <p:cNvSpPr>
            <a:spLocks noGrp="1"/>
          </p:cNvSpPr>
          <p:nvPr>
            <p:ph type="title"/>
          </p:nvPr>
        </p:nvSpPr>
        <p:spPr/>
        <p:txBody>
          <a:bodyPr/>
          <a:lstStyle/>
          <a:p>
            <a:r>
              <a:rPr lang="en-IT"/>
              <a:t>Esempio dell’implementazione </a:t>
            </a:r>
          </a:p>
        </p:txBody>
      </p:sp>
      <p:pic>
        <p:nvPicPr>
          <p:cNvPr id="8" name="Picture 7">
            <a:extLst>
              <a:ext uri="{FF2B5EF4-FFF2-40B4-BE49-F238E27FC236}">
                <a16:creationId xmlns:a16="http://schemas.microsoft.com/office/drawing/2014/main" id="{B3E904C3-073C-394C-A35B-020927707966}"/>
              </a:ext>
            </a:extLst>
          </p:cNvPr>
          <p:cNvPicPr>
            <a:picLocks noChangeAspect="1"/>
          </p:cNvPicPr>
          <p:nvPr/>
        </p:nvPicPr>
        <p:blipFill>
          <a:blip r:embed="rId3"/>
          <a:stretch>
            <a:fillRect/>
          </a:stretch>
        </p:blipFill>
        <p:spPr>
          <a:xfrm>
            <a:off x="484284" y="2084832"/>
            <a:ext cx="11223432" cy="4023359"/>
          </a:xfrm>
          <a:prstGeom prst="rect">
            <a:avLst/>
          </a:prstGeom>
        </p:spPr>
      </p:pic>
    </p:spTree>
    <p:extLst>
      <p:ext uri="{BB962C8B-B14F-4D97-AF65-F5344CB8AC3E}">
        <p14:creationId xmlns:p14="http://schemas.microsoft.com/office/powerpoint/2010/main" val="3312941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4C95E1-D957-1B4A-9F27-CB1E9B8B5979}"/>
              </a:ext>
            </a:extLst>
          </p:cNvPr>
          <p:cNvSpPr>
            <a:spLocks noGrp="1"/>
          </p:cNvSpPr>
          <p:nvPr>
            <p:ph type="title"/>
          </p:nvPr>
        </p:nvSpPr>
        <p:spPr/>
        <p:txBody>
          <a:bodyPr/>
          <a:lstStyle/>
          <a:p>
            <a:r>
              <a:rPr lang="it-IT"/>
              <a:t>Confronto dei risultati ottenuti</a:t>
            </a:r>
          </a:p>
        </p:txBody>
      </p:sp>
      <p:sp>
        <p:nvSpPr>
          <p:cNvPr id="7" name="CasellaDiTesto 6">
            <a:extLst>
              <a:ext uri="{FF2B5EF4-FFF2-40B4-BE49-F238E27FC236}">
                <a16:creationId xmlns:a16="http://schemas.microsoft.com/office/drawing/2014/main" id="{7935E4A3-1BAC-6D4D-A2B9-1CE54A13B031}"/>
              </a:ext>
            </a:extLst>
          </p:cNvPr>
          <p:cNvSpPr txBox="1"/>
          <p:nvPr/>
        </p:nvSpPr>
        <p:spPr>
          <a:xfrm>
            <a:off x="844062" y="1757177"/>
            <a:ext cx="5375189" cy="369332"/>
          </a:xfrm>
          <a:prstGeom prst="rect">
            <a:avLst/>
          </a:prstGeom>
          <a:noFill/>
        </p:spPr>
        <p:txBody>
          <a:bodyPr wrap="none" rtlCol="0">
            <a:spAutoFit/>
          </a:bodyPr>
          <a:lstStyle/>
          <a:p>
            <a:r>
              <a:rPr lang="it-IT"/>
              <a:t>Con l’importo delle MP dei articoli intermedi considerati</a:t>
            </a:r>
          </a:p>
        </p:txBody>
      </p:sp>
      <p:sp>
        <p:nvSpPr>
          <p:cNvPr id="8" name="CasellaDiTesto 7">
            <a:extLst>
              <a:ext uri="{FF2B5EF4-FFF2-40B4-BE49-F238E27FC236}">
                <a16:creationId xmlns:a16="http://schemas.microsoft.com/office/drawing/2014/main" id="{20C22C4C-5BB4-5348-8301-5F532217F09A}"/>
              </a:ext>
            </a:extLst>
          </p:cNvPr>
          <p:cNvSpPr txBox="1"/>
          <p:nvPr/>
        </p:nvSpPr>
        <p:spPr>
          <a:xfrm>
            <a:off x="844062" y="3576076"/>
            <a:ext cx="3355021" cy="369332"/>
          </a:xfrm>
          <a:prstGeom prst="rect">
            <a:avLst/>
          </a:prstGeom>
          <a:noFill/>
        </p:spPr>
        <p:txBody>
          <a:bodyPr wrap="none" rtlCol="0">
            <a:spAutoFit/>
          </a:bodyPr>
          <a:lstStyle/>
          <a:p>
            <a:r>
              <a:rPr lang="it-IT"/>
              <a:t>Senza i costi dei articoli intermedi</a:t>
            </a:r>
          </a:p>
        </p:txBody>
      </p:sp>
      <p:pic>
        <p:nvPicPr>
          <p:cNvPr id="3" name="Picture 2">
            <a:extLst>
              <a:ext uri="{FF2B5EF4-FFF2-40B4-BE49-F238E27FC236}">
                <a16:creationId xmlns:a16="http://schemas.microsoft.com/office/drawing/2014/main" id="{F7ECB3EC-36D9-3040-97FB-EBBD36DF3E71}"/>
              </a:ext>
            </a:extLst>
          </p:cNvPr>
          <p:cNvPicPr>
            <a:picLocks noChangeAspect="1"/>
          </p:cNvPicPr>
          <p:nvPr/>
        </p:nvPicPr>
        <p:blipFill>
          <a:blip r:embed="rId3"/>
          <a:stretch>
            <a:fillRect/>
          </a:stretch>
        </p:blipFill>
        <p:spPr>
          <a:xfrm>
            <a:off x="638754" y="4185193"/>
            <a:ext cx="11160994" cy="1058444"/>
          </a:xfrm>
          <a:prstGeom prst="rect">
            <a:avLst/>
          </a:prstGeom>
        </p:spPr>
      </p:pic>
      <p:pic>
        <p:nvPicPr>
          <p:cNvPr id="6" name="Picture 5">
            <a:extLst>
              <a:ext uri="{FF2B5EF4-FFF2-40B4-BE49-F238E27FC236}">
                <a16:creationId xmlns:a16="http://schemas.microsoft.com/office/drawing/2014/main" id="{056F0522-0B51-644D-B169-9C03C399C9CC}"/>
              </a:ext>
            </a:extLst>
          </p:cNvPr>
          <p:cNvPicPr>
            <a:picLocks noChangeAspect="1"/>
          </p:cNvPicPr>
          <p:nvPr/>
        </p:nvPicPr>
        <p:blipFill>
          <a:blip r:embed="rId4"/>
          <a:stretch>
            <a:fillRect/>
          </a:stretch>
        </p:blipFill>
        <p:spPr>
          <a:xfrm>
            <a:off x="513796" y="2300532"/>
            <a:ext cx="11410910" cy="1035759"/>
          </a:xfrm>
          <a:prstGeom prst="rect">
            <a:avLst/>
          </a:prstGeom>
        </p:spPr>
      </p:pic>
    </p:spTree>
    <p:extLst>
      <p:ext uri="{BB962C8B-B14F-4D97-AF65-F5344CB8AC3E}">
        <p14:creationId xmlns:p14="http://schemas.microsoft.com/office/powerpoint/2010/main" val="372275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7A1EED-342D-C841-807B-6612B7AA446E}"/>
              </a:ext>
            </a:extLst>
          </p:cNvPr>
          <p:cNvSpPr>
            <a:spLocks noGrp="1"/>
          </p:cNvSpPr>
          <p:nvPr>
            <p:ph type="title"/>
          </p:nvPr>
        </p:nvSpPr>
        <p:spPr/>
        <p:txBody>
          <a:bodyPr/>
          <a:lstStyle/>
          <a:p>
            <a:r>
              <a:rPr lang="it-IT"/>
              <a:t>Considerazioni sugli scostamenti 1.1</a:t>
            </a:r>
          </a:p>
        </p:txBody>
      </p:sp>
      <p:sp>
        <p:nvSpPr>
          <p:cNvPr id="3" name="Segnaposto contenuto 2">
            <a:extLst>
              <a:ext uri="{FF2B5EF4-FFF2-40B4-BE49-F238E27FC236}">
                <a16:creationId xmlns:a16="http://schemas.microsoft.com/office/drawing/2014/main" id="{FEDCDABA-5BDD-D144-88D7-03B11168C6C2}"/>
              </a:ext>
            </a:extLst>
          </p:cNvPr>
          <p:cNvSpPr>
            <a:spLocks noGrp="1"/>
          </p:cNvSpPr>
          <p:nvPr>
            <p:ph idx="1"/>
          </p:nvPr>
        </p:nvSpPr>
        <p:spPr>
          <a:xfrm>
            <a:off x="1024128" y="2084832"/>
            <a:ext cx="9885919" cy="3711388"/>
          </a:xfrm>
        </p:spPr>
        <p:txBody>
          <a:bodyPr>
            <a:normAutofit/>
          </a:bodyPr>
          <a:lstStyle/>
          <a:p>
            <a:r>
              <a:rPr lang="it-IT" sz="2400"/>
              <a:t>-</a:t>
            </a:r>
            <a:r>
              <a:rPr lang="it-IT" sz="2400" b="1"/>
              <a:t>Scostamento di volume:</a:t>
            </a:r>
          </a:p>
          <a:p>
            <a:pPr lvl="1"/>
            <a:r>
              <a:rPr lang="it-IT" sz="1600"/>
              <a:t>Per il margine, lo scostamento è complessivamente positivo ed è dell’ordine dei 60mila euro. </a:t>
            </a:r>
          </a:p>
          <a:p>
            <a:pPr lvl="2"/>
            <a:r>
              <a:rPr lang="it-IT"/>
              <a:t>In particolare, lo scostamento per i ricavi, che tiene conto del volume di vendite, e di circa 115mila euro: un notevole aumento del volume di vendite, rispetto a quello preventivato, genera dei ricavi più alti.</a:t>
            </a:r>
          </a:p>
          <a:p>
            <a:pPr lvl="2"/>
            <a:r>
              <a:rPr lang="it-IT"/>
              <a:t>Un altro fattore che contribuisce all’aumento del margine è lo scostamento negativo per il costo delle materie prime (di circa -2mila o -3mila a seconda del modello utilizzato), che si traduce in una riduzione del costo totale di produzione.</a:t>
            </a:r>
          </a:p>
          <a:p>
            <a:pPr lvl="2"/>
            <a:r>
              <a:rPr lang="it-IT"/>
              <a:t>D’altro canto, lo scostamento per le lavorazioni è positivo dell’ordine dei 60mila euro, di conseguenza, il nuovo volume produttivo causa un aumento dei costi di lavorazione, che potrebbero essere stati necessari per far fronte all’aumento dei volumi di vendita. </a:t>
            </a:r>
            <a:endParaRPr lang="it-IT" sz="2400" b="1"/>
          </a:p>
          <a:p>
            <a:endParaRPr lang="it-IT" sz="2400"/>
          </a:p>
        </p:txBody>
      </p:sp>
    </p:spTree>
    <p:extLst>
      <p:ext uri="{BB962C8B-B14F-4D97-AF65-F5344CB8AC3E}">
        <p14:creationId xmlns:p14="http://schemas.microsoft.com/office/powerpoint/2010/main" val="351383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7A1EED-342D-C841-807B-6612B7AA446E}"/>
              </a:ext>
            </a:extLst>
          </p:cNvPr>
          <p:cNvSpPr>
            <a:spLocks noGrp="1"/>
          </p:cNvSpPr>
          <p:nvPr>
            <p:ph type="title"/>
          </p:nvPr>
        </p:nvSpPr>
        <p:spPr/>
        <p:txBody>
          <a:bodyPr/>
          <a:lstStyle/>
          <a:p>
            <a:r>
              <a:rPr lang="it-IT"/>
              <a:t>Considerazioni sugli scostamenti 2</a:t>
            </a:r>
          </a:p>
        </p:txBody>
      </p:sp>
      <p:sp>
        <p:nvSpPr>
          <p:cNvPr id="3" name="Segnaposto contenuto 2">
            <a:extLst>
              <a:ext uri="{FF2B5EF4-FFF2-40B4-BE49-F238E27FC236}">
                <a16:creationId xmlns:a16="http://schemas.microsoft.com/office/drawing/2014/main" id="{FEDCDABA-5BDD-D144-88D7-03B11168C6C2}"/>
              </a:ext>
            </a:extLst>
          </p:cNvPr>
          <p:cNvSpPr>
            <a:spLocks noGrp="1"/>
          </p:cNvSpPr>
          <p:nvPr>
            <p:ph idx="1"/>
          </p:nvPr>
        </p:nvSpPr>
        <p:spPr>
          <a:xfrm>
            <a:off x="1024127" y="2084832"/>
            <a:ext cx="9720073" cy="3711388"/>
          </a:xfrm>
        </p:spPr>
        <p:txBody>
          <a:bodyPr>
            <a:normAutofit/>
          </a:bodyPr>
          <a:lstStyle/>
          <a:p>
            <a:r>
              <a:rPr lang="it-IT" sz="2400"/>
              <a:t>-</a:t>
            </a:r>
            <a:r>
              <a:rPr lang="it-IT" sz="2400" b="1"/>
              <a:t>Scostamento di impiego/MIX: </a:t>
            </a:r>
          </a:p>
          <a:p>
            <a:pPr lvl="1"/>
            <a:r>
              <a:rPr lang="it-IT" sz="1600"/>
              <a:t>Lo scostamento di impiego/MIX risulta essere negativo di circa 110 mila euro.</a:t>
            </a:r>
          </a:p>
          <a:p>
            <a:pPr lvl="2"/>
            <a:r>
              <a:rPr lang="it-IT"/>
              <a:t>Esso ha questo valore per via dell’aumento dei costi delle materie prime e delle lavorazioni che aumentano da mix standard a mix effettivo. </a:t>
            </a:r>
          </a:p>
          <a:p>
            <a:pPr lvl="3"/>
            <a:r>
              <a:rPr lang="it-IT"/>
              <a:t>Per quanto riguarda le materie prime, questo aumento dei costi potrebbe essere attribuibile a un aumento degli impeghi-per-pezzo delle materie prime, il quale potrebbe suggerire una sottostima dell’inefficienza del consumo di materie prime. Questo calo dell’efficienza potrebbe essere causato da diversi fattoti: errore umano, precisione del macchinario o qualità delle materie prime.</a:t>
            </a:r>
          </a:p>
          <a:p>
            <a:pPr lvl="3"/>
            <a:r>
              <a:rPr lang="it-IT"/>
              <a:t>Per le lavorazioni l’aumento dei costi potrebbe essere causato da un aumento complessivo dell’impiego di ore unitario, ovvero la quantità di ore necessarie per completare una particolare fase di lavorazione di una sola unità. Come nel caso delle materie prime, questo aumento potrebbe essere un indizio di possibili sottostime dell’efficienza delle diverse fasi di lavorazione, in questo caso in termini del consumo di ore di lavoro. </a:t>
            </a:r>
          </a:p>
          <a:p>
            <a:pPr lvl="2"/>
            <a:r>
              <a:rPr lang="it-IT"/>
              <a:t>Anche i ricavi aumentano in questo passaggio: la ridistribuzione dei prodotti venduti a consuntivo risulta essere più vantaggiosa rispetto a quanto era stato preventivato, ma non bastano a compensare il notevole aumento dei costi. </a:t>
            </a:r>
            <a:endParaRPr lang="it-IT" b="1"/>
          </a:p>
          <a:p>
            <a:endParaRPr lang="it-IT" sz="2400" b="1"/>
          </a:p>
          <a:p>
            <a:endParaRPr lang="it-IT" sz="2400"/>
          </a:p>
        </p:txBody>
      </p:sp>
    </p:spTree>
    <p:extLst>
      <p:ext uri="{BB962C8B-B14F-4D97-AF65-F5344CB8AC3E}">
        <p14:creationId xmlns:p14="http://schemas.microsoft.com/office/powerpoint/2010/main" val="2245009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6AC7F9-130A-064E-8705-56B179242441}"/>
              </a:ext>
            </a:extLst>
          </p:cNvPr>
          <p:cNvSpPr>
            <a:spLocks noGrp="1"/>
          </p:cNvSpPr>
          <p:nvPr>
            <p:ph type="title"/>
          </p:nvPr>
        </p:nvSpPr>
        <p:spPr/>
        <p:txBody>
          <a:bodyPr/>
          <a:lstStyle/>
          <a:p>
            <a:r>
              <a:rPr lang="it-IT"/>
              <a:t>Considerazioni sugli scostamenti 3</a:t>
            </a:r>
          </a:p>
        </p:txBody>
      </p:sp>
      <p:sp>
        <p:nvSpPr>
          <p:cNvPr id="3" name="Segnaposto contenuto 2">
            <a:extLst>
              <a:ext uri="{FF2B5EF4-FFF2-40B4-BE49-F238E27FC236}">
                <a16:creationId xmlns:a16="http://schemas.microsoft.com/office/drawing/2014/main" id="{FA3B07E4-A04B-3E44-93E0-E873E2612C8C}"/>
              </a:ext>
            </a:extLst>
          </p:cNvPr>
          <p:cNvSpPr>
            <a:spLocks noGrp="1"/>
          </p:cNvSpPr>
          <p:nvPr>
            <p:ph idx="1"/>
          </p:nvPr>
        </p:nvSpPr>
        <p:spPr>
          <a:xfrm>
            <a:off x="1024127" y="2084832"/>
            <a:ext cx="9720073" cy="4023360"/>
          </a:xfrm>
        </p:spPr>
        <p:txBody>
          <a:bodyPr>
            <a:normAutofit fontScale="92500" lnSpcReduction="20000"/>
          </a:bodyPr>
          <a:lstStyle/>
          <a:p>
            <a:r>
              <a:rPr lang="it-IT"/>
              <a:t>-</a:t>
            </a:r>
            <a:r>
              <a:rPr lang="it-IT" b="1"/>
              <a:t>Scostamento di prezzo:</a:t>
            </a:r>
          </a:p>
          <a:p>
            <a:pPr lvl="2"/>
            <a:r>
              <a:rPr lang="it-IT"/>
              <a:t>È complessivamente negativo anche questo tipo di scostamento:</a:t>
            </a:r>
          </a:p>
          <a:p>
            <a:pPr lvl="3"/>
            <a:r>
              <a:rPr lang="it-IT"/>
              <a:t>I ricavi aumentano possibilmente grazie a un aumento dei prezzi di vendita dei singoli articoli, che comportano uno scostamento positivo di circa 56000 euro.</a:t>
            </a:r>
          </a:p>
          <a:p>
            <a:pPr lvl="3"/>
            <a:r>
              <a:rPr lang="it-IT"/>
              <a:t>D’altro canto, i costi aumentano molto di più rispetto all’aumento dei ricavi, dovuto a un aumento dei costi di acquisto delle materie prime e dei costi orari delle lavorazioni. È possibile che questo aumento dei costi sia stato uno dei motivi per i quali l’azienda a scelto di aumentare i prezzi di vendita.</a:t>
            </a:r>
          </a:p>
          <a:p>
            <a:r>
              <a:rPr lang="it-IT"/>
              <a:t>-</a:t>
            </a:r>
            <a:r>
              <a:rPr lang="it-IT" b="1"/>
              <a:t>Scostamento di valuta: </a:t>
            </a:r>
          </a:p>
          <a:p>
            <a:pPr lvl="1"/>
            <a:r>
              <a:rPr lang="it-IT" sz="1400"/>
              <a:t>Questo scostamento è nullo per i costi, in quanto questi vengono sempre pagati in euro. </a:t>
            </a:r>
          </a:p>
          <a:p>
            <a:pPr lvl="1"/>
            <a:r>
              <a:rPr lang="it-IT" sz="1400"/>
              <a:t>Per i ricavi, il passaggio a consuntivo rappresenta invece uno scostamento negativo di -60mila euro. Infatti, tutti e tre tassi di cambio sono diventati meno vantaggiosi dal punto di vista dell’azienda (meno euro per la stessa quantità di valuta straniera) e non possono che comportare una riduzione dei ricavi preventivati. </a:t>
            </a:r>
          </a:p>
          <a:p>
            <a:pPr lvl="1"/>
            <a:r>
              <a:rPr lang="it-IT" sz="1400"/>
              <a:t>Nota: dato che lo scostamento di valuta è stato fatto per ultimo, tutti gli altri scostamenti (tranne quello totale) usano il tasso di cambio a budget, e quindi, volutamente, non riflettono la riduzione di ricavi e margine causata dal peggioramento del tasso.</a:t>
            </a:r>
          </a:p>
          <a:p>
            <a:r>
              <a:rPr lang="it-IT"/>
              <a:t>- </a:t>
            </a:r>
            <a:r>
              <a:rPr lang="it-IT" b="1"/>
              <a:t>Scostamento totale:</a:t>
            </a:r>
          </a:p>
          <a:p>
            <a:pPr lvl="1"/>
            <a:r>
              <a:rPr lang="it-IT" sz="1400"/>
              <a:t>I costi sono aumentati da budget a consuntivo, per tutti i motivi elencati prima i costi aumentano (maggiore volume produttivo, maggiore costo orario di lavorazione, costo di materie prime, maggiore impiego-per-pezzo delle materie prime e maggiore impiego di ore).</a:t>
            </a:r>
          </a:p>
          <a:p>
            <a:pPr lvl="1"/>
            <a:r>
              <a:rPr lang="it-IT" sz="1400"/>
              <a:t>Anche i ricavi sono aumentati complessivamente (scostamento totale di circa 112mila euro) ma non bastano a coprire i nuovi costi. </a:t>
            </a:r>
          </a:p>
          <a:p>
            <a:endParaRPr lang="it-IT" b="1"/>
          </a:p>
          <a:p>
            <a:endParaRPr lang="it-IT" b="1"/>
          </a:p>
          <a:p>
            <a:endParaRPr lang="it-IT" b="1"/>
          </a:p>
          <a:p>
            <a:pPr marL="0" indent="0">
              <a:buNone/>
            </a:pPr>
            <a:endParaRPr lang="it-IT" b="1"/>
          </a:p>
          <a:p>
            <a:endParaRPr lang="it-IT"/>
          </a:p>
        </p:txBody>
      </p:sp>
    </p:spTree>
    <p:extLst>
      <p:ext uri="{BB962C8B-B14F-4D97-AF65-F5344CB8AC3E}">
        <p14:creationId xmlns:p14="http://schemas.microsoft.com/office/powerpoint/2010/main" val="357945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5C167-F14B-FA43-AF54-8A057B6A1501}"/>
              </a:ext>
            </a:extLst>
          </p:cNvPr>
          <p:cNvSpPr>
            <a:spLocks noGrp="1"/>
          </p:cNvSpPr>
          <p:nvPr>
            <p:ph type="title"/>
          </p:nvPr>
        </p:nvSpPr>
        <p:spPr/>
        <p:txBody>
          <a:bodyPr/>
          <a:lstStyle/>
          <a:p>
            <a:r>
              <a:rPr lang="it-IT"/>
              <a:t>Obiettivo del progetto</a:t>
            </a:r>
          </a:p>
        </p:txBody>
      </p:sp>
      <p:sp>
        <p:nvSpPr>
          <p:cNvPr id="3" name="Segnaposto contenuto 2">
            <a:extLst>
              <a:ext uri="{FF2B5EF4-FFF2-40B4-BE49-F238E27FC236}">
                <a16:creationId xmlns:a16="http://schemas.microsoft.com/office/drawing/2014/main" id="{DCF88F89-3AE6-7544-A6CE-2E0FCA8108B4}"/>
              </a:ext>
            </a:extLst>
          </p:cNvPr>
          <p:cNvSpPr>
            <a:spLocks noGrp="1"/>
          </p:cNvSpPr>
          <p:nvPr>
            <p:ph idx="1"/>
          </p:nvPr>
        </p:nvSpPr>
        <p:spPr>
          <a:xfrm>
            <a:off x="1024128" y="2286000"/>
            <a:ext cx="9720073" cy="3001992"/>
          </a:xfrm>
        </p:spPr>
        <p:txBody>
          <a:bodyPr/>
          <a:lstStyle/>
          <a:p>
            <a:r>
              <a:rPr lang="it-IT"/>
              <a:t>Presi dei </a:t>
            </a:r>
            <a:r>
              <a:rPr lang="it-IT" err="1"/>
              <a:t>dataset</a:t>
            </a:r>
            <a:r>
              <a:rPr lang="it-IT"/>
              <a:t> relativi alla produzione dell’azienda 4Mengines è stato realizzato un sito WEB per il calcolo degli scostamenti tra budget e consuntivo. </a:t>
            </a:r>
          </a:p>
          <a:p>
            <a:r>
              <a:rPr lang="it-IT"/>
              <a:t>Messi a conoscenza della sequenza delle fasi di produzione interna sono state necessarie delle assunzioni per la gestione e la successiva manipolazione dei dati. </a:t>
            </a:r>
          </a:p>
          <a:p>
            <a:r>
              <a:rPr lang="it-IT"/>
              <a:t>In un secondo momento sono stati interpretati i risultati ottenuti.</a:t>
            </a:r>
          </a:p>
        </p:txBody>
      </p:sp>
    </p:spTree>
    <p:extLst>
      <p:ext uri="{BB962C8B-B14F-4D97-AF65-F5344CB8AC3E}">
        <p14:creationId xmlns:p14="http://schemas.microsoft.com/office/powerpoint/2010/main" val="273659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A1F4F9-61F0-6647-8634-53C687E82ACF}"/>
              </a:ext>
            </a:extLst>
          </p:cNvPr>
          <p:cNvSpPr>
            <a:spLocks noGrp="1"/>
          </p:cNvSpPr>
          <p:nvPr>
            <p:ph type="title"/>
          </p:nvPr>
        </p:nvSpPr>
        <p:spPr/>
        <p:txBody>
          <a:bodyPr/>
          <a:lstStyle/>
          <a:p>
            <a:r>
              <a:rPr lang="it-IT" err="1"/>
              <a:t>Range</a:t>
            </a:r>
            <a:r>
              <a:rPr lang="it-IT"/>
              <a:t> degli scostamenti sul MARGINE</a:t>
            </a:r>
          </a:p>
        </p:txBody>
      </p:sp>
      <p:sp>
        <p:nvSpPr>
          <p:cNvPr id="3" name="Segnaposto contenuto 2">
            <a:extLst>
              <a:ext uri="{FF2B5EF4-FFF2-40B4-BE49-F238E27FC236}">
                <a16:creationId xmlns:a16="http://schemas.microsoft.com/office/drawing/2014/main" id="{CEEB6942-F7BB-6B4C-B9BF-26A93F2663E2}"/>
              </a:ext>
            </a:extLst>
          </p:cNvPr>
          <p:cNvSpPr>
            <a:spLocks noGrp="1"/>
          </p:cNvSpPr>
          <p:nvPr>
            <p:ph idx="1"/>
          </p:nvPr>
        </p:nvSpPr>
        <p:spPr>
          <a:xfrm>
            <a:off x="1024128" y="2084832"/>
            <a:ext cx="9720072" cy="792839"/>
          </a:xfrm>
        </p:spPr>
        <p:txBody>
          <a:bodyPr>
            <a:normAutofit/>
          </a:bodyPr>
          <a:lstStyle/>
          <a:p>
            <a:r>
              <a:rPr lang="it-IT" sz="1800"/>
              <a:t>E’ stato fatto uno script in </a:t>
            </a:r>
            <a:r>
              <a:rPr lang="it-IT" sz="1800" err="1"/>
              <a:t>python</a:t>
            </a:r>
            <a:r>
              <a:rPr lang="it-IT" sz="1800"/>
              <a:t> che calcola per ogni articolo tutti gli scostamenti possibili e costruisce per ogni tipologia di scostamento il </a:t>
            </a:r>
            <a:r>
              <a:rPr lang="it-IT" sz="1800" err="1"/>
              <a:t>range</a:t>
            </a:r>
            <a:r>
              <a:rPr lang="it-IT" sz="1800"/>
              <a:t> di scostamento. I risultati sono i seguenti: </a:t>
            </a:r>
          </a:p>
          <a:p>
            <a:endParaRPr lang="it-IT"/>
          </a:p>
          <a:p>
            <a:endParaRPr lang="it-IT"/>
          </a:p>
          <a:p>
            <a:endParaRPr lang="it-IT"/>
          </a:p>
          <a:p>
            <a:endParaRPr lang="it-IT"/>
          </a:p>
        </p:txBody>
      </p:sp>
      <p:pic>
        <p:nvPicPr>
          <p:cNvPr id="7" name="Immagine 6" descr="Immagine che contiene testo&#10;&#10;Descrizione generata automaticamente">
            <a:extLst>
              <a:ext uri="{FF2B5EF4-FFF2-40B4-BE49-F238E27FC236}">
                <a16:creationId xmlns:a16="http://schemas.microsoft.com/office/drawing/2014/main" id="{45B402E3-6042-784E-A22F-92A2728BBAC5}"/>
              </a:ext>
            </a:extLst>
          </p:cNvPr>
          <p:cNvPicPr>
            <a:picLocks noChangeAspect="1"/>
          </p:cNvPicPr>
          <p:nvPr/>
        </p:nvPicPr>
        <p:blipFill>
          <a:blip r:embed="rId3"/>
          <a:stretch>
            <a:fillRect/>
          </a:stretch>
        </p:blipFill>
        <p:spPr>
          <a:xfrm>
            <a:off x="2679698" y="2956035"/>
            <a:ext cx="6832600" cy="1117600"/>
          </a:xfrm>
          <a:prstGeom prst="rect">
            <a:avLst/>
          </a:prstGeom>
        </p:spPr>
      </p:pic>
      <p:pic>
        <p:nvPicPr>
          <p:cNvPr id="5" name="Immagine 6" descr="Immagine che contiene testo&#10;&#10;Descrizione generata automaticamente">
            <a:extLst>
              <a:ext uri="{FF2B5EF4-FFF2-40B4-BE49-F238E27FC236}">
                <a16:creationId xmlns:a16="http://schemas.microsoft.com/office/drawing/2014/main" id="{20E7C2C2-53DF-9846-B8A4-61114282E37B}"/>
              </a:ext>
            </a:extLst>
          </p:cNvPr>
          <p:cNvPicPr>
            <a:picLocks noChangeAspect="1"/>
          </p:cNvPicPr>
          <p:nvPr/>
        </p:nvPicPr>
        <p:blipFill>
          <a:blip r:embed="rId4"/>
          <a:stretch>
            <a:fillRect/>
          </a:stretch>
        </p:blipFill>
        <p:spPr>
          <a:xfrm>
            <a:off x="2679698" y="5347963"/>
            <a:ext cx="6832601" cy="1058033"/>
          </a:xfrm>
          <a:prstGeom prst="rect">
            <a:avLst/>
          </a:prstGeom>
        </p:spPr>
      </p:pic>
      <p:pic>
        <p:nvPicPr>
          <p:cNvPr id="6" name="Segnaposto contenuto 4" descr="Immagine che contiene testo&#10;&#10;Descrizione generata automaticamente">
            <a:extLst>
              <a:ext uri="{FF2B5EF4-FFF2-40B4-BE49-F238E27FC236}">
                <a16:creationId xmlns:a16="http://schemas.microsoft.com/office/drawing/2014/main" id="{50B1564F-B890-BF4B-9DFC-9D491853F851}"/>
              </a:ext>
            </a:extLst>
          </p:cNvPr>
          <p:cNvPicPr>
            <a:picLocks noChangeAspect="1"/>
          </p:cNvPicPr>
          <p:nvPr/>
        </p:nvPicPr>
        <p:blipFill>
          <a:blip r:embed="rId5"/>
          <a:stretch>
            <a:fillRect/>
          </a:stretch>
        </p:blipFill>
        <p:spPr>
          <a:xfrm>
            <a:off x="2679700" y="4151999"/>
            <a:ext cx="6832599" cy="1091675"/>
          </a:xfrm>
          <a:prstGeom prst="rect">
            <a:avLst/>
          </a:prstGeom>
        </p:spPr>
      </p:pic>
    </p:spTree>
    <p:extLst>
      <p:ext uri="{BB962C8B-B14F-4D97-AF65-F5344CB8AC3E}">
        <p14:creationId xmlns:p14="http://schemas.microsoft.com/office/powerpoint/2010/main" val="146873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786B6DB-748F-4EA8-8C89-03456AE5C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9861D19-EAA1-644F-860F-FFF50EF8B74D}"/>
              </a:ext>
            </a:extLst>
          </p:cNvPr>
          <p:cNvSpPr>
            <a:spLocks noGrp="1"/>
          </p:cNvSpPr>
          <p:nvPr>
            <p:ph type="title"/>
          </p:nvPr>
        </p:nvSpPr>
        <p:spPr>
          <a:xfrm>
            <a:off x="1024129" y="585216"/>
            <a:ext cx="3779085" cy="1499616"/>
          </a:xfrm>
        </p:spPr>
        <p:txBody>
          <a:bodyPr>
            <a:normAutofit/>
          </a:bodyPr>
          <a:lstStyle/>
          <a:p>
            <a:r>
              <a:rPr lang="it-IT" sz="4400">
                <a:solidFill>
                  <a:srgbClr val="FFFFFF"/>
                </a:solidFill>
              </a:rPr>
              <a:t>Tecnlogie utilizzate</a:t>
            </a:r>
          </a:p>
        </p:txBody>
      </p:sp>
      <p:cxnSp>
        <p:nvCxnSpPr>
          <p:cNvPr id="30" name="Straight Connector 29">
            <a:extLst>
              <a:ext uri="{FF2B5EF4-FFF2-40B4-BE49-F238E27FC236}">
                <a16:creationId xmlns:a16="http://schemas.microsoft.com/office/drawing/2014/main" id="{96FDDA62-16B8-4869-83E6-5B74119A40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B201369B-9DA1-7C43-A52C-C158D64CD11F}"/>
              </a:ext>
            </a:extLst>
          </p:cNvPr>
          <p:cNvSpPr>
            <a:spLocks noGrp="1"/>
          </p:cNvSpPr>
          <p:nvPr>
            <p:ph idx="1"/>
          </p:nvPr>
        </p:nvSpPr>
        <p:spPr>
          <a:xfrm>
            <a:off x="1024129" y="2286000"/>
            <a:ext cx="3791711" cy="3931920"/>
          </a:xfrm>
        </p:spPr>
        <p:txBody>
          <a:bodyPr>
            <a:normAutofit/>
          </a:bodyPr>
          <a:lstStyle/>
          <a:p>
            <a:pPr>
              <a:buFont typeface="Arial" panose="020B0604020202020204" pitchFamily="34" charset="0"/>
              <a:buChar char="•"/>
            </a:pPr>
            <a:r>
              <a:rPr lang="it-IT" sz="1800">
                <a:solidFill>
                  <a:srgbClr val="FFFFFF"/>
                </a:solidFill>
              </a:rPr>
              <a:t>Dart</a:t>
            </a:r>
          </a:p>
          <a:p>
            <a:pPr>
              <a:buFont typeface="Arial" panose="020B0604020202020204" pitchFamily="34" charset="0"/>
              <a:buChar char="•"/>
            </a:pPr>
            <a:r>
              <a:rPr lang="it-IT" sz="1800" err="1">
                <a:solidFill>
                  <a:srgbClr val="FFFFFF"/>
                </a:solidFill>
              </a:rPr>
              <a:t>Jupyter</a:t>
            </a:r>
            <a:r>
              <a:rPr lang="it-IT" sz="1800">
                <a:solidFill>
                  <a:srgbClr val="FFFFFF"/>
                </a:solidFill>
              </a:rPr>
              <a:t> notebook</a:t>
            </a:r>
          </a:p>
          <a:p>
            <a:pPr>
              <a:buFont typeface="Arial" panose="020B0604020202020204" pitchFamily="34" charset="0"/>
              <a:buChar char="•"/>
            </a:pPr>
            <a:r>
              <a:rPr lang="it-IT" sz="1800" err="1">
                <a:solidFill>
                  <a:srgbClr val="FFFFFF"/>
                </a:solidFill>
              </a:rPr>
              <a:t>Flutter</a:t>
            </a:r>
            <a:endParaRPr lang="it-IT" sz="1800">
              <a:solidFill>
                <a:srgbClr val="FFFFFF"/>
              </a:solidFill>
            </a:endParaRPr>
          </a:p>
          <a:p>
            <a:pPr>
              <a:buFont typeface="Arial" panose="020B0604020202020204" pitchFamily="34" charset="0"/>
              <a:buChar char="•"/>
            </a:pPr>
            <a:r>
              <a:rPr lang="it-IT" sz="1800" err="1">
                <a:solidFill>
                  <a:srgbClr val="FFFFFF"/>
                </a:solidFill>
              </a:rPr>
              <a:t>Flask</a:t>
            </a:r>
            <a:endParaRPr lang="it-IT" sz="1800">
              <a:solidFill>
                <a:srgbClr val="FFFFFF"/>
              </a:solidFill>
            </a:endParaRPr>
          </a:p>
        </p:txBody>
      </p:sp>
      <p:pic>
        <p:nvPicPr>
          <p:cNvPr id="9" name="Immagine 8">
            <a:extLst>
              <a:ext uri="{FF2B5EF4-FFF2-40B4-BE49-F238E27FC236}">
                <a16:creationId xmlns:a16="http://schemas.microsoft.com/office/drawing/2014/main" id="{F14BA70C-5169-B248-9C50-306690674872}"/>
              </a:ext>
            </a:extLst>
          </p:cNvPr>
          <p:cNvPicPr>
            <a:picLocks noChangeAspect="1"/>
          </p:cNvPicPr>
          <p:nvPr/>
        </p:nvPicPr>
        <p:blipFill>
          <a:blip r:embed="rId2"/>
          <a:stretch>
            <a:fillRect/>
          </a:stretch>
        </p:blipFill>
        <p:spPr>
          <a:xfrm>
            <a:off x="5790280" y="930754"/>
            <a:ext cx="3313057" cy="2145798"/>
          </a:xfrm>
          <a:prstGeom prst="rect">
            <a:avLst/>
          </a:prstGeom>
        </p:spPr>
      </p:pic>
      <p:sp>
        <p:nvSpPr>
          <p:cNvPr id="32" name="Rectangle 31">
            <a:extLst>
              <a:ext uri="{FF2B5EF4-FFF2-40B4-BE49-F238E27FC236}">
                <a16:creationId xmlns:a16="http://schemas.microsoft.com/office/drawing/2014/main" id="{CF2F396F-4319-4410-AA23-7B799C883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5070" y="0"/>
            <a:ext cx="2766930" cy="39965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1914D44-35B2-4E7C-8062-04A7AB0F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6802" y="332370"/>
            <a:ext cx="2120189" cy="33424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BC827948-3E42-2344-A299-4E8FFEADC4B0}"/>
              </a:ext>
            </a:extLst>
          </p:cNvPr>
          <p:cNvPicPr>
            <a:picLocks noChangeAspect="1"/>
          </p:cNvPicPr>
          <p:nvPr/>
        </p:nvPicPr>
        <p:blipFill>
          <a:blip r:embed="rId3"/>
          <a:stretch>
            <a:fillRect/>
          </a:stretch>
        </p:blipFill>
        <p:spPr>
          <a:xfrm>
            <a:off x="9982200" y="1066989"/>
            <a:ext cx="1628775" cy="1886611"/>
          </a:xfrm>
          <a:prstGeom prst="rect">
            <a:avLst/>
          </a:prstGeom>
        </p:spPr>
      </p:pic>
      <p:sp>
        <p:nvSpPr>
          <p:cNvPr id="36" name="Rectangle 35">
            <a:extLst>
              <a:ext uri="{FF2B5EF4-FFF2-40B4-BE49-F238E27FC236}">
                <a16:creationId xmlns:a16="http://schemas.microsoft.com/office/drawing/2014/main" id="{26132D74-70B7-4914-A984-6A7D2256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8549" y="3996580"/>
            <a:ext cx="3956522" cy="28614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32341C7-CBE7-4714-8A47-5CB05BBC7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80" y="4319714"/>
            <a:ext cx="3313057" cy="2150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clipart&#10;&#10;Descrizione generata automaticamente">
            <a:extLst>
              <a:ext uri="{FF2B5EF4-FFF2-40B4-BE49-F238E27FC236}">
                <a16:creationId xmlns:a16="http://schemas.microsoft.com/office/drawing/2014/main" id="{E4499C3F-5760-0F47-BC05-370C831C8D3E}"/>
              </a:ext>
            </a:extLst>
          </p:cNvPr>
          <p:cNvPicPr>
            <a:picLocks noChangeAspect="1"/>
          </p:cNvPicPr>
          <p:nvPr/>
        </p:nvPicPr>
        <p:blipFill>
          <a:blip r:embed="rId4"/>
          <a:stretch>
            <a:fillRect/>
          </a:stretch>
        </p:blipFill>
        <p:spPr>
          <a:xfrm>
            <a:off x="6028538" y="5018165"/>
            <a:ext cx="2824845" cy="744948"/>
          </a:xfrm>
          <a:prstGeom prst="rect">
            <a:avLst/>
          </a:prstGeom>
        </p:spPr>
      </p:pic>
      <p:pic>
        <p:nvPicPr>
          <p:cNvPr id="13" name="Immagine 12">
            <a:extLst>
              <a:ext uri="{FF2B5EF4-FFF2-40B4-BE49-F238E27FC236}">
                <a16:creationId xmlns:a16="http://schemas.microsoft.com/office/drawing/2014/main" id="{1B048BC9-6F84-F945-BEC7-B0D9DBE568DE}"/>
              </a:ext>
            </a:extLst>
          </p:cNvPr>
          <p:cNvPicPr>
            <a:picLocks noChangeAspect="1"/>
          </p:cNvPicPr>
          <p:nvPr/>
        </p:nvPicPr>
        <p:blipFill>
          <a:blip r:embed="rId5"/>
          <a:stretch>
            <a:fillRect/>
          </a:stretch>
        </p:blipFill>
        <p:spPr>
          <a:xfrm>
            <a:off x="9746804" y="4552080"/>
            <a:ext cx="2131431" cy="1686258"/>
          </a:xfrm>
          <a:prstGeom prst="rect">
            <a:avLst/>
          </a:prstGeom>
        </p:spPr>
      </p:pic>
    </p:spTree>
    <p:extLst>
      <p:ext uri="{BB962C8B-B14F-4D97-AF65-F5344CB8AC3E}">
        <p14:creationId xmlns:p14="http://schemas.microsoft.com/office/powerpoint/2010/main" val="72146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1A92E-8A35-8C40-93E0-203D5424D111}"/>
              </a:ext>
            </a:extLst>
          </p:cNvPr>
          <p:cNvSpPr>
            <a:spLocks noGrp="1"/>
          </p:cNvSpPr>
          <p:nvPr>
            <p:ph type="title"/>
          </p:nvPr>
        </p:nvSpPr>
        <p:spPr/>
        <p:txBody>
          <a:bodyPr/>
          <a:lstStyle/>
          <a:p>
            <a:r>
              <a:rPr lang="it-IT"/>
              <a:t>Interpretazione dei </a:t>
            </a:r>
            <a:r>
              <a:rPr lang="it-IT" err="1"/>
              <a:t>dataset</a:t>
            </a:r>
            <a:r>
              <a:rPr lang="it-IT"/>
              <a:t> </a:t>
            </a:r>
          </a:p>
        </p:txBody>
      </p:sp>
      <p:sp>
        <p:nvSpPr>
          <p:cNvPr id="3" name="Segnaposto contenuto 2">
            <a:extLst>
              <a:ext uri="{FF2B5EF4-FFF2-40B4-BE49-F238E27FC236}">
                <a16:creationId xmlns:a16="http://schemas.microsoft.com/office/drawing/2014/main" id="{9DE764EE-A7FE-A841-BF96-BF4C5B268A71}"/>
              </a:ext>
            </a:extLst>
          </p:cNvPr>
          <p:cNvSpPr>
            <a:spLocks noGrp="1"/>
          </p:cNvSpPr>
          <p:nvPr>
            <p:ph idx="1"/>
          </p:nvPr>
        </p:nvSpPr>
        <p:spPr>
          <a:xfrm>
            <a:off x="1024127" y="2084832"/>
            <a:ext cx="9720073" cy="4187952"/>
          </a:xfrm>
        </p:spPr>
        <p:txBody>
          <a:bodyPr>
            <a:normAutofit lnSpcReduction="10000"/>
          </a:bodyPr>
          <a:lstStyle/>
          <a:p>
            <a:r>
              <a:rPr lang="it-IT" b="1"/>
              <a:t>Consumi </a:t>
            </a:r>
            <a:r>
              <a:rPr lang="it-IT"/>
              <a:t>→ consumo di materia prima per un determinato articolo</a:t>
            </a:r>
          </a:p>
          <a:p>
            <a:pPr lvl="1"/>
            <a:r>
              <a:rPr lang="it-IT"/>
              <a:t> </a:t>
            </a:r>
            <a:r>
              <a:rPr lang="it-IT" err="1"/>
              <a:t>Nr.documento</a:t>
            </a:r>
            <a:r>
              <a:rPr lang="it-IT"/>
              <a:t> → si riconduce all’ordine di produzione. </a:t>
            </a:r>
            <a:endParaRPr lang="it-IT" b="1"/>
          </a:p>
          <a:p>
            <a:r>
              <a:rPr lang="it-IT" b="1"/>
              <a:t>Impiego orario risorse </a:t>
            </a:r>
            <a:r>
              <a:rPr lang="it-IT"/>
              <a:t>→ contiene articoli (colonna nr articolo) non </a:t>
            </a:r>
            <a:r>
              <a:rPr lang="it-IT" err="1"/>
              <a:t>unique</a:t>
            </a:r>
            <a:endParaRPr lang="it-IT"/>
          </a:p>
          <a:p>
            <a:pPr lvl="1"/>
            <a:r>
              <a:rPr lang="it-IT"/>
              <a:t>A ogni fase di produzione corrisponde un record al interno del </a:t>
            </a:r>
            <a:r>
              <a:rPr lang="it-IT" err="1"/>
              <a:t>dataset</a:t>
            </a:r>
            <a:r>
              <a:rPr lang="it-IT"/>
              <a:t>;</a:t>
            </a:r>
          </a:p>
          <a:p>
            <a:pPr lvl="1"/>
            <a:r>
              <a:rPr lang="it-IT"/>
              <a:t>Il controllo qualità ha sempre tempo di risorsa nullo;</a:t>
            </a:r>
          </a:p>
          <a:p>
            <a:pPr lvl="1"/>
            <a:r>
              <a:rPr lang="it-IT"/>
              <a:t>Diverse fasi di lavorazione possono avere quantità di output nulla.</a:t>
            </a:r>
          </a:p>
          <a:p>
            <a:r>
              <a:rPr lang="it-IT" b="1"/>
              <a:t>Costo orario risorse </a:t>
            </a:r>
            <a:r>
              <a:rPr lang="it-IT"/>
              <a:t>→ contiene il codice della risorsa e il costo orario della risorsa </a:t>
            </a:r>
            <a:endParaRPr lang="it-IT" b="1"/>
          </a:p>
          <a:p>
            <a:r>
              <a:rPr lang="it-IT" b="1"/>
              <a:t>Vendite </a:t>
            </a:r>
            <a:r>
              <a:rPr lang="it-IT"/>
              <a:t>→ la colonna </a:t>
            </a:r>
            <a:r>
              <a:rPr lang="it-IT" err="1"/>
              <a:t>Nr.Origine</a:t>
            </a:r>
            <a:r>
              <a:rPr lang="it-IT"/>
              <a:t> corrisponde all’id del cliente</a:t>
            </a:r>
          </a:p>
          <a:p>
            <a:r>
              <a:rPr lang="it-IT" b="1"/>
              <a:t>Tassi di cambio </a:t>
            </a:r>
            <a:r>
              <a:rPr lang="it-IT"/>
              <a:t>→ contiene i tassi di cambio sia a BUDGET che a CONSUNTIVO per le vendite</a:t>
            </a:r>
          </a:p>
          <a:p>
            <a:r>
              <a:rPr lang="it-IT" b="1"/>
              <a:t>Clienti </a:t>
            </a:r>
            <a:r>
              <a:rPr lang="it-IT"/>
              <a:t>→ c’è il codice cliente e la valuta che utilizzano per pagare il prodotto</a:t>
            </a:r>
          </a:p>
          <a:p>
            <a:endParaRPr lang="it-IT"/>
          </a:p>
        </p:txBody>
      </p:sp>
    </p:spTree>
    <p:extLst>
      <p:ext uri="{BB962C8B-B14F-4D97-AF65-F5344CB8AC3E}">
        <p14:creationId xmlns:p14="http://schemas.microsoft.com/office/powerpoint/2010/main" val="152513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0C6F75-BDC2-E040-B925-3E6173358570}"/>
              </a:ext>
            </a:extLst>
          </p:cNvPr>
          <p:cNvSpPr>
            <a:spLocks noGrp="1"/>
          </p:cNvSpPr>
          <p:nvPr>
            <p:ph type="title"/>
          </p:nvPr>
        </p:nvSpPr>
        <p:spPr/>
        <p:txBody>
          <a:bodyPr/>
          <a:lstStyle/>
          <a:p>
            <a:r>
              <a:rPr lang="it-IT"/>
              <a:t>Assunzioni fatte 1</a:t>
            </a:r>
          </a:p>
        </p:txBody>
      </p:sp>
      <p:sp>
        <p:nvSpPr>
          <p:cNvPr id="3" name="Segnaposto contenuto 2">
            <a:extLst>
              <a:ext uri="{FF2B5EF4-FFF2-40B4-BE49-F238E27FC236}">
                <a16:creationId xmlns:a16="http://schemas.microsoft.com/office/drawing/2014/main" id="{EA7F764B-657B-654E-829E-EA97DEC55034}"/>
              </a:ext>
            </a:extLst>
          </p:cNvPr>
          <p:cNvSpPr>
            <a:spLocks noGrp="1"/>
          </p:cNvSpPr>
          <p:nvPr>
            <p:ph idx="1"/>
          </p:nvPr>
        </p:nvSpPr>
        <p:spPr>
          <a:xfrm>
            <a:off x="1024127" y="2084832"/>
            <a:ext cx="9720073" cy="4023360"/>
          </a:xfrm>
        </p:spPr>
        <p:txBody>
          <a:bodyPr>
            <a:normAutofit lnSpcReduction="10000"/>
          </a:bodyPr>
          <a:lstStyle/>
          <a:p>
            <a:r>
              <a:rPr lang="it-IT"/>
              <a:t>- Per determinare la quantità di output risultante dalle lavorazioni di un particolare prodotto con un particolare ordine di produzione, dato che questo può variare a seconda delle fasi intermedie, utilizziamo la quantità di output massima tra tutte le fasi della lavorazione in questione.</a:t>
            </a:r>
          </a:p>
          <a:p>
            <a:r>
              <a:rPr lang="it-IT"/>
              <a:t>- Nella tabella impiego risorse in presenza della quantità di output uguale a 0 significa che potrebbe essere un processo iniziato precedentemente e terminato in un momento successivo. </a:t>
            </a:r>
          </a:p>
          <a:p>
            <a:r>
              <a:rPr lang="it-IT"/>
              <a:t>Quando avviene questa condizione ed esiste un’altra fase con lo stessa area di produzione, stessa fase e lo stesso numero di articolo si prende come quantità di output il valore massimo. Invece  come costo orario si utilizza la media dei costi orari della stessa fase per lo stesso articolo in quanto la stessa fase può avere costi differenti. Come tempo risorsa si calcola la somma dei tempi risorsa. </a:t>
            </a:r>
          </a:p>
        </p:txBody>
      </p:sp>
    </p:spTree>
    <p:extLst>
      <p:ext uri="{BB962C8B-B14F-4D97-AF65-F5344CB8AC3E}">
        <p14:creationId xmlns:p14="http://schemas.microsoft.com/office/powerpoint/2010/main" val="145544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FC8361-0729-4F43-8200-20F5D315800B}"/>
              </a:ext>
            </a:extLst>
          </p:cNvPr>
          <p:cNvPicPr>
            <a:picLocks noGrp="1" noChangeAspect="1"/>
          </p:cNvPicPr>
          <p:nvPr>
            <p:ph idx="1"/>
          </p:nvPr>
        </p:nvPicPr>
        <p:blipFill>
          <a:blip r:embed="rId3"/>
          <a:stretch>
            <a:fillRect/>
          </a:stretch>
        </p:blipFill>
        <p:spPr>
          <a:xfrm>
            <a:off x="5961527" y="2603160"/>
            <a:ext cx="6096001" cy="1040780"/>
          </a:xfrm>
          <a:prstGeom prst="rect">
            <a:avLst/>
          </a:prstGeom>
        </p:spPr>
      </p:pic>
      <p:pic>
        <p:nvPicPr>
          <p:cNvPr id="4" name="Picture 3">
            <a:extLst>
              <a:ext uri="{FF2B5EF4-FFF2-40B4-BE49-F238E27FC236}">
                <a16:creationId xmlns:a16="http://schemas.microsoft.com/office/drawing/2014/main" id="{0C140ECF-3FCB-AC4C-B0AE-A7BB0829026E}"/>
              </a:ext>
            </a:extLst>
          </p:cNvPr>
          <p:cNvPicPr>
            <a:picLocks noChangeAspect="1"/>
          </p:cNvPicPr>
          <p:nvPr/>
        </p:nvPicPr>
        <p:blipFill>
          <a:blip r:embed="rId4"/>
          <a:stretch>
            <a:fillRect/>
          </a:stretch>
        </p:blipFill>
        <p:spPr>
          <a:xfrm>
            <a:off x="165811" y="2784416"/>
            <a:ext cx="5726163" cy="2652880"/>
          </a:xfrm>
          <a:prstGeom prst="rect">
            <a:avLst/>
          </a:prstGeom>
        </p:spPr>
      </p:pic>
      <p:pic>
        <p:nvPicPr>
          <p:cNvPr id="6" name="Picture 5">
            <a:extLst>
              <a:ext uri="{FF2B5EF4-FFF2-40B4-BE49-F238E27FC236}">
                <a16:creationId xmlns:a16="http://schemas.microsoft.com/office/drawing/2014/main" id="{6F83996E-F642-2744-811E-621F1BAD1F58}"/>
              </a:ext>
            </a:extLst>
          </p:cNvPr>
          <p:cNvPicPr>
            <a:picLocks noChangeAspect="1"/>
          </p:cNvPicPr>
          <p:nvPr/>
        </p:nvPicPr>
        <p:blipFill>
          <a:blip r:embed="rId5"/>
          <a:stretch>
            <a:fillRect/>
          </a:stretch>
        </p:blipFill>
        <p:spPr>
          <a:xfrm>
            <a:off x="5961529" y="4722652"/>
            <a:ext cx="6096000" cy="874202"/>
          </a:xfrm>
          <a:prstGeom prst="rect">
            <a:avLst/>
          </a:prstGeom>
        </p:spPr>
      </p:pic>
      <p:pic>
        <p:nvPicPr>
          <p:cNvPr id="11" name="Picture 10">
            <a:extLst>
              <a:ext uri="{FF2B5EF4-FFF2-40B4-BE49-F238E27FC236}">
                <a16:creationId xmlns:a16="http://schemas.microsoft.com/office/drawing/2014/main" id="{63DA5101-B41A-BC46-9E76-A82F45D9B615}"/>
              </a:ext>
            </a:extLst>
          </p:cNvPr>
          <p:cNvPicPr>
            <a:picLocks noChangeAspect="1"/>
          </p:cNvPicPr>
          <p:nvPr/>
        </p:nvPicPr>
        <p:blipFill>
          <a:blip r:embed="rId6"/>
          <a:stretch>
            <a:fillRect/>
          </a:stretch>
        </p:blipFill>
        <p:spPr>
          <a:xfrm>
            <a:off x="5961528" y="3695610"/>
            <a:ext cx="6096000" cy="978466"/>
          </a:xfrm>
          <a:prstGeom prst="rect">
            <a:avLst/>
          </a:prstGeom>
        </p:spPr>
      </p:pic>
      <p:sp>
        <p:nvSpPr>
          <p:cNvPr id="12" name="Titolo 1">
            <a:extLst>
              <a:ext uri="{FF2B5EF4-FFF2-40B4-BE49-F238E27FC236}">
                <a16:creationId xmlns:a16="http://schemas.microsoft.com/office/drawing/2014/main" id="{E1324A1E-43D5-D84F-9923-E79F394616FC}"/>
              </a:ext>
            </a:extLst>
          </p:cNvPr>
          <p:cNvSpPr>
            <a:spLocks noGrp="1"/>
          </p:cNvSpPr>
          <p:nvPr>
            <p:ph type="title"/>
          </p:nvPr>
        </p:nvSpPr>
        <p:spPr>
          <a:xfrm>
            <a:off x="1024128" y="585216"/>
            <a:ext cx="9720072" cy="1499616"/>
          </a:xfrm>
        </p:spPr>
        <p:txBody>
          <a:bodyPr/>
          <a:lstStyle/>
          <a:p>
            <a:r>
              <a:rPr lang="it-IT"/>
              <a:t>Esempi per il criterio di scelta di quantità output per ogni articolo</a:t>
            </a:r>
          </a:p>
        </p:txBody>
      </p:sp>
    </p:spTree>
    <p:extLst>
      <p:ext uri="{BB962C8B-B14F-4D97-AF65-F5344CB8AC3E}">
        <p14:creationId xmlns:p14="http://schemas.microsoft.com/office/powerpoint/2010/main" val="338269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0F88D-831D-2A4A-90AD-3A09E1BA422D}"/>
              </a:ext>
            </a:extLst>
          </p:cNvPr>
          <p:cNvSpPr>
            <a:spLocks noGrp="1"/>
          </p:cNvSpPr>
          <p:nvPr>
            <p:ph type="title"/>
          </p:nvPr>
        </p:nvSpPr>
        <p:spPr/>
        <p:txBody>
          <a:bodyPr/>
          <a:lstStyle/>
          <a:p>
            <a:r>
              <a:rPr lang="it-IT"/>
              <a:t>Assunzioni fatte 2</a:t>
            </a:r>
          </a:p>
        </p:txBody>
      </p:sp>
      <p:sp>
        <p:nvSpPr>
          <p:cNvPr id="3" name="Segnaposto contenuto 2">
            <a:extLst>
              <a:ext uri="{FF2B5EF4-FFF2-40B4-BE49-F238E27FC236}">
                <a16:creationId xmlns:a16="http://schemas.microsoft.com/office/drawing/2014/main" id="{E38BA5D9-3C26-144E-89D5-99F2817A4AF4}"/>
              </a:ext>
            </a:extLst>
          </p:cNvPr>
          <p:cNvSpPr>
            <a:spLocks noGrp="1"/>
          </p:cNvSpPr>
          <p:nvPr>
            <p:ph idx="1"/>
          </p:nvPr>
        </p:nvSpPr>
        <p:spPr>
          <a:xfrm>
            <a:off x="1024128" y="2084832"/>
            <a:ext cx="9720073" cy="4023360"/>
          </a:xfrm>
        </p:spPr>
        <p:txBody>
          <a:bodyPr/>
          <a:lstStyle/>
          <a:p>
            <a:r>
              <a:rPr lang="it-IT"/>
              <a:t>-Per il controllo qualità il tempo è quasi sempre nullo: visto che non possiamo calcolare quale sia stato il vero tempo impiegato e visto che che è sempre registrato come un valore nullo, si assume che il tempo per il controllo sia molto breve e quindi non viene considerato come un costo.</a:t>
            </a:r>
          </a:p>
          <a:p>
            <a:r>
              <a:rPr lang="it-IT"/>
              <a:t>-Per ogni tempo risorsa negativo nella tabella impiego orario risorse esiste un tempo positivo uguale in modulo che, al sommare i tempi delle stesse attività, si annullano a vicenda, si suppone che ci sia uno storno/rettifica.</a:t>
            </a:r>
          </a:p>
          <a:p>
            <a:endParaRPr lang="it-IT"/>
          </a:p>
        </p:txBody>
      </p:sp>
    </p:spTree>
    <p:extLst>
      <p:ext uri="{BB962C8B-B14F-4D97-AF65-F5344CB8AC3E}">
        <p14:creationId xmlns:p14="http://schemas.microsoft.com/office/powerpoint/2010/main" val="79904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26D5F0-43AB-1B4C-ACE1-7CC88BEB42B9}"/>
              </a:ext>
            </a:extLst>
          </p:cNvPr>
          <p:cNvSpPr>
            <a:spLocks noGrp="1"/>
          </p:cNvSpPr>
          <p:nvPr>
            <p:ph type="title"/>
          </p:nvPr>
        </p:nvSpPr>
        <p:spPr/>
        <p:txBody>
          <a:bodyPr/>
          <a:lstStyle/>
          <a:p>
            <a:r>
              <a:rPr lang="it-IT"/>
              <a:t>Esistenza dei prodotti intermedi </a:t>
            </a:r>
          </a:p>
        </p:txBody>
      </p:sp>
      <p:sp>
        <p:nvSpPr>
          <p:cNvPr id="3" name="Segnaposto contenuto 2">
            <a:extLst>
              <a:ext uri="{FF2B5EF4-FFF2-40B4-BE49-F238E27FC236}">
                <a16:creationId xmlns:a16="http://schemas.microsoft.com/office/drawing/2014/main" id="{D4DFC521-81F6-804E-8C2C-B0111CE638BF}"/>
              </a:ext>
            </a:extLst>
          </p:cNvPr>
          <p:cNvSpPr>
            <a:spLocks noGrp="1"/>
          </p:cNvSpPr>
          <p:nvPr>
            <p:ph idx="1"/>
          </p:nvPr>
        </p:nvSpPr>
        <p:spPr>
          <a:xfrm>
            <a:off x="1024128" y="2082800"/>
            <a:ext cx="9720073" cy="4189984"/>
          </a:xfrm>
        </p:spPr>
        <p:txBody>
          <a:bodyPr>
            <a:normAutofit/>
          </a:bodyPr>
          <a:lstStyle/>
          <a:p>
            <a:r>
              <a:rPr lang="it-IT"/>
              <a:t>Si è notato che nei consumi ci sono prodotti intermedi il cui numero di articolo corrisponde al numero di materia prima di un altro oggetto in output. Per il calcolo degli scostamenti sono stati proposti due metodi risolutivi:</a:t>
            </a:r>
          </a:p>
          <a:p>
            <a:r>
              <a:rPr lang="it-IT"/>
              <a:t>1) La prima alternativa consiste nel considerarli comunque come costi (rischiando di contare due o più volte gli stessi costi).</a:t>
            </a:r>
          </a:p>
          <a:p>
            <a:r>
              <a:rPr lang="it-IT"/>
              <a:t>2) Togliere i prodotti intermedi dal calcolo dei costi del consumo delle materie prime. </a:t>
            </a:r>
          </a:p>
          <a:p>
            <a:r>
              <a:rPr lang="it-IT"/>
              <a:t>Con questi metodi si può considerare la differenza tra gli scostamenti dei 2 modelli.</a:t>
            </a:r>
          </a:p>
          <a:p>
            <a:r>
              <a:rPr lang="it-IT"/>
              <a:t>Si è notato inoltre che i prodotti intermedi richiesti dal cliente finale sono venduti in quantità molto limitate e quindi impattano poco sui calcoli dei totali.</a:t>
            </a:r>
          </a:p>
          <a:p>
            <a:r>
              <a:rPr lang="it-IT"/>
              <a:t>Anche nel secondo metodo vengono tolti dal </a:t>
            </a:r>
            <a:r>
              <a:rPr lang="it-IT" err="1"/>
              <a:t>dataset</a:t>
            </a:r>
            <a:r>
              <a:rPr lang="it-IT"/>
              <a:t> delle vendite.</a:t>
            </a:r>
          </a:p>
        </p:txBody>
      </p:sp>
    </p:spTree>
    <p:extLst>
      <p:ext uri="{BB962C8B-B14F-4D97-AF65-F5344CB8AC3E}">
        <p14:creationId xmlns:p14="http://schemas.microsoft.com/office/powerpoint/2010/main" val="4197839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66721A-313E-0B46-8371-75CB88E21E42}"/>
              </a:ext>
            </a:extLst>
          </p:cNvPr>
          <p:cNvSpPr>
            <a:spLocks noGrp="1"/>
          </p:cNvSpPr>
          <p:nvPr>
            <p:ph type="title"/>
          </p:nvPr>
        </p:nvSpPr>
        <p:spPr/>
        <p:txBody>
          <a:bodyPr/>
          <a:lstStyle/>
          <a:p>
            <a:r>
              <a:rPr lang="it-IT"/>
              <a:t>Surplus e carenza sul volume di vendita</a:t>
            </a:r>
          </a:p>
        </p:txBody>
      </p:sp>
      <p:sp>
        <p:nvSpPr>
          <p:cNvPr id="3" name="Segnaposto contenuto 2">
            <a:extLst>
              <a:ext uri="{FF2B5EF4-FFF2-40B4-BE49-F238E27FC236}">
                <a16:creationId xmlns:a16="http://schemas.microsoft.com/office/drawing/2014/main" id="{6B34FC4E-BBB0-7548-9E88-267BA0081915}"/>
              </a:ext>
            </a:extLst>
          </p:cNvPr>
          <p:cNvSpPr>
            <a:spLocks noGrp="1"/>
          </p:cNvSpPr>
          <p:nvPr>
            <p:ph idx="1"/>
          </p:nvPr>
        </p:nvSpPr>
        <p:spPr>
          <a:xfrm>
            <a:off x="1024129" y="2084832"/>
            <a:ext cx="9720072" cy="4023360"/>
          </a:xfrm>
        </p:spPr>
        <p:txBody>
          <a:bodyPr>
            <a:normAutofit fontScale="92500"/>
          </a:bodyPr>
          <a:lstStyle/>
          <a:p>
            <a:r>
              <a:rPr lang="it-IT"/>
              <a:t>Nel </a:t>
            </a:r>
            <a:r>
              <a:rPr lang="it-IT" err="1"/>
              <a:t>dataset</a:t>
            </a:r>
            <a:r>
              <a:rPr lang="it-IT"/>
              <a:t> delle vendite esistono delle situazioni in cui vengono venduti più articoli di quelli prodotti per un codice specifico oppure, viceversa, vengono prodotti più articoli di quelli venduti.</a:t>
            </a:r>
          </a:p>
          <a:p>
            <a:r>
              <a:rPr lang="it-IT"/>
              <a:t>L’assunzione fatta in questo caso è quella della presenza di un </a:t>
            </a:r>
            <a:r>
              <a:rPr lang="it-IT" b="1"/>
              <a:t>magazzino</a:t>
            </a:r>
            <a:r>
              <a:rPr lang="it-IT"/>
              <a:t> in cui si possa depositare il prodotto finito oppure prelevare l’oggetto quando c’è una produzione inferiore alla vendita.</a:t>
            </a:r>
          </a:p>
          <a:p>
            <a:r>
              <a:rPr lang="it-IT"/>
              <a:t>Di conseguenza nel calcolo degli scostamenti, per evitare il problema dell’aggiornamento del costo (uso del costo di produzione dell’anno corrente per prodotti a magazzino), di un prodotto si tengono il volume di vendita e il volume di produzione separati. </a:t>
            </a:r>
          </a:p>
          <a:p>
            <a:r>
              <a:rPr lang="it-IT"/>
              <a:t>In più, esiste una serie di articoli prodotti ma non venduti. In caso venisse usato il volume di vendita per calcolare i costi, non sarebbe possibile calcolare degli scostamenti sufficientemente accurati per questi articoli. </a:t>
            </a:r>
          </a:p>
          <a:p>
            <a:endParaRPr lang="it-IT"/>
          </a:p>
        </p:txBody>
      </p:sp>
    </p:spTree>
    <p:extLst>
      <p:ext uri="{BB962C8B-B14F-4D97-AF65-F5344CB8AC3E}">
        <p14:creationId xmlns:p14="http://schemas.microsoft.com/office/powerpoint/2010/main" val="356014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e">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e">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{5988AA37-44FD-7A41-B194-2E6D7CFB4984}tf10001061</Template>
  <TotalTime>0</TotalTime>
  <Words>2767</Words>
  <Application>Microsoft Macintosh PowerPoint</Application>
  <PresentationFormat>Widescreen</PresentationFormat>
  <Paragraphs>169</Paragraphs>
  <Slides>20</Slides>
  <Notes>17</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20</vt:i4>
      </vt:variant>
    </vt:vector>
  </HeadingPairs>
  <TitlesOfParts>
    <vt:vector size="26" baseType="lpstr">
      <vt:lpstr>Arial</vt:lpstr>
      <vt:lpstr>Calibri</vt:lpstr>
      <vt:lpstr>Tw Cen MT</vt:lpstr>
      <vt:lpstr>Tw Cen MT Condensed</vt:lpstr>
      <vt:lpstr>Wingdings 3</vt:lpstr>
      <vt:lpstr>Integrale</vt:lpstr>
      <vt:lpstr>Progetto scg</vt:lpstr>
      <vt:lpstr>Obiettivo del progetto</vt:lpstr>
      <vt:lpstr>Tecnlogie utilizzate</vt:lpstr>
      <vt:lpstr>Interpretazione dei dataset </vt:lpstr>
      <vt:lpstr>Assunzioni fatte 1</vt:lpstr>
      <vt:lpstr>Esempi per il criterio di scelta di quantità output per ogni articolo</vt:lpstr>
      <vt:lpstr>Assunzioni fatte 2</vt:lpstr>
      <vt:lpstr>Esistenza dei prodotti intermedi </vt:lpstr>
      <vt:lpstr>Surplus e carenza sul volume di vendita</vt:lpstr>
      <vt:lpstr>Strategia per la gestione dei dati </vt:lpstr>
      <vt:lpstr>FORMULA per il calcolo deI RICAVI</vt:lpstr>
      <vt:lpstr>Calcolo costo delle lavorazioni</vt:lpstr>
      <vt:lpstr>Costo materie prime</vt:lpstr>
      <vt:lpstr>Esempio dell’implementazione </vt:lpstr>
      <vt:lpstr>Esempio dell’implementazione </vt:lpstr>
      <vt:lpstr>Confronto dei risultati ottenuti</vt:lpstr>
      <vt:lpstr>Considerazioni sugli scostamenti 1.1</vt:lpstr>
      <vt:lpstr>Considerazioni sugli scostamenti 2</vt:lpstr>
      <vt:lpstr>Considerazioni sugli scostamenti 3</vt:lpstr>
      <vt:lpstr>Range degli scostamenti sul MARGINE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VINCIGUERRA</dc:creator>
  <cp:lastModifiedBy>MARCO VINCIGUERRA</cp:lastModifiedBy>
  <cp:revision>1</cp:revision>
  <dcterms:created xsi:type="dcterms:W3CDTF">2021-12-21T08:30:35Z</dcterms:created>
  <dcterms:modified xsi:type="dcterms:W3CDTF">2022-01-12T09:26:08Z</dcterms:modified>
</cp:coreProperties>
</file>