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76" r:id="rId7"/>
    <p:sldId id="277" r:id="rId8"/>
    <p:sldId id="267" r:id="rId9"/>
    <p:sldId id="263" r:id="rId10"/>
    <p:sldId id="278" r:id="rId11"/>
    <p:sldId id="261" r:id="rId12"/>
    <p:sldId id="268" r:id="rId13"/>
    <p:sldId id="279" r:id="rId14"/>
    <p:sldId id="269" r:id="rId15"/>
  </p:sldIdLst>
  <p:sldSz cx="18288000" cy="10287000"/>
  <p:notesSz cx="6858000" cy="9144000"/>
  <p:embeddedFontLst>
    <p:embeddedFont>
      <p:font typeface="Aptos ExtraBold" panose="020B0004020202020204" pitchFamily="34" charset="0"/>
      <p:bold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heddar" panose="020B0604020202020204" charset="0"/>
      <p:regular r:id="rId20"/>
    </p:embeddedFont>
    <p:embeddedFont>
      <p:font typeface="Telegraf" panose="020B0604020202020204" charset="0"/>
      <p:regular r:id="rId21"/>
    </p:embeddedFont>
    <p:embeddedFont>
      <p:font typeface="Telegraf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276E-C429-48C9-BABA-85167734EA3F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4650-673F-48C8-8075-A19172C392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4650-673F-48C8-8075-A19172C392D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1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4650-673F-48C8-8075-A19172C392D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56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2200" y="1561320"/>
            <a:ext cx="1260008" cy="1653948"/>
          </a:xfrm>
          <a:custGeom>
            <a:avLst/>
            <a:gdLst/>
            <a:ahLst/>
            <a:cxnLst/>
            <a:rect l="l" t="t" r="r" b="b"/>
            <a:pathLst>
              <a:path w="1260008" h="165394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9830193" y="4447734"/>
            <a:ext cx="4627145" cy="1283135"/>
            <a:chOff x="-19194" y="-95250"/>
            <a:chExt cx="1165550" cy="323214"/>
          </a:xfrm>
        </p:grpSpPr>
        <p:sp>
          <p:nvSpPr>
            <p:cNvPr id="4" name="Freeform 4"/>
            <p:cNvSpPr/>
            <p:nvPr/>
          </p:nvSpPr>
          <p:spPr>
            <a:xfrm>
              <a:off x="0" y="-47625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194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PRESENTATO DA: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68293" y="5765041"/>
            <a:ext cx="4550946" cy="1283135"/>
            <a:chOff x="0" y="-47625"/>
            <a:chExt cx="1146356" cy="323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VINCENZO MONOPOLI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38665" y="2601139"/>
            <a:ext cx="54864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Face to bmI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3FCE81-AF99-49AA-95F8-DA2F2244B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004" y="1714500"/>
            <a:ext cx="5619750" cy="6451372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BB036A7-ED39-37A3-DF43-4632812E6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5000" y="7429500"/>
            <a:ext cx="4762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7527" y="1019175"/>
            <a:ext cx="1477294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ALTRI ASPETTI ESSENZIALI DEI MODELLI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0898" y="2755160"/>
            <a:ext cx="7294445" cy="1201600"/>
            <a:chOff x="0" y="-52388"/>
            <a:chExt cx="1921171" cy="3164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Epoche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2657" y="2755160"/>
            <a:ext cx="7294445" cy="1201600"/>
            <a:chOff x="0" y="-52388"/>
            <a:chExt cx="1921171" cy="316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Ottimizzatore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8FAA759-BBFF-0089-5DF4-7F47DB2EF200}"/>
              </a:ext>
            </a:extLst>
          </p:cNvPr>
          <p:cNvSpPr txBox="1"/>
          <p:nvPr/>
        </p:nvSpPr>
        <p:spPr>
          <a:xfrm>
            <a:off x="1410897" y="4055806"/>
            <a:ext cx="7294446" cy="1555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stato impostato il modello ad allenarsi per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10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epoche. Un'epoca rappresenta una completa iterazione sull'intero dataset di addestramento.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6D177B2-E384-0D6A-2600-C70B3D8B6A0B}"/>
              </a:ext>
            </a:extLst>
          </p:cNvPr>
          <p:cNvSpPr txBox="1"/>
          <p:nvPr/>
        </p:nvSpPr>
        <p:spPr>
          <a:xfrm>
            <a:off x="9582657" y="4055806"/>
            <a:ext cx="7294445" cy="1555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Adam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, un ottimizzatore ampliamente usato in questi contesti di apprendimento supervisionato.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9E28047-2E6D-2FBE-9B34-DF08477AAA47}"/>
              </a:ext>
            </a:extLst>
          </p:cNvPr>
          <p:cNvGrpSpPr/>
          <p:nvPr/>
        </p:nvGrpSpPr>
        <p:grpSpPr>
          <a:xfrm>
            <a:off x="5496777" y="6057900"/>
            <a:ext cx="7294445" cy="1201600"/>
            <a:chOff x="0" y="-52388"/>
            <a:chExt cx="1921171" cy="31647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C683141-41CA-CE4A-E565-182C49B67540}"/>
                </a:ext>
              </a:extLst>
            </p:cNvPr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B5D5A81-570E-0768-957C-F1603278BC34}"/>
                </a:ext>
              </a:extLst>
            </p:cNvPr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Divisione del dataset</a:t>
              </a: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BA091AB-2B36-5BDE-B8DB-986B8404A4C0}"/>
              </a:ext>
            </a:extLst>
          </p:cNvPr>
          <p:cNvSpPr txBox="1"/>
          <p:nvPr/>
        </p:nvSpPr>
        <p:spPr>
          <a:xfrm>
            <a:off x="5496777" y="7394987"/>
            <a:ext cx="7294445" cy="2094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stato diviso il dataset in un insieme di addestramento e un insieme di test utilizzando una proporzione del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80%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per l'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addestramento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e del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20%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per il </a:t>
            </a:r>
            <a:r>
              <a:rPr lang="it-IT" sz="2200" b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test</a:t>
            </a: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11295455" y="5751966"/>
            <a:ext cx="3116676" cy="2728438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6:</a:t>
              </a:r>
              <a:b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b="1" dirty="0">
                  <a:solidFill>
                    <a:srgbClr val="FFFFFF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r</a:t>
              </a:r>
              <a:r>
                <a:rPr lang="en-US" sz="2800" dirty="0">
                  <a:solidFill>
                    <a:srgbClr val="FFFFFF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egolarizzazione L2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3407" y="5545439"/>
            <a:ext cx="3116676" cy="3078612"/>
            <a:chOff x="61144" y="28575"/>
            <a:chExt cx="690880" cy="669925"/>
          </a:xfrm>
        </p:grpSpPr>
        <p:sp>
          <p:nvSpPr>
            <p:cNvPr id="18" name="Freeform 18"/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1: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rete neurale</a:t>
              </a:r>
              <a:endParaRPr lang="en-US" sz="15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01936" y="477771"/>
            <a:ext cx="811530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SVILUPPO ED EVOLUZIONE DEL PROGETTO</a:t>
            </a:r>
            <a:endParaRPr lang="en-US" sz="6999" spc="342" dirty="0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691B04D8-EB0C-EB04-A9C3-32F7501A6CE2}"/>
              </a:ext>
            </a:extLst>
          </p:cNvPr>
          <p:cNvGrpSpPr/>
          <p:nvPr/>
        </p:nvGrpSpPr>
        <p:grpSpPr>
          <a:xfrm>
            <a:off x="3733393" y="4108787"/>
            <a:ext cx="3116676" cy="3078612"/>
            <a:chOff x="61144" y="28575"/>
            <a:chExt cx="690880" cy="669925"/>
          </a:xfrm>
        </p:grpSpPr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96803D5-7E3B-4DE1-2E25-B26D0D27FBC4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3FB37ACA-B570-4986-F0C5-C9CCD44DF2E8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2: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CNN</a:t>
              </a:r>
            </a:p>
          </p:txBody>
        </p:sp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B728ECD7-BCEA-7409-AACA-F24B66785871}"/>
              </a:ext>
            </a:extLst>
          </p:cNvPr>
          <p:cNvGrpSpPr/>
          <p:nvPr/>
        </p:nvGrpSpPr>
        <p:grpSpPr>
          <a:xfrm>
            <a:off x="6306343" y="2666893"/>
            <a:ext cx="3116676" cy="3078612"/>
            <a:chOff x="61144" y="28575"/>
            <a:chExt cx="690880" cy="669925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B8CC8CD7-F422-6003-BAEE-0A529DCE97B5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BD37A998-4203-7F93-37DD-E52C7FE5537F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3: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uso di dropout</a:t>
              </a:r>
            </a:p>
          </p:txBody>
        </p:sp>
      </p:grpSp>
      <p:grpSp>
        <p:nvGrpSpPr>
          <p:cNvPr id="39" name="Group 17">
            <a:extLst>
              <a:ext uri="{FF2B5EF4-FFF2-40B4-BE49-F238E27FC236}">
                <a16:creationId xmlns:a16="http://schemas.microsoft.com/office/drawing/2014/main" id="{7E52C4CD-7593-B9F9-61E6-DFFBC0CD815F}"/>
              </a:ext>
            </a:extLst>
          </p:cNvPr>
          <p:cNvGrpSpPr/>
          <p:nvPr/>
        </p:nvGrpSpPr>
        <p:grpSpPr>
          <a:xfrm>
            <a:off x="6283557" y="5554809"/>
            <a:ext cx="3116676" cy="3078612"/>
            <a:chOff x="61144" y="28575"/>
            <a:chExt cx="690880" cy="669925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FB110A99-37C7-FED3-2383-83EC3F5BFC1E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D081FB8E-2F8A-74A6-AE2F-8EB8F9B6155E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4: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uso di meno layers</a:t>
              </a:r>
            </a:p>
          </p:txBody>
        </p:sp>
      </p:grpSp>
      <p:grpSp>
        <p:nvGrpSpPr>
          <p:cNvPr id="42" name="Group 17">
            <a:extLst>
              <a:ext uri="{FF2B5EF4-FFF2-40B4-BE49-F238E27FC236}">
                <a16:creationId xmlns:a16="http://schemas.microsoft.com/office/drawing/2014/main" id="{A5DA78EC-7E08-6061-3B33-4630615AE776}"/>
              </a:ext>
            </a:extLst>
          </p:cNvPr>
          <p:cNvGrpSpPr/>
          <p:nvPr/>
        </p:nvGrpSpPr>
        <p:grpSpPr>
          <a:xfrm>
            <a:off x="8788282" y="7007070"/>
            <a:ext cx="3116676" cy="3078612"/>
            <a:chOff x="61144" y="28575"/>
            <a:chExt cx="690880" cy="669925"/>
          </a:xfrm>
        </p:grpSpPr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CC76DC86-86CA-6BCC-31D9-130BDA644CC9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CCA6E6BF-8C93-0706-74FB-DA4195E9CDA0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5: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modifiche al learning rate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1CC12AB2-5667-9761-7675-3E009D47F34E}"/>
              </a:ext>
            </a:extLst>
          </p:cNvPr>
          <p:cNvGrpSpPr/>
          <p:nvPr/>
        </p:nvGrpSpPr>
        <p:grpSpPr>
          <a:xfrm>
            <a:off x="13773765" y="7007070"/>
            <a:ext cx="3116676" cy="3078612"/>
            <a:chOff x="61144" y="28575"/>
            <a:chExt cx="690880" cy="669925"/>
          </a:xfrm>
        </p:grpSpPr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AC930548-4436-4F3A-098F-3704868B4E54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11B108F7-EE8E-BC43-F92E-A9CC11706A6A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8: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modifiche al learning rate</a:t>
              </a:r>
              <a:endParaRPr lang="en-US" sz="2800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grpSp>
        <p:nvGrpSpPr>
          <p:cNvPr id="48" name="Group 17">
            <a:extLst>
              <a:ext uri="{FF2B5EF4-FFF2-40B4-BE49-F238E27FC236}">
                <a16:creationId xmlns:a16="http://schemas.microsoft.com/office/drawing/2014/main" id="{677F9DDE-2200-E804-219E-3EFC7C740F18}"/>
              </a:ext>
            </a:extLst>
          </p:cNvPr>
          <p:cNvGrpSpPr/>
          <p:nvPr/>
        </p:nvGrpSpPr>
        <p:grpSpPr>
          <a:xfrm>
            <a:off x="13800180" y="4108787"/>
            <a:ext cx="3116676" cy="3078612"/>
            <a:chOff x="61144" y="28575"/>
            <a:chExt cx="690880" cy="669925"/>
          </a:xfrm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4BAD902-AC90-7B6A-9B46-B46BB000C7A5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6D0B8673-A4BC-0953-1704-42E4E1E453A1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7:</a:t>
              </a:r>
              <a:br>
                <a:rPr lang="en-US" sz="36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augmentation</a:t>
              </a:r>
            </a:p>
          </p:txBody>
        </p: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DA584A9E-0258-B3E8-8276-B2225F6D7159}"/>
              </a:ext>
            </a:extLst>
          </p:cNvPr>
          <p:cNvGrpSpPr/>
          <p:nvPr/>
        </p:nvGrpSpPr>
        <p:grpSpPr>
          <a:xfrm>
            <a:off x="9998714" y="0"/>
            <a:ext cx="3116676" cy="3078612"/>
            <a:chOff x="61144" y="28575"/>
            <a:chExt cx="690880" cy="669925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926823B-7087-95ED-4181-A6DFFE2A0BFA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06C7F979-62FB-1751-C23A-36D6596D0B29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9: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altro modello (sempre CNN)</a:t>
              </a:r>
            </a:p>
          </p:txBody>
        </p:sp>
      </p:grpSp>
      <p:grpSp>
        <p:nvGrpSpPr>
          <p:cNvPr id="54" name="Group 17">
            <a:extLst>
              <a:ext uri="{FF2B5EF4-FFF2-40B4-BE49-F238E27FC236}">
                <a16:creationId xmlns:a16="http://schemas.microsoft.com/office/drawing/2014/main" id="{7C3228CB-CEF5-A721-CF62-5401362318B4}"/>
              </a:ext>
            </a:extLst>
          </p:cNvPr>
          <p:cNvGrpSpPr/>
          <p:nvPr/>
        </p:nvGrpSpPr>
        <p:grpSpPr>
          <a:xfrm>
            <a:off x="14296868" y="9370"/>
            <a:ext cx="3116676" cy="3078612"/>
            <a:chOff x="61144" y="28575"/>
            <a:chExt cx="690880" cy="669925"/>
          </a:xfrm>
        </p:grpSpPr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06C873C2-E258-D292-8294-DECA178DCA03}"/>
                </a:ext>
              </a:extLst>
            </p:cNvPr>
            <p:cNvSpPr/>
            <p:nvPr/>
          </p:nvSpPr>
          <p:spPr>
            <a:xfrm>
              <a:off x="61144" y="68714"/>
              <a:ext cx="690880" cy="593725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6C671854-99E6-3FBD-93E8-FE0947BC97A7}"/>
                </a:ext>
              </a:extLst>
            </p:cNvPr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IDEA 10:</a:t>
              </a:r>
              <a:b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</a:br>
              <a:r>
                <a:rPr lang="en-US" sz="2800" dirty="0">
                  <a:solidFill>
                    <a:srgbClr val="000000"/>
                  </a:solidFill>
                  <a:latin typeface="Telegraf" panose="020B0604020202020204" charset="0"/>
                  <a:ea typeface="Telegraf Bold"/>
                  <a:cs typeface="Telegraf Bold"/>
                  <a:sym typeface="Telegraf Bold"/>
                </a:rPr>
                <a:t>fine tuning</a:t>
              </a:r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0AEFEED-DE50-B50D-12C7-127978C6D18B}"/>
              </a:ext>
            </a:extLst>
          </p:cNvPr>
          <p:cNvSpPr txBox="1"/>
          <p:nvPr/>
        </p:nvSpPr>
        <p:spPr>
          <a:xfrm>
            <a:off x="1897650" y="7834073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162,24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11,62</a:t>
            </a:r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A8FA302-FE03-23E4-1F05-F41B66DF15FC}"/>
              </a:ext>
            </a:extLst>
          </p:cNvPr>
          <p:cNvSpPr txBox="1"/>
          <p:nvPr/>
        </p:nvSpPr>
        <p:spPr>
          <a:xfrm>
            <a:off x="4559753" y="6375351"/>
            <a:ext cx="146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25,77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3,88</a:t>
            </a:r>
            <a:endParaRPr lang="it-IT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613AF5-2AD5-0D1A-120A-F78E0C13FF74}"/>
              </a:ext>
            </a:extLst>
          </p:cNvPr>
          <p:cNvSpPr txBox="1"/>
          <p:nvPr/>
        </p:nvSpPr>
        <p:spPr>
          <a:xfrm>
            <a:off x="7066528" y="4908478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201,12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13,36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C49BAFC-CF4C-8BBF-BD37-727C248EACBA}"/>
              </a:ext>
            </a:extLst>
          </p:cNvPr>
          <p:cNvSpPr txBox="1"/>
          <p:nvPr/>
        </p:nvSpPr>
        <p:spPr>
          <a:xfrm>
            <a:off x="7100171" y="779591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24,74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3,83</a:t>
            </a:r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333342F4-F692-EE41-C42C-383E0D677753}"/>
              </a:ext>
            </a:extLst>
          </p:cNvPr>
          <p:cNvSpPr txBox="1"/>
          <p:nvPr/>
        </p:nvSpPr>
        <p:spPr>
          <a:xfrm>
            <a:off x="9614660" y="9269072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21,34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3,54</a:t>
            </a:r>
            <a:endParaRPr lang="it-IT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E52A5653-F5DD-675D-E125-03FB9E3CCC40}"/>
              </a:ext>
            </a:extLst>
          </p:cNvPr>
          <p:cNvSpPr txBox="1"/>
          <p:nvPr/>
        </p:nvSpPr>
        <p:spPr>
          <a:xfrm>
            <a:off x="12143607" y="782681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21,49</a:t>
            </a:r>
            <a:b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chemeClr val="bg1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C506F76-82B1-BBC9-DEC2-E24A3730451F}"/>
              </a:ext>
            </a:extLst>
          </p:cNvPr>
          <p:cNvSpPr txBox="1"/>
          <p:nvPr/>
        </p:nvSpPr>
        <p:spPr>
          <a:xfrm>
            <a:off x="14583312" y="6375350"/>
            <a:ext cx="149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28,29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4,31</a:t>
            </a:r>
            <a:endParaRPr lang="it-IT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79B62D7-E640-4709-F141-B42220E598A2}"/>
              </a:ext>
            </a:extLst>
          </p:cNvPr>
          <p:cNvSpPr txBox="1"/>
          <p:nvPr/>
        </p:nvSpPr>
        <p:spPr>
          <a:xfrm>
            <a:off x="14608124" y="9269072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22,28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3,51</a:t>
            </a:r>
            <a:endParaRPr lang="it-IT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96F2C0A-B87E-FF82-DA5C-C1AEB294AF5C}"/>
              </a:ext>
            </a:extLst>
          </p:cNvPr>
          <p:cNvSpPr txBox="1"/>
          <p:nvPr/>
        </p:nvSpPr>
        <p:spPr>
          <a:xfrm>
            <a:off x="10825896" y="2275934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21,83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3,64</a:t>
            </a:r>
            <a:endParaRPr lang="it-IT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F201770-61B4-0E96-AAA1-FFF0238216D4}"/>
              </a:ext>
            </a:extLst>
          </p:cNvPr>
          <p:cNvSpPr txBox="1"/>
          <p:nvPr/>
        </p:nvSpPr>
        <p:spPr>
          <a:xfrm>
            <a:off x="15106415" y="2266564"/>
            <a:ext cx="149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MSE = 25,89</a:t>
            </a:r>
            <a:b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</a:br>
            <a:r>
              <a:rPr lang="en-US" sz="1800" dirty="0">
                <a:solidFill>
                  <a:srgbClr val="000000"/>
                </a:solidFill>
                <a:latin typeface="Telegraf" panose="020B0604020202020204" charset="0"/>
                <a:ea typeface="Telegraf Bold"/>
                <a:cs typeface="Telegraf Bold"/>
                <a:sym typeface="Telegraf Bold"/>
              </a:rPr>
              <a:t>MAE = 3,75</a:t>
            </a:r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B4D2797-A285-36A1-F5FA-3038DA0FA95D}"/>
              </a:ext>
            </a:extLst>
          </p:cNvPr>
          <p:cNvSpPr txBox="1"/>
          <p:nvPr/>
        </p:nvSpPr>
        <p:spPr>
          <a:xfrm>
            <a:off x="-8086" y="9885407"/>
            <a:ext cx="93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  <a:latin typeface="Telegraf" panose="020B0604020202020204" charset="0"/>
                <a:sym typeface="Telegraf Bold"/>
              </a:rPr>
              <a:t>Per vedere meglio andamento MSE durante la fase di training , visionare i grafici presenti nella documentazione.</a:t>
            </a:r>
            <a:endParaRPr lang="it-IT" sz="1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7587" y="613569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IDEA 6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47800" y="5568308"/>
            <a:ext cx="4561929" cy="4510832"/>
            <a:chOff x="0" y="0"/>
            <a:chExt cx="1235036" cy="14344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32826" y="5568308"/>
            <a:ext cx="4561929" cy="4510832"/>
            <a:chOff x="0" y="0"/>
            <a:chExt cx="1235036" cy="1434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20849" y="5568308"/>
            <a:ext cx="4561929" cy="4510832"/>
            <a:chOff x="0" y="0"/>
            <a:chExt cx="1235036" cy="14344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EC80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8839" y="5673054"/>
            <a:ext cx="4561929" cy="4406086"/>
            <a:chOff x="0" y="0"/>
            <a:chExt cx="1235036" cy="14344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38783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CNN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43865" y="5673054"/>
            <a:ext cx="4561929" cy="4406086"/>
            <a:chOff x="0" y="0"/>
            <a:chExt cx="1235036" cy="14344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740774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REGOLARIZZATORI L2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531889" y="5673054"/>
            <a:ext cx="4561929" cy="4406086"/>
            <a:chOff x="0" y="0"/>
            <a:chExt cx="1235036" cy="143442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725799" y="6027580"/>
            <a:ext cx="4160643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LEARNING RATE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58838" y="6543036"/>
            <a:ext cx="4568662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Una CNN è un tipo specifico di rete neurale artificiale particolarmente adatta a elaborare dati visivi, come immagini e video. Le CNN apprendono caratteristiche a diversi livelli di astrazione grazie ai layers convoluzionali.</a:t>
            </a:r>
            <a:endParaRPr lang="en-US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0328F8C1-8DED-C584-3064-F5C151C8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0" y="1847221"/>
            <a:ext cx="6776333" cy="3385117"/>
          </a:xfrm>
          <a:prstGeom prst="rect">
            <a:avLst/>
          </a:prstGeom>
        </p:spPr>
      </p:pic>
      <p:sp>
        <p:nvSpPr>
          <p:cNvPr id="28" name="TextBox 24">
            <a:extLst>
              <a:ext uri="{FF2B5EF4-FFF2-40B4-BE49-F238E27FC236}">
                <a16:creationId xmlns:a16="http://schemas.microsoft.com/office/drawing/2014/main" id="{75ABF9F9-2298-346D-AD34-E14E59957898}"/>
              </a:ext>
            </a:extLst>
          </p:cNvPr>
          <p:cNvSpPr txBox="1"/>
          <p:nvPr/>
        </p:nvSpPr>
        <p:spPr>
          <a:xfrm>
            <a:off x="6550597" y="6559221"/>
            <a:ext cx="4561928" cy="3177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I regolarizzatori L2 servono a prevenire l’overfitting. Funzionano penalizzando i modelli con pesi grandi.</a:t>
            </a:r>
            <a:b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</a:b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Il valore numerico λ controlla l'intensità della penalizzazione.</a:t>
            </a:r>
            <a:b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</a:br>
            <a:r>
              <a:rPr lang="it-IT" noProof="1">
                <a:solidFill>
                  <a:srgbClr val="290606"/>
                </a:solidFill>
                <a:latin typeface="Telegraf" panose="020B0604020202020204" charset="0"/>
                <a:ea typeface="Telegraf"/>
                <a:cs typeface="Telegraf"/>
                <a:sym typeface="Telegraf"/>
              </a:rPr>
              <a:t>Modelli </a:t>
            </a:r>
            <a:r>
              <a:rPr lang="it-IT" dirty="0">
                <a:latin typeface="Telegraf" panose="020B0604020202020204" charset="0"/>
              </a:rPr>
              <a:t>meno complessi, tendono a generalizzare meglio a nuovi dati.</a:t>
            </a:r>
            <a:endParaRPr lang="it-IT" noProof="1">
              <a:solidFill>
                <a:srgbClr val="290606"/>
              </a:solidFill>
              <a:latin typeface="Telegraf" panose="020B0604020202020204" charset="0"/>
              <a:ea typeface="Telegraf"/>
              <a:cs typeface="Telegraf"/>
              <a:sym typeface="Telegraf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F9239E81-F60F-775F-8906-3A356138A36E}"/>
              </a:ext>
            </a:extLst>
          </p:cNvPr>
          <p:cNvSpPr txBox="1"/>
          <p:nvPr/>
        </p:nvSpPr>
        <p:spPr>
          <a:xfrm>
            <a:off x="11538618" y="6559221"/>
            <a:ext cx="4555200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364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Durante l'addestramento di un modello, i parametri (pesi e </a:t>
            </a:r>
            <a:r>
              <a:rPr lang="it-IT" sz="2000" dirty="0" err="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bias</a:t>
            </a: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 vengono aggiornati iterativamente per minimizzare l'errore. Il tasso di apprendimento determina di quanto questi parametri vengono modificati ad ogni iterazione.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oscurità, nero, notte&#10;&#10;Descrizione generata automaticamente">
            <a:extLst>
              <a:ext uri="{FF2B5EF4-FFF2-40B4-BE49-F238E27FC236}">
                <a16:creationId xmlns:a16="http://schemas.microsoft.com/office/drawing/2014/main" id="{0FF7CB72-DCFB-5EDA-F84D-10C0304BDC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95463"/>
            <a:ext cx="17373600" cy="65151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943474" y="801786"/>
            <a:ext cx="840105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RETE NEURALE CONVOLUZIONALE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A6A83F88-0266-7AEB-18DB-0466545BCEAE}"/>
              </a:ext>
            </a:extLst>
          </p:cNvPr>
          <p:cNvSpPr/>
          <p:nvPr/>
        </p:nvSpPr>
        <p:spPr>
          <a:xfrm rot="16200000">
            <a:off x="2912293" y="5117431"/>
            <a:ext cx="804814" cy="43434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085E752A-1490-8E25-6898-61796A94B248}"/>
              </a:ext>
            </a:extLst>
          </p:cNvPr>
          <p:cNvSpPr txBox="1"/>
          <p:nvPr/>
        </p:nvSpPr>
        <p:spPr>
          <a:xfrm>
            <a:off x="1234378" y="7684311"/>
            <a:ext cx="4160643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DELL’IMMAGINE 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22EEF407-88BE-85F3-733C-CE3B361EB3C8}"/>
              </a:ext>
            </a:extLst>
          </p:cNvPr>
          <p:cNvSpPr/>
          <p:nvPr/>
        </p:nvSpPr>
        <p:spPr>
          <a:xfrm rot="16200000">
            <a:off x="6765156" y="6303294"/>
            <a:ext cx="804816" cy="197167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339A0D47-B962-88AB-C8D5-1826FAF19806}"/>
              </a:ext>
            </a:extLst>
          </p:cNvPr>
          <p:cNvSpPr txBox="1"/>
          <p:nvPr/>
        </p:nvSpPr>
        <p:spPr>
          <a:xfrm>
            <a:off x="5087242" y="7693674"/>
            <a:ext cx="4160643" cy="147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CONV + RELU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128 FILTRI (kernel)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FILTRI (3,3)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648D9AA-F0EE-BDFF-AC19-446FCF0EE4A0}"/>
              </a:ext>
            </a:extLst>
          </p:cNvPr>
          <p:cNvSpPr/>
          <p:nvPr/>
        </p:nvSpPr>
        <p:spPr>
          <a:xfrm rot="16200000">
            <a:off x="8666283" y="6606057"/>
            <a:ext cx="728616" cy="13716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3E8EC7DF-4598-6489-A64D-DA3715B88646}"/>
              </a:ext>
            </a:extLst>
          </p:cNvPr>
          <p:cNvSpPr txBox="1"/>
          <p:nvPr/>
        </p:nvSpPr>
        <p:spPr>
          <a:xfrm>
            <a:off x="7636068" y="2995943"/>
            <a:ext cx="4160643" cy="45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APPRENDIMENTO DELLE FEATURES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0B2A47A7-5EB3-D8FD-AE9E-14D63F6AABF8}"/>
              </a:ext>
            </a:extLst>
          </p:cNvPr>
          <p:cNvSpPr/>
          <p:nvPr/>
        </p:nvSpPr>
        <p:spPr>
          <a:xfrm rot="16200000">
            <a:off x="10322297" y="6507635"/>
            <a:ext cx="804816" cy="156299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46D0CD9F-DC18-BD38-EB2F-6CD5C9D5A48A}"/>
              </a:ext>
            </a:extLst>
          </p:cNvPr>
          <p:cNvSpPr txBox="1"/>
          <p:nvPr/>
        </p:nvSpPr>
        <p:spPr>
          <a:xfrm>
            <a:off x="8930808" y="7693674"/>
            <a:ext cx="3587794" cy="1472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CONV + RELU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64 FILTRI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FILTRI (3,3)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F1BBFC4D-7F7D-DCB9-4F11-4B167FFF1C9F}"/>
              </a:ext>
            </a:extLst>
          </p:cNvPr>
          <p:cNvSpPr/>
          <p:nvPr/>
        </p:nvSpPr>
        <p:spPr>
          <a:xfrm rot="16200000">
            <a:off x="11980092" y="6603329"/>
            <a:ext cx="728616" cy="13716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94828-94F5-DCCD-2369-876A4D2F312C}"/>
              </a:ext>
            </a:extLst>
          </p:cNvPr>
          <p:cNvSpPr txBox="1"/>
          <p:nvPr/>
        </p:nvSpPr>
        <p:spPr>
          <a:xfrm>
            <a:off x="11462777" y="7694103"/>
            <a:ext cx="1763245" cy="959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POOLING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(2,2)</a:t>
            </a:r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999DF41A-C82B-0E22-D9EC-24573317B59C}"/>
              </a:ext>
            </a:extLst>
          </p:cNvPr>
          <p:cNvSpPr/>
          <p:nvPr/>
        </p:nvSpPr>
        <p:spPr>
          <a:xfrm rot="5400000">
            <a:off x="9313982" y="152228"/>
            <a:ext cx="804817" cy="748664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8B52612-9850-BB52-8142-301605A5ECBB}"/>
              </a:ext>
            </a:extLst>
          </p:cNvPr>
          <p:cNvSpPr txBox="1"/>
          <p:nvPr/>
        </p:nvSpPr>
        <p:spPr>
          <a:xfrm>
            <a:off x="8109976" y="7694102"/>
            <a:ext cx="1763245" cy="959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POOLING</a:t>
            </a:r>
            <a:b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</a:b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(2,2)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785A0766-AFB3-0AEB-BA91-2D0B77A72E2F}"/>
              </a:ext>
            </a:extLst>
          </p:cNvPr>
          <p:cNvSpPr/>
          <p:nvPr/>
        </p:nvSpPr>
        <p:spPr>
          <a:xfrm rot="16200000">
            <a:off x="15278493" y="6672575"/>
            <a:ext cx="804817" cy="248513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AD934552-0465-3732-3E0E-13A05A4F6195}"/>
              </a:ext>
            </a:extLst>
          </p:cNvPr>
          <p:cNvSpPr txBox="1"/>
          <p:nvPr/>
        </p:nvSpPr>
        <p:spPr>
          <a:xfrm>
            <a:off x="13600579" y="8225379"/>
            <a:ext cx="4160643" cy="45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REGRESSIONE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501B3FF9-758B-4F90-8AE7-A769EC7541AC}"/>
              </a:ext>
            </a:extLst>
          </p:cNvPr>
          <p:cNvSpPr txBox="1"/>
          <p:nvPr/>
        </p:nvSpPr>
        <p:spPr>
          <a:xfrm>
            <a:off x="13944600" y="3667284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FLATTEN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688E2142-5435-81B5-3282-1F9C7A46B51A}"/>
              </a:ext>
            </a:extLst>
          </p:cNvPr>
          <p:cNvSpPr txBox="1"/>
          <p:nvPr/>
        </p:nvSpPr>
        <p:spPr>
          <a:xfrm>
            <a:off x="15011400" y="4364462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DENSE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6B2BC21-D196-6615-8F9B-5A49C8CDD2B9}"/>
              </a:ext>
            </a:extLst>
          </p:cNvPr>
          <p:cNvCxnSpPr>
            <a:cxnSpLocks/>
          </p:cNvCxnSpPr>
          <p:nvPr/>
        </p:nvCxnSpPr>
        <p:spPr>
          <a:xfrm flipH="1">
            <a:off x="16843734" y="5353854"/>
            <a:ext cx="159469" cy="49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>
            <a:extLst>
              <a:ext uri="{FF2B5EF4-FFF2-40B4-BE49-F238E27FC236}">
                <a16:creationId xmlns:a16="http://schemas.microsoft.com/office/drawing/2014/main" id="{6910F528-442A-3877-F636-00E1D42F714F}"/>
              </a:ext>
            </a:extLst>
          </p:cNvPr>
          <p:cNvSpPr txBox="1"/>
          <p:nvPr/>
        </p:nvSpPr>
        <p:spPr>
          <a:xfrm>
            <a:off x="16218911" y="4925205"/>
            <a:ext cx="1568583" cy="456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00" noProof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BMI PREDETTO</a:t>
            </a:r>
          </a:p>
        </p:txBody>
      </p:sp>
    </p:spTree>
    <p:extLst>
      <p:ext uri="{BB962C8B-B14F-4D97-AF65-F5344CB8AC3E}">
        <p14:creationId xmlns:p14="http://schemas.microsoft.com/office/powerpoint/2010/main" val="101280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6350" y="800100"/>
            <a:ext cx="81153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CONCLUSIONE E CONSIDERAZIONI FINALI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14430" y="3156783"/>
            <a:ext cx="8897921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sviluppato si è dimostrato abbastanza affidabile, infatti anche dopo altre prove eseguite con immagini trovate su internet esso ha performato in maniera discreta.</a:t>
            </a:r>
          </a:p>
          <a:p>
            <a:pPr algn="l">
              <a:lnSpc>
                <a:spcPts val="3600"/>
              </a:lnSpc>
            </a:pPr>
            <a:b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 ricordare che l'obiettivo di questo progetto è stato puramente accademico e di ricerca.</a:t>
            </a:r>
          </a:p>
          <a:p>
            <a:pPr algn="l">
              <a:lnSpc>
                <a:spcPts val="3600"/>
              </a:lnSpc>
            </a:pP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L'utilizzo di un modello di questo tipo per scopi diagnostici o clinici richiederebbe ulteriori sviluppi, validazioni e regolamentazioni.</a:t>
            </a:r>
            <a:b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26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Inoltre, è importante considerare le implicazioni etiche legate alla privacy e alla discriminazione nell'utilizzo di algoritmi di riconoscimento facciale</a:t>
            </a:r>
            <a:r>
              <a:rPr lang="it-IT" sz="3000" spc="147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E9B917B3-EE9A-B7F9-44D6-C44E359A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82966">
            <a:off x="1268840" y="2872291"/>
            <a:ext cx="5238750" cy="6451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71207" y="2591509"/>
            <a:ext cx="11057462" cy="3397829"/>
            <a:chOff x="0" y="0"/>
            <a:chExt cx="2912253" cy="894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2253" cy="894902"/>
            </a:xfrm>
            <a:custGeom>
              <a:avLst/>
              <a:gdLst/>
              <a:ahLst/>
              <a:cxnLst/>
              <a:rect l="l" t="t" r="r" b="b"/>
              <a:pathLst>
                <a:path w="2912253" h="894902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859194"/>
                  </a:lnTo>
                  <a:cubicBezTo>
                    <a:pt x="2912253" y="878915"/>
                    <a:pt x="2896266" y="894902"/>
                    <a:pt x="2876546" y="894902"/>
                  </a:cubicBezTo>
                  <a:lnTo>
                    <a:pt x="35708" y="894902"/>
                  </a:lnTo>
                  <a:cubicBezTo>
                    <a:pt x="15987" y="894902"/>
                    <a:pt x="0" y="878915"/>
                    <a:pt x="0" y="85919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12253" cy="961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08519"/>
            <a:ext cx="109347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IL VOLTO, SPECCHIO DELL’ANIME E INDICATORE DI SALUTE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19320"/>
            <a:ext cx="8771922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Il </a:t>
            </a:r>
            <a:r>
              <a:rPr lang="it-IT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viso è la nostra prima finestra sull'altro e può svelare molto su di noi, dalla nostra età e sesso alle nostre condizioni psicologiche e di salute.</a:t>
            </a:r>
            <a:endParaRPr lang="en-US" sz="3500" b="1" spc="171" dirty="0">
              <a:solidFill>
                <a:srgbClr val="FFFFFF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752626"/>
            <a:ext cx="1623060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 quanto riguarda la salute fisica, il BMI (Indice di Massa Corporea) è uno strumento molto utilizzato per stimare se il peso di una persona è sano in relazione alla sua altezza.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Studi scientifici hanno dimostrato che un BMI alto è associato a un aumentato rischio di sviluppare numerose malattie, anche gravi.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18" name="Immagine 17" descr="Immagine che contiene schizzo, disegno, testo, Line art&#10;&#10;Descrizione generata automaticamente">
            <a:extLst>
              <a:ext uri="{FF2B5EF4-FFF2-40B4-BE49-F238E27FC236}">
                <a16:creationId xmlns:a16="http://schemas.microsoft.com/office/drawing/2014/main" id="{3C0CE1FE-44CC-D8D3-DA6B-F773CF87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158" y="841329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15797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COSA E’ IL BMI?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30677"/>
            <a:ext cx="10396810" cy="754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Come spiegato precedentemente, il BMI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è uno strumento molto utilizzato per stimare se il peso di una persona è sano in relazione alla sua altezza.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Normalmente, il BMI viene calcolato a partire da due misurazioni, quali: altezza e peso.</a:t>
            </a: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Tuttavia, questi metodi possono essere invasivi e/o richiedono la collaborazione attiva dell'individuo.</a:t>
            </a:r>
          </a:p>
          <a:p>
            <a:pPr algn="l">
              <a:lnSpc>
                <a:spcPts val="4200"/>
              </a:lnSpc>
            </a:pPr>
            <a:b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</a:b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In questo lavoro, verrà presentato un modello in grado di predire il BMI di una persona direttamente da un'immagine del suo volto.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7" name="Immagine 6" descr="Immagine che contiene vestiti, sorriso, calzature, persona&#10;&#10;Descrizione generata automaticamente">
            <a:extLst>
              <a:ext uri="{FF2B5EF4-FFF2-40B4-BE49-F238E27FC236}">
                <a16:creationId xmlns:a16="http://schemas.microsoft.com/office/drawing/2014/main" id="{EBAB1580-AE71-F4C9-6493-6B14AE89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10" y="715797"/>
            <a:ext cx="5956992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5DB0B24-D565-4842-FDA0-E676761266E4}"/>
                  </a:ext>
                </a:extLst>
              </p:cNvPr>
              <p:cNvSpPr txBox="1"/>
              <p:nvPr/>
            </p:nvSpPr>
            <p:spPr>
              <a:xfrm>
                <a:off x="10651156" y="7416640"/>
                <a:ext cx="7505700" cy="153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i="1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it-IT" sz="4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𝑎𝑙𝑡𝑒𝑧𝑧𝑎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4800" dirty="0">
                  <a:latin typeface="Aptos ExtraBold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5DB0B24-D565-4842-FDA0-E6767612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56" y="7416640"/>
                <a:ext cx="7505700" cy="153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0258" y="3152512"/>
            <a:ext cx="9387484" cy="1738773"/>
            <a:chOff x="0" y="-57150"/>
            <a:chExt cx="2472424" cy="4579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Preparazione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dei </a:t>
              </a: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50258" y="4968132"/>
            <a:ext cx="9387484" cy="1738773"/>
            <a:chOff x="0" y="-57150"/>
            <a:chExt cx="2472424" cy="4579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Preparazione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delle immagini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50257" y="6694417"/>
            <a:ext cx="9412885" cy="1738773"/>
            <a:chOff x="-6690" y="-60439"/>
            <a:chExt cx="2479114" cy="4579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72424" cy="343648"/>
            </a:xfrm>
            <a:custGeom>
              <a:avLst/>
              <a:gdLst/>
              <a:ahLst/>
              <a:cxnLst/>
              <a:rect l="l" t="t" r="r" b="b"/>
              <a:pathLst>
                <a:path w="2472424" h="343648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6690" y="-60439"/>
              <a:ext cx="2472424" cy="45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it-IT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Creazione</a:t>
              </a:r>
              <a:r>
                <a:rPr lang="en-US" sz="35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del Modello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86350" y="1060198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FASI del </a:t>
            </a: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PROGETTO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6350" y="952500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DEI DATI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23950" y="2798018"/>
            <a:ext cx="1604010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Nel dataset scelto vi erano innumerevoli feature, riguardati ogni soggetto, ma non era presente un dato molto importante: BMI.</a:t>
            </a:r>
          </a:p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 questo si è deciso di escludere tutte le feature irrilevanti ed isolare: id, peso e altezza per ogni soggetto, che poi hanno permesso, attraverso la formula del BMI, di calcolarci questo dato essenziale. </a:t>
            </a:r>
            <a:endParaRPr lang="en-US" sz="3500" spc="171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pic>
        <p:nvPicPr>
          <p:cNvPr id="7" name="Immagine 6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C7D2AD65-AC16-311E-3910-A415977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73" y="6295571"/>
            <a:ext cx="15762654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5150" y="1095828"/>
            <a:ext cx="120777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PREPARAZIONE DELLE IMMAGINI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23950" y="6540177"/>
            <a:ext cx="160401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 è deciso di iniziare identificando il volto della persona presente nell'immagine, utilizzando tecniche di rilevamento facciale (classificatore pre-addestrato, messo a disposizione da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OpenCV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).</a:t>
            </a:r>
          </a:p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Una volta individuato il volto, si è proceduto effettuando un’operazione di ritaglio del volto (modello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dlib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) e infine una operazione di parsing, che ha consentito di isolare l'area del volto, evidenziandola.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D2AD65-AC16-311E-3910-A415977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300" y="2400300"/>
            <a:ext cx="11201400" cy="35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9775" y="1077042"/>
            <a:ext cx="1426845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COSA SI E’ SCOPERTO IN QUESTA FASE?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23950" y="2705100"/>
            <a:ext cx="802005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dilb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usto per rilevare il 68 punti facciali del viso, è sembrato meglio percepire come parte «finale» del volto il </a:t>
            </a:r>
            <a:r>
              <a:rPr lang="it-IT" sz="3500" i="1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landmark_8, </a:t>
            </a:r>
            <a:r>
              <a:rPr lang="it-IT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anziché il 9.</a:t>
            </a:r>
          </a:p>
        </p:txBody>
      </p:sp>
      <p:pic>
        <p:nvPicPr>
          <p:cNvPr id="5" name="Immagine 4" descr="Immagine che contiene schermata, bianco e nero, nero, bolla&#10;&#10;Descrizione generata automaticamente">
            <a:extLst>
              <a:ext uri="{FF2B5EF4-FFF2-40B4-BE49-F238E27FC236}">
                <a16:creationId xmlns:a16="http://schemas.microsoft.com/office/drawing/2014/main" id="{441F55CE-BBF7-5779-8DE1-4A75B114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94" y="3009900"/>
            <a:ext cx="6841056" cy="5521135"/>
          </a:xfrm>
          <a:prstGeom prst="rect">
            <a:avLst/>
          </a:prstGeom>
        </p:spPr>
      </p:pic>
      <p:pic>
        <p:nvPicPr>
          <p:cNvPr id="8" name="Immagine 7" descr="Immagine che contiene Viso umano, uomo, Fronte, sopracciglio&#10;&#10;Descrizione generata automaticamente">
            <a:extLst>
              <a:ext uri="{FF2B5EF4-FFF2-40B4-BE49-F238E27FC236}">
                <a16:creationId xmlns:a16="http://schemas.microsoft.com/office/drawing/2014/main" id="{DF521B06-9969-4B82-B122-EA4A748B5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00700"/>
            <a:ext cx="4396604" cy="439660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AE8FDCF-DEA8-827A-5C42-16B5CDA8B618}"/>
              </a:ext>
            </a:extLst>
          </p:cNvPr>
          <p:cNvSpPr txBox="1"/>
          <p:nvPr/>
        </p:nvSpPr>
        <p:spPr>
          <a:xfrm>
            <a:off x="5029200" y="5947341"/>
            <a:ext cx="4445932" cy="3703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it-IT" sz="2000" i="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La cornice nera rappresenta come l’immagine sarebbe stata tagliata se si avesse fatto uso del landmark 9 come altezza massima; quindi, di una dimensione ridotta rispetto a come invece è stata tagliata e mostrata in video usando il landmark 8.</a:t>
            </a:r>
          </a:p>
        </p:txBody>
      </p:sp>
    </p:spTree>
    <p:extLst>
      <p:ext uri="{BB962C8B-B14F-4D97-AF65-F5344CB8AC3E}">
        <p14:creationId xmlns:p14="http://schemas.microsoft.com/office/powerpoint/2010/main" val="380449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8625" y="4686300"/>
            <a:ext cx="19065250" cy="4036327"/>
            <a:chOff x="0" y="0"/>
            <a:chExt cx="5021300" cy="10630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1300" cy="1063065"/>
            </a:xfrm>
            <a:custGeom>
              <a:avLst/>
              <a:gdLst/>
              <a:ahLst/>
              <a:cxnLst/>
              <a:rect l="l" t="t" r="r" b="b"/>
              <a:pathLst>
                <a:path w="5021300" h="1063065">
                  <a:moveTo>
                    <a:pt x="8121" y="0"/>
                  </a:moveTo>
                  <a:lnTo>
                    <a:pt x="5013179" y="0"/>
                  </a:lnTo>
                  <a:cubicBezTo>
                    <a:pt x="5015333" y="0"/>
                    <a:pt x="5017399" y="856"/>
                    <a:pt x="5018922" y="2379"/>
                  </a:cubicBezTo>
                  <a:cubicBezTo>
                    <a:pt x="5020445" y="3902"/>
                    <a:pt x="5021300" y="5968"/>
                    <a:pt x="5021300" y="8121"/>
                  </a:cubicBezTo>
                  <a:lnTo>
                    <a:pt x="5021300" y="1054944"/>
                  </a:lnTo>
                  <a:cubicBezTo>
                    <a:pt x="5021300" y="1057098"/>
                    <a:pt x="5020445" y="1059164"/>
                    <a:pt x="5018922" y="1060687"/>
                  </a:cubicBezTo>
                  <a:cubicBezTo>
                    <a:pt x="5017399" y="1062210"/>
                    <a:pt x="5015333" y="1063065"/>
                    <a:pt x="5013179" y="1063065"/>
                  </a:cubicBezTo>
                  <a:lnTo>
                    <a:pt x="8121" y="1063065"/>
                  </a:lnTo>
                  <a:cubicBezTo>
                    <a:pt x="5968" y="1063065"/>
                    <a:pt x="3902" y="1062210"/>
                    <a:pt x="2379" y="1060687"/>
                  </a:cubicBezTo>
                  <a:cubicBezTo>
                    <a:pt x="856" y="1059164"/>
                    <a:pt x="0" y="1057098"/>
                    <a:pt x="0" y="1054944"/>
                  </a:cubicBezTo>
                  <a:lnTo>
                    <a:pt x="0" y="8121"/>
                  </a:lnTo>
                  <a:cubicBezTo>
                    <a:pt x="0" y="5968"/>
                    <a:pt x="856" y="3902"/>
                    <a:pt x="2379" y="2379"/>
                  </a:cubicBezTo>
                  <a:cubicBezTo>
                    <a:pt x="3902" y="856"/>
                    <a:pt x="5968" y="0"/>
                    <a:pt x="8121" y="0"/>
                  </a:cubicBezTo>
                  <a:close/>
                </a:path>
              </a:pathLst>
            </a:custGeom>
            <a:solidFill>
              <a:srgbClr val="02B676">
                <a:alpha val="14902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5021300" cy="1072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48000" y="1333500"/>
            <a:ext cx="124587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it-IT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CREAZIONE DEL MODELLO</a:t>
            </a:r>
            <a:endParaRPr lang="en-US" sz="6999" spc="342" dirty="0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373604" y="3611101"/>
            <a:ext cx="1306762" cy="1306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54444" y="3611101"/>
            <a:ext cx="1306762" cy="1306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34957" y="3611101"/>
            <a:ext cx="1306762" cy="1306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0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03766" y="5515082"/>
            <a:ext cx="4458749" cy="155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 è partiti dalla costruzione di un modello di base, con l'obiettivo di stabilire un punto di partenza solido per successive ottimizzazioni.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58964" y="5510361"/>
            <a:ext cx="4458749" cy="1956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Sono state sviluppate e valutate altre architetture di rete neurale, al fine di identificare la soluzione più efficace ed efficiente (rispetto al test-set usato).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031365" y="5523999"/>
            <a:ext cx="4458749" cy="155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it-IT" sz="20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il modello è stato raffinato e perfezionato attraverso diverse iterazioni, cercando di incrementare costantemente le sue performance.</a:t>
            </a:r>
            <a:endParaRPr lang="en-US" sz="20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93463" y="4860713"/>
            <a:ext cx="3267045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FASE INIZIALE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85159" y="4860713"/>
            <a:ext cx="4351159" cy="480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ITERAZIONI E MIGLIORAMENTI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32151" y="4860713"/>
            <a:ext cx="3712372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CONFRONTO SOLUZIONI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7527" y="1019175"/>
            <a:ext cx="1477294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METRICHE PER VALUTARE I MODELLI?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0898" y="2755160"/>
            <a:ext cx="7294445" cy="1201600"/>
            <a:chOff x="0" y="-52388"/>
            <a:chExt cx="1921171" cy="3164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Mean Squared Error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2657" y="2755160"/>
            <a:ext cx="7294445" cy="1201600"/>
            <a:chOff x="0" y="-52388"/>
            <a:chExt cx="1921171" cy="316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1171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2388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Mean Absolute Error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8FAA759-BBFF-0089-5DF4-7F47DB2EF200}"/>
              </a:ext>
            </a:extLst>
          </p:cNvPr>
          <p:cNvSpPr txBox="1"/>
          <p:nvPr/>
        </p:nvSpPr>
        <p:spPr>
          <a:xfrm>
            <a:off x="1410897" y="4055806"/>
            <a:ext cx="7294446" cy="2632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Calcola la media degli scarti quadratici tra i valori predetti dal modello e i valori reali del BMI. Fornisce una misura della dispersione degli errori, penalizzando maggiormente gli errori più grandi.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6D177B2-E384-0D6A-2600-C70B3D8B6A0B}"/>
              </a:ext>
            </a:extLst>
          </p:cNvPr>
          <p:cNvSpPr txBox="1"/>
          <p:nvPr/>
        </p:nvSpPr>
        <p:spPr>
          <a:xfrm>
            <a:off x="9582657" y="4055806"/>
            <a:ext cx="7294445" cy="2094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it-IT" sz="22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Calcola la media degli errori assoluti tra i valori predetti e i valori reali. Questa metrica è più intuitiva, in quanto rappresenta la deviazione media assoluta tra le previsioni e i dati reali.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D98746-B62B-AC55-275B-861F47F65A18}"/>
                  </a:ext>
                </a:extLst>
              </p:cNvPr>
              <p:cNvSpPr txBox="1"/>
              <p:nvPr/>
            </p:nvSpPr>
            <p:spPr>
              <a:xfrm>
                <a:off x="2448868" y="6986658"/>
                <a:ext cx="5218503" cy="160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3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3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t-IT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D98746-B62B-AC55-275B-861F47F65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8" y="6986658"/>
                <a:ext cx="5218503" cy="160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EE8BDBF-7001-AC09-816B-23B8957AF77C}"/>
                  </a:ext>
                </a:extLst>
              </p:cNvPr>
              <p:cNvSpPr txBox="1"/>
              <p:nvPr/>
            </p:nvSpPr>
            <p:spPr>
              <a:xfrm>
                <a:off x="10620627" y="6986658"/>
                <a:ext cx="5218503" cy="160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it-IT" sz="3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3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3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EE8BDBF-7001-AC09-816B-23B8957A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27" y="6986658"/>
                <a:ext cx="5218503" cy="160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1100</Words>
  <Application>Microsoft Office PowerPoint</Application>
  <PresentationFormat>Personalizzato</PresentationFormat>
  <Paragraphs>93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Cheddar</vt:lpstr>
      <vt:lpstr>Calibri</vt:lpstr>
      <vt:lpstr>Telegraf Bold</vt:lpstr>
      <vt:lpstr>Aptos</vt:lpstr>
      <vt:lpstr>Cambria Math</vt:lpstr>
      <vt:lpstr>Telegraf</vt:lpstr>
      <vt:lpstr>Aptos ExtraBold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MONOPOLI VINCENZO</cp:lastModifiedBy>
  <cp:revision>15</cp:revision>
  <dcterms:created xsi:type="dcterms:W3CDTF">2006-08-16T00:00:00Z</dcterms:created>
  <dcterms:modified xsi:type="dcterms:W3CDTF">2024-09-25T15:42:37Z</dcterms:modified>
  <dc:identifier>DAGRsFsOHVo</dc:identifier>
</cp:coreProperties>
</file>