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78" r:id="rId5"/>
    <p:sldId id="279" r:id="rId6"/>
    <p:sldId id="280" r:id="rId7"/>
    <p:sldId id="275" r:id="rId8"/>
    <p:sldId id="276" r:id="rId9"/>
    <p:sldId id="281" r:id="rId10"/>
    <p:sldId id="261" r:id="rId11"/>
    <p:sldId id="272" r:id="rId12"/>
    <p:sldId id="273" r:id="rId13"/>
    <p:sldId id="274" r:id="rId14"/>
  </p:sldIdLst>
  <p:sldSz cx="4610100" cy="3460750"/>
  <p:notesSz cx="4610100" cy="3460750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48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127" y="861414"/>
            <a:ext cx="2831845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294662"/>
            <a:ext cx="4358411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669" y="3321949"/>
            <a:ext cx="133731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67174" y="3321949"/>
            <a:ext cx="18605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slide" Target="slide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slide" Target="slide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slide" Target="slide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3" Type="http://schemas.openxmlformats.org/officeDocument/2006/relationships/slide" Target="slide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13663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544" y="1422654"/>
            <a:ext cx="101599" cy="101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9344" y="1409953"/>
            <a:ext cx="4381715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20310" y="864222"/>
            <a:ext cx="50749" cy="558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743" y="858079"/>
            <a:ext cx="4432935" cy="615950"/>
          </a:xfrm>
          <a:custGeom>
            <a:avLst/>
            <a:gdLst/>
            <a:ahLst/>
            <a:cxnLst/>
            <a:rect l="l" t="t" r="r" b="b"/>
            <a:pathLst>
              <a:path w="4432935" h="615950">
                <a:moveTo>
                  <a:pt x="4432566" y="0"/>
                </a:moveTo>
                <a:lnTo>
                  <a:pt x="0" y="0"/>
                </a:lnTo>
                <a:lnTo>
                  <a:pt x="0" y="564574"/>
                </a:lnTo>
                <a:lnTo>
                  <a:pt x="4008" y="584298"/>
                </a:lnTo>
                <a:lnTo>
                  <a:pt x="14922" y="600451"/>
                </a:lnTo>
                <a:lnTo>
                  <a:pt x="31075" y="611365"/>
                </a:lnTo>
                <a:lnTo>
                  <a:pt x="50800" y="615374"/>
                </a:lnTo>
                <a:lnTo>
                  <a:pt x="4381765" y="615374"/>
                </a:lnTo>
                <a:lnTo>
                  <a:pt x="4401490" y="611365"/>
                </a:lnTo>
                <a:lnTo>
                  <a:pt x="4417643" y="600451"/>
                </a:lnTo>
                <a:lnTo>
                  <a:pt x="4428558" y="584298"/>
                </a:lnTo>
                <a:lnTo>
                  <a:pt x="4432566" y="564574"/>
                </a:lnTo>
                <a:lnTo>
                  <a:pt x="4432566" y="0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0310" y="902317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3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20310" y="8896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0310" y="8769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0310" y="8642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9065" y="861695"/>
            <a:ext cx="4221480" cy="5022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/>
              <a:t>The Impact of National Science Foundation (NSF)</a:t>
            </a:r>
            <a:br>
              <a:rPr dirty="0"/>
            </a:br>
            <a:r>
              <a:rPr dirty="0"/>
              <a:t>Funding on Academic Output of Scholars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8955" y="1683385"/>
            <a:ext cx="3441700" cy="1042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indent="0" algn="ctr" fontAlgn="auto">
              <a:lnSpc>
                <a:spcPct val="100000"/>
              </a:lnSpc>
              <a:spcBef>
                <a:spcPts val="0"/>
              </a:spcBef>
            </a:pPr>
            <a:r>
              <a:rPr lang="en-US" sz="11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Scrapers</a:t>
            </a:r>
            <a:endParaRPr lang="en-US" sz="1100" b="1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Guankun Li : guankun@uchicago.edu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Jiazheng Li : jiazheng123@uchicago.edu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Tianyue Cong : tianyuec@uchicago.edu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Weiwu Yan : weiwuyan@uchicago.edu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https://github.com/macs30122-winter24/final-project-scrapers.git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/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4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4" action="ppaction://hlinksldjump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089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Result</a:t>
            </a:r>
            <a:endParaRPr lang="en-US" spc="-5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graphicFrame>
        <p:nvGraphicFramePr>
          <p:cNvPr id="10" name="表格 9"/>
          <p:cNvGraphicFramePr/>
          <p:nvPr/>
        </p:nvGraphicFramePr>
        <p:xfrm>
          <a:off x="171450" y="739823"/>
          <a:ext cx="4149090" cy="2102485"/>
        </p:xfrm>
        <a:graphic>
          <a:graphicData uri="http://schemas.openxmlformats.org/drawingml/2006/table">
            <a:tbl>
              <a:tblPr/>
              <a:tblGrid>
                <a:gridCol w="767715"/>
                <a:gridCol w="800100"/>
                <a:gridCol w="860425"/>
                <a:gridCol w="860425"/>
                <a:gridCol w="860425"/>
              </a:tblGrid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700" b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laward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0.0961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-0.0108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(0.0126)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(0.377)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h_index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-0.0970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-0.0951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(0.00599)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(1.129)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(0.00599)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(1.129)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0.000558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0.000555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(0.000187)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(0.0410)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(0.000187)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(0.0410)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award_dummy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1.135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-1.280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(0.183)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(4.143)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84.00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(0.183)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(27.70)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(0.181)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(27.70)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adj. </a:t>
                      </a: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95250" y="2720975"/>
            <a:ext cx="2080895" cy="290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Standard errors in parentheses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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0.1,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0.05,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0.01</a:t>
            </a:r>
            <a:endParaRPr lang="en-US" altLang="en-US" sz="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535430" y="561975"/>
            <a:ext cx="1620520" cy="1809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en-US" sz="800" b="1">
                <a:latin typeface="Times New Roman" panose="02020603050405020304" pitchFamily="18" charset="0"/>
                <a:ea typeface="宋体" panose="02010600030101010101" pitchFamily="2" charset="-122"/>
              </a:rPr>
              <a:t>Table 3: Regression Panel Data</a:t>
            </a:r>
            <a:endParaRPr lang="en-US" altLang="en-US" sz="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object 16"/>
          <p:cNvSpPr txBox="1">
            <a:spLocks noGrp="1"/>
          </p:cNvSpPr>
          <p:nvPr>
            <p:ph type="ftr" sz="quarter" idx="5"/>
            <p:custDataLst>
              <p:tags r:id="rId2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8" name="object 17"/>
          <p:cNvSpPr txBox="1"/>
          <p:nvPr>
            <p:custDataLst>
              <p:tags r:id="rId3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4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4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089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Result</a:t>
            </a:r>
            <a:endParaRPr lang="en-US" spc="-5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00" name="文本框 99"/>
          <p:cNvSpPr txBox="1"/>
          <p:nvPr/>
        </p:nvSpPr>
        <p:spPr>
          <a:xfrm>
            <a:off x="99695" y="2844800"/>
            <a:ext cx="2080895" cy="290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Standard errors in parentheses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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0.1,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0.05,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0.01</a:t>
            </a:r>
            <a:endParaRPr lang="en-US" altLang="en-US" sz="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299845" y="561975"/>
            <a:ext cx="2143125" cy="163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en-US" sz="800" b="1">
                <a:latin typeface="Times New Roman" panose="02020603050405020304" pitchFamily="18" charset="0"/>
                <a:ea typeface="宋体" panose="02010600030101010101" pitchFamily="2" charset="-122"/>
              </a:rPr>
              <a:t>Table 4: Panel with Subfield_1 Controlled</a:t>
            </a:r>
            <a:endParaRPr lang="en-US" altLang="en-US" sz="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71450" y="739823"/>
          <a:ext cx="4149090" cy="2105025"/>
        </p:xfrm>
        <a:graphic>
          <a:graphicData uri="http://schemas.openxmlformats.org/drawingml/2006/table">
            <a:tbl>
              <a:tblPr/>
              <a:tblGrid>
                <a:gridCol w="767715"/>
                <a:gridCol w="800100"/>
                <a:gridCol w="860425"/>
                <a:gridCol w="860425"/>
                <a:gridCol w="860425"/>
              </a:tblGrid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700" b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laward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0.176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(0.0135)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(0.379)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h_index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1.388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1.390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(0.00733)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(0.459)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(0.00737)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(0.458)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0.000170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0.0576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0.0576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(0.000222)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(0.0191)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(0.000223)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(0.0191)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award_dummy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(0.196)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(4.084)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subfield_1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-0.451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39.85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-0.483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39.90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(0.194)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(11.42)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(0.192)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(11.38)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adj. </a:t>
                      </a: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object 16"/>
          <p:cNvSpPr txBox="1">
            <a:spLocks noGrp="1"/>
          </p:cNvSpPr>
          <p:nvPr>
            <p:ph type="ftr" sz="quarter" idx="5"/>
            <p:custDataLst>
              <p:tags r:id="rId3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8" name="object 17"/>
          <p:cNvSpPr txBox="1"/>
          <p:nvPr>
            <p:custDataLst>
              <p:tags r:id="rId4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5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5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089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Result</a:t>
            </a:r>
            <a:endParaRPr lang="en-US" spc="-5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99845" y="561975"/>
            <a:ext cx="2143125" cy="163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en-US" sz="800" b="1">
                <a:latin typeface="Times New Roman" panose="02020603050405020304" pitchFamily="18" charset="0"/>
                <a:ea typeface="宋体" panose="02010600030101010101" pitchFamily="2" charset="-122"/>
              </a:rPr>
              <a:t>Table 5: Panel with Subfield_2 Controlled</a:t>
            </a:r>
            <a:endParaRPr lang="en-US" altLang="en-US" sz="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171450" y="739823"/>
          <a:ext cx="4149090" cy="2105025"/>
        </p:xfrm>
        <a:graphic>
          <a:graphicData uri="http://schemas.openxmlformats.org/drawingml/2006/table">
            <a:tbl>
              <a:tblPr/>
              <a:tblGrid>
                <a:gridCol w="767715"/>
                <a:gridCol w="800100"/>
                <a:gridCol w="860425"/>
                <a:gridCol w="860425"/>
                <a:gridCol w="860425"/>
              </a:tblGrid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700" b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laward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(0.0131)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(0.381)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h_index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1.337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1.339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(0.00625)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(0.495)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(0.00627)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(0.493)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0.0000459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0.0581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0.0000439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0.0581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(0.000218)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(0.0196)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(0.000218)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(0.0196)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award_dummy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(0.187)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(4.155)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subfield_2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36.48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0.0416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36.49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(0.423)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(12.54)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(0.417)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(12.48)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adj. </a:t>
                      </a: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99695" y="2844800"/>
            <a:ext cx="2080895" cy="290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Standard errors in parentheses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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0.1,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0.05,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0.01</a:t>
            </a:r>
            <a:endParaRPr lang="en-US" altLang="en-US" sz="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object 16"/>
          <p:cNvSpPr txBox="1">
            <a:spLocks noGrp="1"/>
          </p:cNvSpPr>
          <p:nvPr>
            <p:ph type="ftr" sz="quarter" idx="5"/>
            <p:custDataLst>
              <p:tags r:id="rId4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9" name="object 17"/>
          <p:cNvSpPr txBox="1"/>
          <p:nvPr>
            <p:custDataLst>
              <p:tags r:id="rId5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6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6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700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65" dirty="0"/>
              <a:t>Background</a:t>
            </a:r>
            <a:endParaRPr lang="en-US" spc="-40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1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2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3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3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1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2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3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3" action="ppaction://hlinksldjump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95300" y="59878"/>
            <a:ext cx="139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Research</a:t>
            </a:r>
            <a:r>
              <a:rPr spc="-10" dirty="0"/>
              <a:t> </a:t>
            </a:r>
            <a:r>
              <a:rPr spc="-40" dirty="0"/>
              <a:t>Question</a:t>
            </a:r>
            <a:endParaRPr spc="-4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1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2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3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3" action="ppaction://hlinksldjump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95300" y="59878"/>
            <a:ext cx="139700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>
              <a:lnSpc>
                <a:spcPct val="100000"/>
              </a:lnSpc>
              <a:spcBef>
                <a:spcPts val="135"/>
              </a:spcBef>
            </a:pPr>
            <a:r>
              <a:rPr lang="en-US" spc="-20" dirty="0">
                <a:sym typeface="+mn-ea"/>
              </a:rPr>
              <a:t>Hypothesis</a:t>
            </a:r>
            <a:endParaRPr spc="-4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1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2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3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3" action="ppaction://hlinksldjump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95300" y="59878"/>
            <a:ext cx="389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Data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89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Data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20320" y="789940"/>
          <a:ext cx="4497705" cy="2197100"/>
        </p:xfrm>
        <a:graphic>
          <a:graphicData uri="http://schemas.openxmlformats.org/drawingml/2006/table">
            <a:tbl>
              <a:tblPr/>
              <a:tblGrid>
                <a:gridCol w="878205"/>
                <a:gridCol w="440690"/>
                <a:gridCol w="641350"/>
                <a:gridCol w="713105"/>
                <a:gridCol w="600075"/>
                <a:gridCol w="564515"/>
                <a:gridCol w="659765"/>
              </a:tblGrid>
              <a:tr h="21463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VarName</a:t>
                      </a:r>
                      <a:endParaRPr lang="en-US" sz="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year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2015.5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award_amount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1.30e+05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2.70e+05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3.24e+06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laward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5.280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5.974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14.990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63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award_dummy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0.444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0.497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6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total_citations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8797.634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17447.221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3902.5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3.62e+05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6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h_index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33.613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22.731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192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citation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476.106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965.345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210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24631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5.472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10.209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63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top_cited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20004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84.654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305.650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22244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619250" y="561975"/>
            <a:ext cx="1426210" cy="1809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en-US" sz="800" b="1">
                <a:latin typeface="Times New Roman" panose="02020603050405020304" pitchFamily="18" charset="0"/>
                <a:ea typeface="宋体" panose="02010600030101010101" pitchFamily="2" charset="-122"/>
              </a:rPr>
              <a:t>Table 1: Summary Statistics</a:t>
            </a:r>
            <a:endParaRPr lang="en-US" altLang="en-US" sz="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3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4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5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5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89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Data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pic>
        <p:nvPicPr>
          <p:cNvPr id="3" name="图片 2" descr="pi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511175"/>
            <a:ext cx="3542665" cy="264414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2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3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4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4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1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2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3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3" action="ppaction://hlinksldjump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95250" y="59690"/>
            <a:ext cx="138112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>
              <a:lnSpc>
                <a:spcPct val="100000"/>
              </a:lnSpc>
              <a:spcBef>
                <a:spcPts val="135"/>
              </a:spcBef>
            </a:pPr>
            <a:r>
              <a:rPr lang="en-US" spc="-10" dirty="0">
                <a:sym typeface="+mn-ea"/>
              </a:rPr>
              <a:t>Methodology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089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Result</a:t>
            </a:r>
            <a:endParaRPr lang="en-US" spc="-5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graphicFrame>
        <p:nvGraphicFramePr>
          <p:cNvPr id="10" name="表格 9"/>
          <p:cNvGraphicFramePr/>
          <p:nvPr/>
        </p:nvGraphicFramePr>
        <p:xfrm>
          <a:off x="171450" y="739823"/>
          <a:ext cx="4149090" cy="1967230"/>
        </p:xfrm>
        <a:graphic>
          <a:graphicData uri="http://schemas.openxmlformats.org/drawingml/2006/table">
            <a:tbl>
              <a:tblPr/>
              <a:tblGrid>
                <a:gridCol w="767715"/>
                <a:gridCol w="800100"/>
                <a:gridCol w="860425"/>
                <a:gridCol w="860425"/>
                <a:gridCol w="860425"/>
              </a:tblGrid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700" b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laward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0.0909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-1.689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(0.00997)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(0.413)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h_index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(0.00565)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(0.00564)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0.000522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0.000522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(0.000185)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(0.0405)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(0.000184)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(0.0405)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award_dummy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-20.18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(0.149)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(4.646)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-0.0455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36.09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-0.0590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36.33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(0.136)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(20.87)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(20.90)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adj. </a:t>
                      </a: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95250" y="2720975"/>
            <a:ext cx="2080895" cy="290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Standard errors in parentheses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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0.1,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0.05,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0.01</a:t>
            </a:r>
            <a:endParaRPr lang="en-US" altLang="en-US" sz="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619250" y="561975"/>
            <a:ext cx="1426210" cy="1809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en-US" sz="800" b="1">
                <a:latin typeface="Times New Roman" panose="02020603050405020304" pitchFamily="18" charset="0"/>
                <a:ea typeface="宋体" panose="02010600030101010101" pitchFamily="2" charset="-122"/>
              </a:rPr>
              <a:t>Table 2: Baseline Regression</a:t>
            </a:r>
            <a:endParaRPr lang="en-US" altLang="en-US" sz="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2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3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4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4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  <p:tag name="TABLE_ENDDRAG_ORIGIN_RECT" val="354*172"/>
  <p:tag name="TABLE_ENDDRAG_RECT" val="1*56*354*173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commondata" val="eyJoZGlkIjoiMzFmOThiNGFkZTVjYzk5ZDliM2UzMjRjM2I4MjAxMGQ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3346</Words>
  <Application>WPS 演示</Application>
  <PresentationFormat>On-screen Show (4:3)</PresentationFormat>
  <Paragraphs>917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Tahoma</vt:lpstr>
      <vt:lpstr>Verdana</vt:lpstr>
      <vt:lpstr>Times New Roman</vt:lpstr>
      <vt:lpstr>Calibri</vt:lpstr>
      <vt:lpstr>微软雅黑</vt:lpstr>
      <vt:lpstr>Arial Unicode MS</vt:lpstr>
      <vt:lpstr>Office Theme</vt:lpstr>
      <vt:lpstr>The Impact of National Science Foundation (NSF) Funding on Academic Output of Scholars</vt:lpstr>
      <vt:lpstr>Background</vt:lpstr>
      <vt:lpstr>PowerPoint 演示文稿</vt:lpstr>
      <vt:lpstr>PowerPoint 演示文稿</vt:lpstr>
      <vt:lpstr>PowerPoint 演示文稿</vt:lpstr>
      <vt:lpstr>Data</vt:lpstr>
      <vt:lpstr>Data</vt:lpstr>
      <vt:lpstr>PowerPoint 演示文稿</vt:lpstr>
      <vt:lpstr>Result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Thesis Workshop: Presentation 1INSERT HERE A SHORT TITLE</dc:title>
  <dc:creator>YOUR NAME</dc:creator>
  <cp:lastModifiedBy>李冠坤</cp:lastModifiedBy>
  <cp:revision>40</cp:revision>
  <dcterms:created xsi:type="dcterms:W3CDTF">2024-02-25T21:09:00Z</dcterms:created>
  <dcterms:modified xsi:type="dcterms:W3CDTF">2024-02-26T01:47:50Z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2023-09-26T06:00:00Z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2024-02-24T06:00:00Z</vt:filetime>
  </property>
  <property fmtid="{D5CDD505-2E9C-101B-9397-08002B2CF9AE}" pid="5" name="ICV">
    <vt:lpwstr>A1E2DD9827A14B1C81C9DC76A807E8A8_12</vt:lpwstr>
  </property>
  <property fmtid="{D5CDD505-2E9C-101B-9397-08002B2CF9AE}" pid="6" name="KSOProductBuildVer">
    <vt:lpwstr>2052-12.1.0.16250</vt:lpwstr>
  </property>
</Properties>
</file>