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9144000"/>
  <p:notesSz cx="7559675" cy="106918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65348f61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65348f61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65348f61_0_3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65348f61_0_3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65348f61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65348f61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46c7235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46c7235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65348f61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65348f61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65348f61_0_4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65348f61_0_4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65348f61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65348f61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65348f61_0_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465348f61_0_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65348f61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465348f61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65348f61_0_10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65348f61_0_10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465348f61_0_1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465348f61_0_1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65348f61_0_3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65348f61_0_3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465348f61_0_1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465348f61_0_1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465348f61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465348f61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65348f61_0_1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65348f61_0_1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65348f61_0_1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65348f61_0_1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465348f61_0_1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465348f61_0_1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465348f61_0_1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465348f61_0_1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65348f61_0_1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65348f61_0_1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65348f61_0_1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465348f61_0_1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465348f61_0_2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465348f61_0_2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65348f61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65348f61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65348f61_0_2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65348f61_0_2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465348f61_0_2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465348f61_0_2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65348f61_0_2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65348f61_0_2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65348f61_0_2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65348f61_0_2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65348f61_0_2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65348f61_0_2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65348f61_0_2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465348f61_0_2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465348f61_0_2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465348f61_0_2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465348f61_0_3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465348f61_0_3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65348f61_0_3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65348f61_0_3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465348f61_0_3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465348f61_0_3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65348f61_0_3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65348f61_0_3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65348f61_0_3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65348f61_0_3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465348f61_0_4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465348f61_0_4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465348f61_0_39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465348f61_0_39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65348f61_0_40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465348f61_0_40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65348f61_0_3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65348f61_0_3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65348f61_0_3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65348f61_0_3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65348f61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65348f61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5348f61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5348f61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65348f61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65348f61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43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42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42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sciencedirect.com/science/article/pii/S2352914820302537#bib33" TargetMode="External"/><Relationship Id="rId4" Type="http://schemas.openxmlformats.org/officeDocument/2006/relationships/hyperlink" Target="https://keras.io/api/applications/resnet/" TargetMode="External"/><Relationship Id="rId9" Type="http://schemas.openxmlformats.org/officeDocument/2006/relationships/hyperlink" Target="https://deeplizard.com/learn/video/DEMmkFC6IGM#:~:text=Overfitting%20occurs%20when%20our%20model,data%20in%20the%20training%20set" TargetMode="External"/><Relationship Id="rId5" Type="http://schemas.openxmlformats.org/officeDocument/2006/relationships/hyperlink" Target="https://cv-tricks.com/keras/understand-implement-resnets/" TargetMode="External"/><Relationship Id="rId6" Type="http://schemas.openxmlformats.org/officeDocument/2006/relationships/hyperlink" Target="https://www.machinecurve.com/index.php/2020/01/30/what-are-max-pooling-average-pooling-global-max-pooling-and-global-average-pooling/" TargetMode="External"/><Relationship Id="rId7" Type="http://schemas.openxmlformats.org/officeDocument/2006/relationships/hyperlink" Target="https://machinelearningmastery.com/rectified-linear-activation-function-for-deep-learning-neural-networks/#:~:text=The%20rectified%20linear%20activation%20function,otherwise%2C%20it%20will%20output%20zero" TargetMode="External"/><Relationship Id="rId8" Type="http://schemas.openxmlformats.org/officeDocument/2006/relationships/hyperlink" Target="https://machinelearningmastery.com/softmax-activation-function-with-pyth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6163" y="2543580"/>
            <a:ext cx="77718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833625" y="1882050"/>
            <a:ext cx="74769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Processamento de Imagens - IF69P/C81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Trabalho Final 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Transfer Learning aplicado a arquiteturas CNN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Vinicius Augusto de Souza - 1997530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Engenharia de Computação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Características principais da a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rquitetura ResNet50V2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64750" y="2248000"/>
            <a:ext cx="801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O ResNet usa a normalização em lote em seu núcleo. A normalização em lote pode ajustar a camada de entrada para melhorar o desempenho da rede. O problema de mudar as variáveis ​​é reduzido. </a:t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Utiliza a C</a:t>
            </a: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onexões de Identidade para ajudar a proteger a rede de problemas de gradiente de desaparecimento.</a:t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A rede residual profunda usa o projeto do módulo de gargalo residual para melhorar o desempenho da rede.</a:t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564750" y="5193800"/>
            <a:ext cx="7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Descrição da Base de Imagens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Dataset PapSmear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749325" y="2150250"/>
            <a:ext cx="7705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 teste de Papanicolaou, também conhecido como teste de Papanicolaou, é um procedimento para testar mulheres quanto ao câncer cervical. O câncer cervical é um tipo de câncer que ocorre nas células do colo do útero, que são a parte inferior do útero que conecta a vagina.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Este dataset consiste em 917 amostras distribuídas desigualmente em 7 classes diferentes, das quais são classificadas como células normais as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Superficial squamous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Intermediate squamous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Columnar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e as células anormais, que são as classes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Mild dysplasia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Moderate dysplasia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Servere dysplasia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Carcinoma in situ.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49325" y="5401200"/>
            <a:ext cx="77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Norup, Jonas. “Classification of Pap-smear data by tranduction neuro-fuzzy methods.” (2005).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Dataset PapSmear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749325" y="5401200"/>
            <a:ext cx="77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Norup, Jonas. “Classification of Pap-smear data by tranduction neuro-fuzzy methods.” (2005).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88" y="2033800"/>
            <a:ext cx="4328076" cy="30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Separação do Dataset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7720" l="6097" r="6923" t="7990"/>
          <a:stretch/>
        </p:blipFill>
        <p:spPr>
          <a:xfrm>
            <a:off x="1902050" y="2033800"/>
            <a:ext cx="5339899" cy="37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Estrutura e Conceitos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Estrutura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719400" y="1952350"/>
            <a:ext cx="7705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Carrega-se o modelo da ResNet50V2 com os pesos aprendidos no treino da ImageNet sem a camada densa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Adiciona-se um nó utilizando o método de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GlobalAveragePooling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Adicionam-se nós de camada densa com o método de ativação ReLu contendo: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128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eurônios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64 neurônios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32 neurônios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Adiciona-se uma camada de Dropout, desligando uma porcentagem de neurônios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Por fim, uma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camada densa, com 7 neurônios (número de classes) com a função de ativação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softmax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Foi utilizado o método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EarlyStopping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no qual para o treinamento quando uma métrica monitorada parar de melhorar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latin typeface="Roboto"/>
                <a:ea typeface="Roboto"/>
                <a:cs typeface="Roboto"/>
                <a:sym typeface="Roboto"/>
              </a:rPr>
              <a:t>GlobalAveragePooling</a:t>
            </a:r>
            <a:endParaRPr b="1" i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564775" y="2002900"/>
            <a:ext cx="4533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Ao aplicar o método,  o tamanho do pool ainda é definido para o tamanho da entrada da camada, e a média é definida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Eles são frequentemente usados ​​para substituir as camadas totalmente conectadas ou densamente conectadas em um classificador.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Ao alimentar os valores gerados pelo agrupamento médio global em uma função de ativação do Softmax, você obtém mais uma vez a distribuição de probabilidade multiclasse que deseja.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564775" y="5324125"/>
            <a:ext cx="7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75" y="2609600"/>
            <a:ext cx="3740525" cy="163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latin typeface="Roboto"/>
                <a:ea typeface="Roboto"/>
                <a:cs typeface="Roboto"/>
                <a:sym typeface="Roboto"/>
              </a:rPr>
              <a:t>ReLu</a:t>
            </a:r>
            <a:endParaRPr b="1" i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64775" y="2002900"/>
            <a:ext cx="4533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Em uma rede neural, a função de ativação é responsável por transformar a entrada ponderada somada do nó na ativação do nó ou saída para essa entrada.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A função de ativação linear retificada ou ReLU para breve é ​​uma função linear por partes que produzirá a entrada diretamente se for positiva, caso contrário, ela produzirá zero.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64775" y="5161225"/>
            <a:ext cx="78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75" y="1981275"/>
            <a:ext cx="3740525" cy="289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i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564775" y="2002900"/>
            <a:ext cx="4468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Softmax é uma função matemática que converte um vetor de números em um vetor de probabilidades, onde as probabilidades de cada valor são proporcionais à escala relativa de cada valor no vetor.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 utilizada como a função de ativação na camada de saída de modelos de rede neural que prevêem uma distribuição de probabilidade multinomial.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564775" y="5327500"/>
            <a:ext cx="78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0" y="2002238"/>
            <a:ext cx="2933232" cy="28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Cenários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Cenários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64775" y="2002900"/>
            <a:ext cx="78897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Foram realizados 8 testes, nos quais foram alterados os seguintes parâmetros</a:t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i="1"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batch </a:t>
            </a: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- número de amostras que será carregado a cada execução</a:t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i="1"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dropout </a:t>
            </a: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-  desliga uma porcentagem de neurônios</a:t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i="1"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learning_rate </a:t>
            </a: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- é um parâmetro de ajuste em um algoritmo de otimização que determina o tamanho da etapa em cada iteração enquanto se move em direção a um mínimo de uma função de perda.</a:t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Por padão, foram utilizadas 100 </a:t>
            </a:r>
            <a:r>
              <a:rPr i="1"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epochs</a:t>
            </a:r>
            <a:r>
              <a:rPr lang="en-US" sz="20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 e 128x128 de tamanho de imagem</a:t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5"/>
            <a:ext cx="304742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628475"/>
            <a:ext cx="4202150" cy="270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925" y="2628475"/>
            <a:ext cx="3628075" cy="2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5"/>
            <a:ext cx="304742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50" y="2848375"/>
            <a:ext cx="4992200" cy="2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700" y="2689650"/>
            <a:ext cx="3589525" cy="2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7" y="2787750"/>
            <a:ext cx="3737525" cy="25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977" y="2759175"/>
            <a:ext cx="3867500" cy="2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25" y="3003128"/>
            <a:ext cx="42576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400" y="2334500"/>
            <a:ext cx="4298800" cy="329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0.2,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753874"/>
            <a:ext cx="4089960" cy="26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725" y="2563160"/>
            <a:ext cx="3799750" cy="284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0.2,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44753"/>
            <a:ext cx="41433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175" y="2155300"/>
            <a:ext cx="4543426" cy="351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0.2,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708475"/>
            <a:ext cx="4171550" cy="27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0849" y="2573150"/>
            <a:ext cx="4031600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16, dropout: 0.2,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3019425"/>
            <a:ext cx="4625425" cy="2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7450" y="2741150"/>
            <a:ext cx="3648999" cy="286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64750" y="2248000"/>
            <a:ext cx="801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O projeto tem como objetivo aplicar técnicas de </a:t>
            </a:r>
            <a:r>
              <a:rPr i="1" lang="en-US" sz="2200">
                <a:latin typeface="Roboto"/>
                <a:ea typeface="Roboto"/>
                <a:cs typeface="Roboto"/>
                <a:sym typeface="Roboto"/>
              </a:rPr>
              <a:t>transfer learning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a diferentes arquiteturas CNNs por meio do treinamento realizado no dataset ImageNet.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 linguagem de programação utilizada foi Python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Foi utilizado o </a:t>
            </a:r>
            <a:r>
              <a:rPr i="1" lang="en-US" sz="2200">
                <a:latin typeface="Roboto"/>
                <a:ea typeface="Roboto"/>
                <a:cs typeface="Roboto"/>
                <a:sym typeface="Roboto"/>
              </a:rPr>
              <a:t>Jupyter Notebook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para realizar todo o projeto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arquitetura CNN escolhida foi a ResNet50V2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os experimentos, foi utilizado 80% do dataset para treino e 20% para teste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3035699"/>
            <a:ext cx="3998900" cy="2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7250" y="2693600"/>
            <a:ext cx="3787225" cy="2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3247475"/>
            <a:ext cx="4516950" cy="22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4125" y="2664750"/>
            <a:ext cx="3757474" cy="284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628474"/>
            <a:ext cx="3820160" cy="2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 rotWithShape="1">
          <a:blip r:embed="rId9">
            <a:alphaModFix/>
          </a:blip>
          <a:srcRect b="0" l="0" r="0" t="7766"/>
          <a:stretch/>
        </p:blipFill>
        <p:spPr>
          <a:xfrm>
            <a:off x="4629400" y="2492350"/>
            <a:ext cx="4065650" cy="2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889100"/>
            <a:ext cx="4519600" cy="22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6775" y="2574850"/>
            <a:ext cx="3754825" cy="291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198573"/>
            <a:ext cx="3034032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775" y="2775049"/>
            <a:ext cx="3742575" cy="254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 rotWithShape="1">
          <a:blip r:embed="rId10">
            <a:alphaModFix/>
          </a:blip>
          <a:srcRect b="0" l="0" r="0" t="6120"/>
          <a:stretch/>
        </p:blipFill>
        <p:spPr>
          <a:xfrm>
            <a:off x="4711898" y="2775050"/>
            <a:ext cx="3742578" cy="25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198573"/>
            <a:ext cx="3034032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775" y="2954250"/>
            <a:ext cx="4338100" cy="2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0425" y="2562763"/>
            <a:ext cx="3936325" cy="2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198573"/>
            <a:ext cx="3034032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775" y="2268075"/>
            <a:ext cx="3034025" cy="244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4775" y="2628477"/>
            <a:ext cx="3700075" cy="261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4400" y="2420875"/>
            <a:ext cx="3700075" cy="26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batch: 32, dropout: 0.1,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learning_rate: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0.001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2139028"/>
            <a:ext cx="2782434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5" y="2139025"/>
            <a:ext cx="2600472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75" y="2139025"/>
            <a:ext cx="3100425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75" y="2102875"/>
            <a:ext cx="3100425" cy="3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75" y="2102875"/>
            <a:ext cx="3078975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775" y="2198573"/>
            <a:ext cx="3034032" cy="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775" y="2268075"/>
            <a:ext cx="3034025" cy="244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2725" y="3121276"/>
            <a:ext cx="4310999" cy="22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7574" y="2586825"/>
            <a:ext cx="4245475" cy="330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Resultados e Discussões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Resultados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41150" y="2002900"/>
            <a:ext cx="8861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100epochs_32batch_0.2dropout_0.001learningrate_128x128 -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0.997, Test: 0.562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100epochs_32batch_0.2dropout_0.0001learningrate_128x128 -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1.000, Test: 0.587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100epochs_16batch_0.2dropout_0.001learningrate_128x128 -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0.988, Test: 0.540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100epochs_16batch_0.2dropout_0.0001learningrate_128x128 -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1.000, Test: 0.574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100epochs_32batch_0.1dropout_0.001learningrate_128x128 -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0.990, Test: 0.500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100epochs_32batch_0.1dropout_0.0001learningrate_128x128 -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1.000, Test: 0.575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100epochs_16batch_0.1dropout_0.001learningrate_128x128 -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 Train: 0.999, Test: 0.568</a:t>
            </a:r>
            <a:endParaRPr b="1"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100epochs_16batch_0.1dropout_0.0001learningrate_128x128 - </a:t>
            </a:r>
            <a:r>
              <a:rPr b="1" lang="en-US" sz="17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Train: 1.000, Test: 0.591</a:t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4750" y="2248000"/>
            <a:ext cx="80145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As bibliotecas utilizadas no projeto foram: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random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tqdm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shutil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pathlib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numpy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pandas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sklearn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Conclusões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Conclusões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814500" y="2215400"/>
            <a:ext cx="749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Overfitting: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ocorre quando nosso modelo se torna realmente bom em ser capaz de classificar ou prever dados que foram incluídos no conjunto de treinamento, mas não é tão bom em classificar dados nos quais não foi treinado. Então, essencialmente, o modelo super ajustou os dados no conjunto de treinamento.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/>
        </p:nvSpPr>
        <p:spPr>
          <a:xfrm>
            <a:off x="564775" y="14335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627150" y="2002900"/>
            <a:ext cx="7889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3"/>
              </a:rPr>
              <a:t>https://www.sciencedirect.com/science/article/pii/S2352914820302537#bib33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4"/>
              </a:rPr>
              <a:t>https://keras.io/api/applications/resnet/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5"/>
              </a:rPr>
              <a:t>https://cv-tricks.com/keras/understand-implement-resnets/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6"/>
              </a:rPr>
              <a:t>https://www.machinecurve.com/index.php/2020/01/30/what-are-max-pooling-average-pooling-global-max-pooling-and-global-average-pooling/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7"/>
              </a:rPr>
              <a:t>https://machinelearningmastery.com/rectified-linear-activation-function-for-deep-learning-neural-networks/#:~:text=The%20rectified%20linear%20activation%20function,otherwise%2C%20it%20will%20output%20zero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8"/>
              </a:rPr>
              <a:t>https://machinelearningmastery.com/softmax-activation-function-with-python/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  <a:hlinkClick r:id="rId9"/>
              </a:rPr>
              <a:t>https://deeplizard.com/learn/video/DEMmkFC6IGM#:~:text=Overfitting%20occurs%20when%20our%20model,data%20in%20the%20training%20set</a:t>
            </a:r>
            <a:r>
              <a:rPr lang="en-US" sz="1600" u="sng">
                <a:latin typeface="Roboto"/>
                <a:ea typeface="Roboto"/>
                <a:cs typeface="Roboto"/>
                <a:sym typeface="Roboto"/>
              </a:rPr>
              <a:t>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627150" y="3274225"/>
            <a:ext cx="788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Roboto"/>
                <a:ea typeface="Roboto"/>
                <a:cs typeface="Roboto"/>
                <a:sym typeface="Roboto"/>
              </a:rPr>
              <a:t>Conceitos e Trabalhos relacionados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564775" y="2002900"/>
            <a:ext cx="788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Arquitetura ResNet50V2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64750" y="2248000"/>
            <a:ext cx="8014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ResNet50V2 é uma versão modificada do ResNet50 e seu desempenho é melhor do que ResNet50 e ResNet101 no conjunto de dados ImageNet. No ResNet50V2, o modo de propagação das conexões entre os blocos foi modificado. ResNet50V2 também obteve bons resultados no conjunto de dados ImageNet.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564750" y="5193800"/>
            <a:ext cx="7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Arquitetura ResNet50V2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138" y="2128650"/>
            <a:ext cx="4065725" cy="3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781100" y="5549025"/>
            <a:ext cx="5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FONTE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https://cv-tricks.com/keras/understand-implement-resnets/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Arquitetura ResNet50V2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64750" y="2248000"/>
            <a:ext cx="801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Depois que o ResNet V1 executa uma operação de adição entre x e F (x), ele adiciona a segunda não linearidade. O ResNet V2 elimina a última não linearidade, portanto, o caminho da entrada à saída é eliminado na forma de conexões de identificação.</a:t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8F6F7"/>
                </a:highlight>
                <a:latin typeface="Roboto"/>
                <a:ea typeface="Roboto"/>
                <a:cs typeface="Roboto"/>
                <a:sym typeface="Roboto"/>
              </a:rPr>
              <a:t>Antes de multiplicar pela matriz de peso (operação de convolução), o ResNet V2 aplica a normalização de lote e a ativação de ReLU à entrada. O ResNet V1 realiza a convolução e, em seguida, normaliza em lote e ativa o ReLU.</a:t>
            </a:r>
            <a:endParaRPr sz="1800">
              <a:solidFill>
                <a:schemeClr val="dk1"/>
              </a:solidFill>
              <a:highlight>
                <a:srgbClr val="F8F6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64750" y="5193800"/>
            <a:ext cx="7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564775" y="1433500"/>
            <a:ext cx="788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Arquitetura ResNet50V2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781100" y="5549025"/>
            <a:ext cx="5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FONTE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: https://cv-tricks.com/keras/understand-implement-resnets/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40" y="2136063"/>
            <a:ext cx="4070901" cy="331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