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87" r:id="rId3"/>
    <p:sldId id="288" r:id="rId4"/>
    <p:sldId id="289" r:id="rId5"/>
    <p:sldId id="290" r:id="rId6"/>
    <p:sldId id="291" r:id="rId7"/>
    <p:sldId id="296" r:id="rId8"/>
    <p:sldId id="292" r:id="rId9"/>
    <p:sldId id="295" r:id="rId10"/>
    <p:sldId id="293" r:id="rId11"/>
    <p:sldId id="294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6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2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4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LOCAL model:</a:t>
            </a:r>
            <a:br>
              <a:rPr lang="en-US" sz="5400" dirty="0">
                <a:latin typeface="Bernina Sans Condensed Lt" pitchFamily="2" charset="77"/>
              </a:rPr>
            </a:br>
            <a:r>
              <a:rPr lang="en-US" sz="5400" dirty="0">
                <a:latin typeface="Bernina Sans Condensed Lt" pitchFamily="2" charset="77"/>
              </a:rPr>
              <a:t>Unique identifiers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9658F2B-8139-C44D-BF01-D9D3B3FC1C46}"/>
              </a:ext>
            </a:extLst>
          </p:cNvPr>
          <p:cNvSpPr txBox="1">
            <a:spLocks/>
          </p:cNvSpPr>
          <p:nvPr/>
        </p:nvSpPr>
        <p:spPr>
          <a:xfrm>
            <a:off x="86954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02286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2539316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30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Promise:</a:t>
            </a:r>
          </a:p>
          <a:p>
            <a:pPr lvl="1"/>
            <a:r>
              <a:rPr lang="en-US" dirty="0"/>
              <a:t>new color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an element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</a:p>
          <a:p>
            <a:r>
              <a:rPr lang="en-US" b="1" dirty="0">
                <a:latin typeface="Bernino Sans Extrabold" pitchFamily="2" charset="77"/>
              </a:rPr>
              <a:t>Safe:</a:t>
            </a:r>
          </a:p>
          <a:p>
            <a:pPr lvl="1"/>
            <a:r>
              <a:rPr lang="en-US" dirty="0"/>
              <a:t>pick an element of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that is not</a:t>
            </a:r>
            <a:br>
              <a:rPr lang="en-US" dirty="0"/>
            </a:br>
            <a:r>
              <a:rPr lang="en-US" dirty="0"/>
              <a:t>in any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u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)</a:t>
            </a:r>
            <a:r>
              <a:rPr lang="en-US" dirty="0"/>
              <a:t> for any neighbor </a:t>
            </a:r>
            <a:r>
              <a:rPr lang="en-US" i="1" dirty="0">
                <a:solidFill>
                  <a:schemeClr val="accent1"/>
                </a:solidFill>
                <a:latin typeface="Bernino Sans" pitchFamily="2" charset="77"/>
              </a:rPr>
              <a:t>u</a:t>
            </a:r>
            <a:endParaRPr lang="en-US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i="1" dirty="0">
                <a:latin typeface="Bernino Sa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Bernino Sans" pitchFamily="2" charset="77"/>
              </a:rPr>
              <a:t>{1, 4, 7}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541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4794-19CD-5840-8142-DEE108C49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color of node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/>
              <a:t> is a set 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S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(</a:t>
            </a:r>
            <a:r>
              <a:rPr lang="en-US" i="1" dirty="0">
                <a:solidFill>
                  <a:schemeClr val="accent2"/>
                </a:solidFill>
                <a:latin typeface="Bernino Sans" pitchFamily="2" charset="77"/>
              </a:rPr>
              <a:t>v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)</a:t>
            </a:r>
            <a:r>
              <a:rPr lang="en-US" dirty="0"/>
              <a:t> ⊆ {1, 2, …, </a:t>
            </a:r>
            <a:r>
              <a:rPr lang="en-US" i="1" dirty="0"/>
              <a:t>m</a:t>
            </a:r>
            <a:r>
              <a:rPr lang="en-US" dirty="0"/>
              <a:t>}</a:t>
            </a:r>
          </a:p>
          <a:p>
            <a:r>
              <a:rPr lang="en-US" b="1" dirty="0">
                <a:latin typeface="Bernino Sans Extrabold" pitchFamily="2" charset="77"/>
              </a:rPr>
              <a:t>Bad:</a:t>
            </a:r>
          </a:p>
          <a:p>
            <a:pPr lvl="1"/>
            <a:r>
              <a:rPr lang="en-US" dirty="0"/>
              <a:t>sets of neighbors cover</a:t>
            </a:r>
            <a:br>
              <a:rPr lang="en-US" dirty="0"/>
            </a:br>
            <a:r>
              <a:rPr lang="en-US" dirty="0"/>
              <a:t>all values in my set</a:t>
            </a:r>
            <a:endParaRPr lang="en-US" i="1" dirty="0"/>
          </a:p>
          <a:p>
            <a:pPr lvl="1"/>
            <a:r>
              <a:rPr lang="en-US" dirty="0"/>
              <a:t>no safe choice left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064181-EC5B-4745-89AD-6709D4481901}"/>
              </a:ext>
            </a:extLst>
          </p:cNvPr>
          <p:cNvCxnSpPr>
            <a:cxnSpLocks/>
          </p:cNvCxnSpPr>
          <p:nvPr/>
        </p:nvCxnSpPr>
        <p:spPr>
          <a:xfrm flipV="1">
            <a:off x="8467934" y="3012728"/>
            <a:ext cx="1985318" cy="2586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6F237B-ADEC-2B40-BB11-9B049A0A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4EBF53-33CF-E945-BC09-E07D7A7DECEA}"/>
              </a:ext>
            </a:extLst>
          </p:cNvPr>
          <p:cNvSpPr/>
          <p:nvPr/>
        </p:nvSpPr>
        <p:spPr>
          <a:xfrm>
            <a:off x="9213458" y="4058933"/>
            <a:ext cx="494270" cy="4942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i="1" dirty="0">
                <a:latin typeface="Bernino Sans" pitchFamily="2" charset="77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18B2E-DE5B-A94F-86FF-F3AF56B0BBE1}"/>
              </a:ext>
            </a:extLst>
          </p:cNvPr>
          <p:cNvSpPr txBox="1"/>
          <p:nvPr/>
        </p:nvSpPr>
        <p:spPr>
          <a:xfrm>
            <a:off x="10273568" y="325986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{1, 2, 3}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AEE534-FDA7-B24A-8E2A-6D20F83B3870}"/>
              </a:ext>
            </a:extLst>
          </p:cNvPr>
          <p:cNvSpPr txBox="1"/>
          <p:nvPr/>
        </p:nvSpPr>
        <p:spPr>
          <a:xfrm>
            <a:off x="9289393" y="4553203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2"/>
                </a:solidFill>
                <a:latin typeface="Bernino Sans" pitchFamily="2" charset="77"/>
              </a:rPr>
              <a:t>{1, 4, 6}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5149-4126-E149-946F-34FB132A45E4}"/>
              </a:ext>
            </a:extLst>
          </p:cNvPr>
          <p:cNvSpPr txBox="1"/>
          <p:nvPr/>
        </p:nvSpPr>
        <p:spPr>
          <a:xfrm>
            <a:off x="8307782" y="5846544"/>
            <a:ext cx="1850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{2, 4, 6}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557D96-87BA-704C-8DF4-305445646C1F}"/>
              </a:ext>
            </a:extLst>
          </p:cNvPr>
          <p:cNvCxnSpPr>
            <a:cxnSpLocks/>
          </p:cNvCxnSpPr>
          <p:nvPr/>
        </p:nvCxnSpPr>
        <p:spPr>
          <a:xfrm flipV="1">
            <a:off x="7272102" y="559941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E4C70-4D8E-4F44-8725-9E4C9637E839}"/>
              </a:ext>
            </a:extLst>
          </p:cNvPr>
          <p:cNvCxnSpPr>
            <a:cxnSpLocks/>
          </p:cNvCxnSpPr>
          <p:nvPr/>
        </p:nvCxnSpPr>
        <p:spPr>
          <a:xfrm flipV="1">
            <a:off x="7857981" y="5599410"/>
            <a:ext cx="585879" cy="89346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EF7454-C9D2-C145-BFA9-987E13760859}"/>
              </a:ext>
            </a:extLst>
          </p:cNvPr>
          <p:cNvSpPr/>
          <p:nvPr/>
        </p:nvSpPr>
        <p:spPr>
          <a:xfrm>
            <a:off x="8220799" y="5352274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53B852-BE19-6C4B-A78E-2D170A0320D2}"/>
              </a:ext>
            </a:extLst>
          </p:cNvPr>
          <p:cNvCxnSpPr>
            <a:cxnSpLocks/>
          </p:cNvCxnSpPr>
          <p:nvPr/>
        </p:nvCxnSpPr>
        <p:spPr>
          <a:xfrm flipV="1">
            <a:off x="10464292" y="2449680"/>
            <a:ext cx="1171758" cy="57755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D57E29C-27BB-6344-BCB3-9DFF7765F97B}"/>
              </a:ext>
            </a:extLst>
          </p:cNvPr>
          <p:cNvSpPr/>
          <p:nvPr/>
        </p:nvSpPr>
        <p:spPr>
          <a:xfrm>
            <a:off x="10206117" y="2765592"/>
            <a:ext cx="494270" cy="494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4968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1-cover-free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up to 1 neighbor these sets are good: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CA34A-2CC6-D742-A0FA-8928D5A4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68856"/>
              </p:ext>
            </p:extLst>
          </p:nvPr>
        </p:nvGraphicFramePr>
        <p:xfrm>
          <a:off x="4206196" y="2852879"/>
          <a:ext cx="3779608" cy="3324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511">
                  <a:extLst>
                    <a:ext uri="{9D8B030D-6E8A-4147-A177-3AD203B41FA5}">
                      <a16:colId xmlns:a16="http://schemas.microsoft.com/office/drawing/2014/main" val="590801162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3141342754"/>
                    </a:ext>
                  </a:extLst>
                </a:gridCol>
                <a:gridCol w="315061">
                  <a:extLst>
                    <a:ext uri="{9D8B030D-6E8A-4147-A177-3AD203B41FA5}">
                      <a16:colId xmlns:a16="http://schemas.microsoft.com/office/drawing/2014/main" val="1427029940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3726420498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217884860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2781037667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4264417165"/>
                    </a:ext>
                  </a:extLst>
                </a:gridCol>
                <a:gridCol w="472451">
                  <a:extLst>
                    <a:ext uri="{9D8B030D-6E8A-4147-A177-3AD203B41FA5}">
                      <a16:colId xmlns:a16="http://schemas.microsoft.com/office/drawing/2014/main" val="611031837"/>
                    </a:ext>
                  </a:extLst>
                </a:gridCol>
              </a:tblGrid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52792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4189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209323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0254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546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4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2-cover-free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For up to 2 neighbors these sets are good: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CA34A-2CC6-D742-A0FA-8928D5A42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64599"/>
              </p:ext>
            </p:extLst>
          </p:nvPr>
        </p:nvGraphicFramePr>
        <p:xfrm>
          <a:off x="3308958" y="2891696"/>
          <a:ext cx="5574083" cy="2770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105">
                  <a:extLst>
                    <a:ext uri="{9D8B030D-6E8A-4147-A177-3AD203B41FA5}">
                      <a16:colId xmlns:a16="http://schemas.microsoft.com/office/drawing/2014/main" val="2565508953"/>
                    </a:ext>
                  </a:extLst>
                </a:gridCol>
                <a:gridCol w="375781">
                  <a:extLst>
                    <a:ext uri="{9D8B030D-6E8A-4147-A177-3AD203B41FA5}">
                      <a16:colId xmlns:a16="http://schemas.microsoft.com/office/drawing/2014/main" val="2057762872"/>
                    </a:ext>
                  </a:extLst>
                </a:gridCol>
                <a:gridCol w="332317">
                  <a:extLst>
                    <a:ext uri="{9D8B030D-6E8A-4147-A177-3AD203B41FA5}">
                      <a16:colId xmlns:a16="http://schemas.microsoft.com/office/drawing/2014/main" val="142702994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3726420498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21788486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2781037667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4264417165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1866997059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3746264835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5021900"/>
                    </a:ext>
                  </a:extLst>
                </a:gridCol>
                <a:gridCol w="506735">
                  <a:extLst>
                    <a:ext uri="{9D8B030D-6E8A-4147-A177-3AD203B41FA5}">
                      <a16:colId xmlns:a16="http://schemas.microsoft.com/office/drawing/2014/main" val="611031837"/>
                    </a:ext>
                  </a:extLst>
                </a:gridCol>
              </a:tblGrid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1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52792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2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3,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4189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3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5,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6,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00254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4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1,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7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5467"/>
                  </a:ext>
                </a:extLst>
              </a:tr>
              <a:tr h="554014">
                <a:tc>
                  <a:txBody>
                    <a:bodyPr/>
                    <a:lstStyle/>
                    <a:p>
                      <a:pPr algn="r"/>
                      <a:r>
                        <a:rPr lang="en-US" sz="2800" b="0" i="1" dirty="0">
                          <a:latin typeface="Bernina Sans" pitchFamily="2" charset="77"/>
                        </a:rPr>
                        <a:t>S</a:t>
                      </a:r>
                      <a:r>
                        <a:rPr lang="en-US" sz="2800" b="0" i="0" baseline="-25000" dirty="0">
                          <a:latin typeface="Bernina Sans" pitchFamily="2" charset="77"/>
                        </a:rPr>
                        <a:t>5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Bernina Sans" pitchFamily="2" charset="77"/>
                        </a:rPr>
                        <a:t>=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0" i="0" dirty="0">
                          <a:latin typeface="Bernina Sans" pitchFamily="2" charset="77"/>
                        </a:rPr>
                        <a:t>{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2,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4,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6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0" i="0" dirty="0">
                        <a:latin typeface="Bernina Sans" pitchFamily="2" charset="77"/>
                      </a:endParaRP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a Sans" pitchFamily="2" charset="77"/>
                        </a:rPr>
                        <a:t>}</a:t>
                      </a:r>
                    </a:p>
                  </a:txBody>
                  <a:tcPr marL="72000" marR="72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58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315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Assume: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-coloring, maximum degree </a:t>
            </a:r>
            <a:r>
              <a:rPr lang="el-GR" b="1" dirty="0">
                <a:latin typeface="Bernino Sans Semibold" pitchFamily="2" charset="77"/>
              </a:rPr>
              <a:t>Δ</a:t>
            </a:r>
            <a:endParaRPr lang="en-US" b="1" dirty="0">
              <a:latin typeface="Bernino Sans Semibold" pitchFamily="2" charset="77"/>
            </a:endParaRPr>
          </a:p>
          <a:p>
            <a:r>
              <a:rPr lang="en-US" dirty="0"/>
              <a:t>There is a </a:t>
            </a:r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-cover-free family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S</a:t>
            </a:r>
            <a:r>
              <a:rPr lang="en-US" b="1" i="1" baseline="-25000" dirty="0" err="1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endParaRPr lang="en-US" b="1" i="1" baseline="-25000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all subsets of {1, 2, …,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}</a:t>
            </a:r>
          </a:p>
          <a:p>
            <a:r>
              <a:rPr lang="en-US" dirty="0"/>
              <a:t>Nodes of color </a:t>
            </a:r>
            <a:r>
              <a:rPr lang="en-US" i="1" dirty="0"/>
              <a:t>c</a:t>
            </a:r>
            <a:r>
              <a:rPr lang="en-US" dirty="0"/>
              <a:t> pick set </a:t>
            </a:r>
            <a:r>
              <a:rPr lang="en-US" i="1" dirty="0"/>
              <a:t>S</a:t>
            </a:r>
            <a:r>
              <a:rPr lang="en-US" i="1" baseline="-25000" dirty="0"/>
              <a:t>c</a:t>
            </a:r>
          </a:p>
          <a:p>
            <a:r>
              <a:rPr lang="en-US" dirty="0"/>
              <a:t>There is always a safe choice for any node!</a:t>
            </a:r>
          </a:p>
          <a:p>
            <a:r>
              <a:rPr lang="en-US" dirty="0"/>
              <a:t>Color reduction from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 to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54154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-cover-free family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 err="1"/>
              <a:t>S</a:t>
            </a:r>
            <a:r>
              <a:rPr lang="en-US" b="1" i="1" baseline="-25000" dirty="0" err="1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endParaRPr lang="en-US" b="1" i="1" baseline="-25000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all subsets of {1, 2, …,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}</a:t>
            </a:r>
          </a:p>
          <a:p>
            <a:r>
              <a:rPr lang="en-US" dirty="0"/>
              <a:t>Good if:</a:t>
            </a:r>
          </a:p>
          <a:p>
            <a:pPr lvl="1"/>
            <a:r>
              <a:rPr lang="el-GR" b="1" dirty="0">
                <a:latin typeface="Bernino Sans Semibold" pitchFamily="2" charset="77"/>
              </a:rPr>
              <a:t>Δ</a:t>
            </a:r>
            <a:r>
              <a:rPr lang="en-US" dirty="0"/>
              <a:t> large → works in high-degree graphs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</a:t>
            </a:r>
            <a:r>
              <a:rPr lang="en-US" dirty="0"/>
              <a:t> large → tolerates many input colors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m</a:t>
            </a:r>
            <a:r>
              <a:rPr lang="en-US" dirty="0"/>
              <a:t> small → produces a good output coloring</a:t>
            </a:r>
          </a:p>
          <a:p>
            <a:r>
              <a:rPr lang="en-US" dirty="0"/>
              <a:t>E.g.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 is trivial (why?)</a:t>
            </a:r>
            <a:endParaRPr lang="en-US" b="1" i="1" dirty="0">
              <a:solidFill>
                <a:schemeClr val="accent1"/>
              </a:solidFill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7550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67D4-9763-DE4C-8941-6F99C1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q</a:t>
            </a:r>
            <a:r>
              <a:rPr lang="en-US" sz="3200" dirty="0"/>
              <a:t> = prime, </a:t>
            </a:r>
            <a:r>
              <a:rPr lang="en-US" sz="3200" b="1" dirty="0">
                <a:latin typeface="Bernino Sans Extrabold" pitchFamily="2" charset="77"/>
              </a:rPr>
              <a:t>GF(</a:t>
            </a:r>
            <a:r>
              <a:rPr lang="en-US" sz="3200" i="1" dirty="0">
                <a:latin typeface="Bernino Sans Extrabold" pitchFamily="2" charset="77"/>
              </a:rPr>
              <a:t>q</a:t>
            </a:r>
            <a:r>
              <a:rPr lang="en-US" sz="3200" b="1" dirty="0">
                <a:latin typeface="Bernino Sans Extrabold" pitchFamily="2" charset="77"/>
              </a:rPr>
              <a:t>) ≈ integers modulo </a:t>
            </a:r>
            <a:r>
              <a:rPr lang="en-US" sz="3200" i="1" dirty="0">
                <a:latin typeface="Bernino Sans Extrabold" pitchFamily="2" charset="77"/>
              </a:rPr>
              <a:t>q</a:t>
            </a:r>
          </a:p>
          <a:p>
            <a:r>
              <a:rPr lang="en-US" sz="3200" i="1" dirty="0"/>
              <a:t>f</a:t>
            </a:r>
            <a:r>
              <a:rPr lang="en-US" sz="3200" dirty="0"/>
              <a:t> = degree-</a:t>
            </a:r>
            <a:r>
              <a:rPr lang="en-US" sz="3200" i="1" dirty="0"/>
              <a:t>d</a:t>
            </a:r>
            <a:r>
              <a:rPr lang="en-US" sz="3200" dirty="0"/>
              <a:t> </a:t>
            </a:r>
            <a:r>
              <a:rPr lang="en-US" sz="3200" b="1" dirty="0">
                <a:latin typeface="Bernino Sans Extrabold" pitchFamily="2" charset="77"/>
              </a:rPr>
              <a:t>polynomial</a:t>
            </a:r>
            <a:r>
              <a:rPr lang="en-US" sz="3200" dirty="0"/>
              <a:t> over GF(</a:t>
            </a:r>
            <a:r>
              <a:rPr lang="en-US" sz="3200" i="1" dirty="0"/>
              <a:t>q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at most </a:t>
            </a:r>
            <a:r>
              <a:rPr lang="en-US" sz="2800" i="1" dirty="0"/>
              <a:t>d</a:t>
            </a:r>
            <a:r>
              <a:rPr lang="en-US" sz="2800" dirty="0"/>
              <a:t> points where </a:t>
            </a:r>
            <a:r>
              <a:rPr lang="en-US" sz="2800" i="1" dirty="0">
                <a:latin typeface="Bernino Sans" pitchFamily="2" charset="77"/>
              </a:rPr>
              <a:t>f</a:t>
            </a:r>
            <a:r>
              <a:rPr lang="en-US" sz="2800" dirty="0">
                <a:latin typeface="Bernino Sans" pitchFamily="2" charset="77"/>
              </a:rPr>
              <a:t>(</a:t>
            </a:r>
            <a:r>
              <a:rPr lang="en-US" sz="2800" i="1" dirty="0">
                <a:latin typeface="Bernino Sans" pitchFamily="2" charset="77"/>
              </a:rPr>
              <a:t>x</a:t>
            </a:r>
            <a:r>
              <a:rPr lang="en-US" sz="2800" dirty="0">
                <a:latin typeface="Bernino Sans" pitchFamily="2" charset="77"/>
              </a:rPr>
              <a:t>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g</a:t>
            </a:r>
            <a:r>
              <a:rPr lang="en-US" sz="2800" dirty="0">
                <a:solidFill>
                  <a:srgbClr val="3BA238"/>
                </a:solidFill>
                <a:latin typeface="Bernino Sans" pitchFamily="2" charset="77"/>
              </a:rPr>
              <a:t>(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x</a:t>
            </a:r>
            <a:r>
              <a:rPr lang="en-US" sz="2800" dirty="0">
                <a:solidFill>
                  <a:srgbClr val="3BA238"/>
                </a:solidFill>
                <a:latin typeface="Bernino Sans" pitchFamily="2" charset="77"/>
              </a:rPr>
              <a:t>)</a:t>
            </a:r>
          </a:p>
          <a:p>
            <a:pPr lvl="1"/>
            <a:r>
              <a:rPr lang="en-US" sz="2800" b="1" i="1" dirty="0">
                <a:solidFill>
                  <a:schemeClr val="accent2"/>
                </a:solidFill>
                <a:latin typeface="Bernino Sans Semibold" pitchFamily="2" charset="77"/>
              </a:rPr>
              <a:t>q</a:t>
            </a:r>
            <a:r>
              <a:rPr lang="en-US" sz="2800" b="1" i="1" baseline="30000" dirty="0">
                <a:solidFill>
                  <a:schemeClr val="accent2"/>
                </a:solidFill>
                <a:latin typeface="Bernino Sans Semibold" pitchFamily="2" charset="77"/>
              </a:rPr>
              <a:t>d</a:t>
            </a:r>
            <a:r>
              <a:rPr lang="en-US" sz="2800" b="1" baseline="30000" dirty="0">
                <a:solidFill>
                  <a:schemeClr val="accent2"/>
                </a:solidFill>
                <a:latin typeface="Bernino Sans Semibold" pitchFamily="2" charset="77"/>
              </a:rPr>
              <a:t>+1</a:t>
            </a:r>
            <a:r>
              <a:rPr lang="en-US" sz="2800" dirty="0"/>
              <a:t> possible polynomials</a:t>
            </a:r>
          </a:p>
          <a:p>
            <a:r>
              <a:rPr lang="en-US" sz="3200" i="1" dirty="0">
                <a:latin typeface="Bernino Sans Extrabold" pitchFamily="2" charset="77"/>
              </a:rPr>
              <a:t>S</a:t>
            </a:r>
            <a:r>
              <a:rPr lang="en-US" sz="3200" i="1" baseline="-25000" dirty="0">
                <a:latin typeface="Bernino Sans Extrabold" pitchFamily="2" charset="77"/>
              </a:rPr>
              <a:t>f</a:t>
            </a:r>
            <a:r>
              <a:rPr lang="en-US" sz="3200" b="1" dirty="0">
                <a:latin typeface="Bernino Sans Extrabold" pitchFamily="2" charset="77"/>
              </a:rPr>
              <a:t> = { (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, </a:t>
            </a:r>
            <a:r>
              <a:rPr lang="en-US" sz="3200" i="1" dirty="0">
                <a:latin typeface="Bernino Sans Extrabold" pitchFamily="2" charset="77"/>
              </a:rPr>
              <a:t>f</a:t>
            </a:r>
            <a:r>
              <a:rPr lang="en-US" sz="3200" b="1" dirty="0">
                <a:latin typeface="Bernino Sans Extrabold" pitchFamily="2" charset="77"/>
              </a:rPr>
              <a:t>(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)) | </a:t>
            </a:r>
            <a:r>
              <a:rPr lang="en-US" sz="3200" i="1" dirty="0">
                <a:latin typeface="Bernino Sans Extrabold" pitchFamily="2" charset="77"/>
              </a:rPr>
              <a:t>x</a:t>
            </a:r>
            <a:r>
              <a:rPr lang="en-US" sz="3200" b="1" dirty="0">
                <a:latin typeface="Bernino Sans Extrabold" pitchFamily="2" charset="77"/>
              </a:rPr>
              <a:t> = 0, 1, …, </a:t>
            </a:r>
            <a:r>
              <a:rPr lang="en-US" sz="3200" i="1" dirty="0">
                <a:latin typeface="Bernino Sans Extrabold" pitchFamily="2" charset="77"/>
              </a:rPr>
              <a:t>q</a:t>
            </a:r>
            <a:r>
              <a:rPr lang="en-US" sz="3200" b="1" dirty="0">
                <a:latin typeface="Bernino Sans Extrabold" pitchFamily="2" charset="77"/>
              </a:rPr>
              <a:t>−1 }</a:t>
            </a:r>
          </a:p>
          <a:p>
            <a:pPr lvl="1"/>
            <a:r>
              <a:rPr lang="en-US" sz="2800" dirty="0"/>
              <a:t>base set: all </a:t>
            </a:r>
            <a:r>
              <a:rPr lang="en-US" sz="2800" b="1" i="1" dirty="0">
                <a:solidFill>
                  <a:schemeClr val="accent1"/>
                </a:solidFill>
                <a:latin typeface="Bernino Sans Semibold" pitchFamily="2" charset="77"/>
              </a:rPr>
              <a:t>q</a:t>
            </a:r>
            <a:r>
              <a:rPr lang="en-US" sz="2800" b="1" baseline="30000" dirty="0">
                <a:solidFill>
                  <a:schemeClr val="accent1"/>
                </a:solidFill>
                <a:latin typeface="Bernino Sans Semibold" pitchFamily="2" charset="77"/>
              </a:rPr>
              <a:t>2</a:t>
            </a:r>
            <a:r>
              <a:rPr lang="en-US" sz="2800" dirty="0"/>
              <a:t> possible pairs (</a:t>
            </a:r>
            <a:r>
              <a:rPr lang="en-US" sz="2800" i="1" dirty="0"/>
              <a:t>x</a:t>
            </a:r>
            <a:r>
              <a:rPr lang="en-US" sz="2800" dirty="0"/>
              <a:t>, </a:t>
            </a:r>
            <a:r>
              <a:rPr lang="en-US" sz="2800" i="1" dirty="0"/>
              <a:t>y</a:t>
            </a:r>
            <a:r>
              <a:rPr lang="en-US" sz="2800" dirty="0"/>
              <a:t>)</a:t>
            </a:r>
          </a:p>
          <a:p>
            <a:pPr lvl="1"/>
            <a:r>
              <a:rPr lang="en-US" sz="2800" b="1" i="1" dirty="0">
                <a:solidFill>
                  <a:schemeClr val="accent2"/>
                </a:solidFill>
                <a:latin typeface="Bernino Sans Semibold" pitchFamily="2" charset="77"/>
              </a:rPr>
              <a:t>q</a:t>
            </a:r>
            <a:r>
              <a:rPr lang="en-US" sz="2800" b="1" i="1" baseline="30000" dirty="0">
                <a:solidFill>
                  <a:schemeClr val="accent2"/>
                </a:solidFill>
                <a:latin typeface="Bernino Sans Semibold" pitchFamily="2" charset="77"/>
              </a:rPr>
              <a:t>d</a:t>
            </a:r>
            <a:r>
              <a:rPr lang="en-US" sz="2800" b="1" baseline="30000" dirty="0">
                <a:solidFill>
                  <a:schemeClr val="accent2"/>
                </a:solidFill>
                <a:latin typeface="Bernino Sans Semibold" pitchFamily="2" charset="77"/>
              </a:rPr>
              <a:t>+1</a:t>
            </a:r>
            <a:r>
              <a:rPr lang="en-US" sz="2800" dirty="0"/>
              <a:t> possible subsets, each with </a:t>
            </a:r>
            <a:r>
              <a:rPr lang="en-US" sz="2800" i="1" dirty="0"/>
              <a:t>q</a:t>
            </a:r>
            <a:r>
              <a:rPr lang="en-US" sz="2800" dirty="0"/>
              <a:t> elements</a:t>
            </a:r>
          </a:p>
          <a:p>
            <a:pPr lvl="1"/>
            <a:r>
              <a:rPr lang="en-US" sz="2800" dirty="0"/>
              <a:t>intersection of </a:t>
            </a:r>
            <a:r>
              <a:rPr lang="en-US" sz="2800" i="1" dirty="0">
                <a:latin typeface="Bernino Sans" pitchFamily="2" charset="77"/>
              </a:rPr>
              <a:t>S</a:t>
            </a:r>
            <a:r>
              <a:rPr lang="en-US" sz="2800" i="1" baseline="-25000" dirty="0">
                <a:latin typeface="Bernino Sans" pitchFamily="2" charset="77"/>
              </a:rPr>
              <a:t>f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3BA238"/>
                </a:solidFill>
                <a:latin typeface="Bernino Sans" pitchFamily="2" charset="77"/>
              </a:rPr>
              <a:t>S</a:t>
            </a:r>
            <a:r>
              <a:rPr lang="en-US" sz="2800" i="1" baseline="-25000" dirty="0">
                <a:solidFill>
                  <a:srgbClr val="3BA238"/>
                </a:solidFill>
                <a:latin typeface="Bernino Sans" pitchFamily="2" charset="77"/>
              </a:rPr>
              <a:t>g</a:t>
            </a:r>
            <a:r>
              <a:rPr lang="en-US" sz="2800" dirty="0"/>
              <a:t> has size at most </a:t>
            </a:r>
            <a:r>
              <a:rPr lang="en-US" sz="2800" i="1" dirty="0"/>
              <a:t>d</a:t>
            </a:r>
          </a:p>
          <a:p>
            <a:r>
              <a:rPr lang="en-US" sz="3200" dirty="0"/>
              <a:t>If </a:t>
            </a:r>
            <a:r>
              <a:rPr lang="en-US" sz="3200" i="1" dirty="0"/>
              <a:t>q</a:t>
            </a:r>
            <a:r>
              <a:rPr lang="en-US" sz="3200" dirty="0"/>
              <a:t> &gt; </a:t>
            </a:r>
            <a:r>
              <a:rPr lang="el-GR" sz="3200" dirty="0"/>
              <a:t>Δ</a:t>
            </a:r>
            <a:r>
              <a:rPr lang="en-US" sz="3200" i="1" dirty="0"/>
              <a:t>d</a:t>
            </a:r>
            <a:r>
              <a:rPr lang="en-US" sz="3200" dirty="0"/>
              <a:t>: </a:t>
            </a:r>
            <a:r>
              <a:rPr lang="en-US" dirty="0"/>
              <a:t>a </a:t>
            </a:r>
            <a:r>
              <a:rPr lang="el-GR" dirty="0"/>
              <a:t>Δ</a:t>
            </a:r>
            <a:r>
              <a:rPr lang="en-US" dirty="0"/>
              <a:t>-cover-free family</a:t>
            </a:r>
          </a:p>
          <a:p>
            <a:pPr lvl="1"/>
            <a:r>
              <a:rPr lang="en-US" sz="2800" dirty="0"/>
              <a:t>why?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32A2F6-804D-E443-B422-D173B6E4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9190" y="0"/>
            <a:ext cx="361281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46C56-49AA-0443-89A3-D2468E5A7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190" y="0"/>
            <a:ext cx="3612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F48F-3C49-974F-8D29-16FD8C5A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Cover-free families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18F6-CFBB-094D-B72B-83E40D36B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Construct </a:t>
            </a:r>
            <a:r>
              <a:rPr lang="el-GR" dirty="0"/>
              <a:t>Δ</a:t>
            </a:r>
            <a:r>
              <a:rPr lang="en-US" dirty="0"/>
              <a:t>-cover-free families with</a:t>
            </a:r>
            <a:br>
              <a:rPr lang="en-US" dirty="0"/>
            </a:br>
            <a:r>
              <a:rPr lang="en-US" dirty="0"/>
              <a:t>suitable parameters</a:t>
            </a:r>
          </a:p>
          <a:p>
            <a:r>
              <a:rPr lang="en-US" i="1" dirty="0"/>
              <a:t>n</a:t>
            </a:r>
            <a:r>
              <a:rPr lang="en-US" dirty="0"/>
              <a:t> 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log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log log n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fi-FI" dirty="0"/>
              <a:t>· · ·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r>
              <a:rPr lang="en-US" dirty="0"/>
              <a:t> log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l-GR" dirty="0"/>
              <a:t>Δ</a:t>
            </a:r>
            <a:br>
              <a:rPr lang="en-US" dirty="0"/>
            </a:b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→ ≈ </a:t>
            </a:r>
            <a:r>
              <a:rPr lang="el-GR" dirty="0"/>
              <a:t>Δ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7D2407BF-DF40-1146-AEDD-769CA4B062A9}"/>
              </a:ext>
            </a:extLst>
          </p:cNvPr>
          <p:cNvSpPr/>
          <p:nvPr/>
        </p:nvSpPr>
        <p:spPr>
          <a:xfrm>
            <a:off x="6321509" y="3212757"/>
            <a:ext cx="296563" cy="2817340"/>
          </a:xfrm>
          <a:prstGeom prst="rightBrace">
            <a:avLst>
              <a:gd name="adj1" fmla="val 45833"/>
              <a:gd name="adj2" fmla="val 50000"/>
            </a:avLst>
          </a:prstGeom>
          <a:ln w="5715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8E36D-B0B4-D74B-86C2-2E8668654F16}"/>
              </a:ext>
            </a:extLst>
          </p:cNvPr>
          <p:cNvSpPr txBox="1"/>
          <p:nvPr/>
        </p:nvSpPr>
        <p:spPr>
          <a:xfrm>
            <a:off x="6789008" y="4298261"/>
            <a:ext cx="392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i="1" dirty="0">
                <a:solidFill>
                  <a:schemeClr val="accent1"/>
                </a:solidFill>
                <a:latin typeface="Bernino Sans" pitchFamily="2" charset="77"/>
              </a:rPr>
              <a:t>O</a:t>
            </a:r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(log* </a:t>
            </a:r>
            <a:r>
              <a:rPr lang="en-US" sz="3600" i="1" dirty="0">
                <a:solidFill>
                  <a:schemeClr val="accent1"/>
                </a:solidFill>
                <a:latin typeface="Bernino Sans" pitchFamily="2" charset="77"/>
              </a:rPr>
              <a:t>n</a:t>
            </a:r>
            <a:r>
              <a:rPr lang="en-US" sz="3600" dirty="0">
                <a:solidFill>
                  <a:schemeClr val="accent1"/>
                </a:solidFill>
                <a:latin typeface="Bernino Sans" pitchFamily="2" charset="77"/>
              </a:rPr>
              <a:t>) steps</a:t>
            </a:r>
          </a:p>
        </p:txBody>
      </p:sp>
    </p:spTree>
    <p:extLst>
      <p:ext uri="{BB962C8B-B14F-4D97-AF65-F5344CB8AC3E}">
        <p14:creationId xmlns:p14="http://schemas.microsoft.com/office/powerpoint/2010/main" val="2360343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9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port-numbering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2"/>
                </a:solidFill>
                <a:latin typeface="Bernina Sans Extrabold" pitchFamily="2" charset="77"/>
              </a:rPr>
              <a:t>unique identifiers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Nodes have distinct labels from {1, 2, …, poly(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D79A18-DECE-3C45-883A-15935D18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FE53C-96D1-134C-9EF9-67B0BF04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can be solved in diam(</a:t>
            </a:r>
            <a:r>
              <a:rPr lang="en-US" i="1" dirty="0"/>
              <a:t>G</a:t>
            </a:r>
            <a:r>
              <a:rPr lang="en-US" dirty="0"/>
              <a:t>)+1 rounds!</a:t>
            </a:r>
          </a:p>
          <a:p>
            <a:r>
              <a:rPr lang="en-US" dirty="0"/>
              <a:t>Universal algorithm: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“each node tells its neighbors everything it knows”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 round:</a:t>
            </a:r>
            <a:r>
              <a:rPr lang="en-US" b="1" dirty="0">
                <a:latin typeface="Bernino Sans" pitchFamily="2" charset="77"/>
              </a:rPr>
              <a:t> </a:t>
            </a:r>
            <a:r>
              <a:rPr lang="en-US" dirty="0"/>
              <a:t>everyone aware of its adjacent nodes and incident edges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a Sans" pitchFamily="2" charset="77"/>
              </a:rPr>
              <a:t>T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 rounds: </a:t>
            </a:r>
            <a:r>
              <a:rPr lang="en-US" dirty="0"/>
              <a:t>everyone aware of all nodes and edges within distance </a:t>
            </a:r>
            <a:r>
              <a:rPr lang="en-US" i="1" dirty="0"/>
              <a:t>T</a:t>
            </a:r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diam(</a:t>
            </a:r>
            <a:r>
              <a:rPr lang="en-US" b="1" i="1" dirty="0">
                <a:solidFill>
                  <a:schemeClr val="accent1"/>
                </a:solidFill>
                <a:latin typeface="Bernina Sans" pitchFamily="2" charset="77"/>
              </a:rPr>
              <a:t>G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)+1 rounds: </a:t>
            </a:r>
            <a:r>
              <a:rPr lang="en-US" dirty="0"/>
              <a:t>everyone knows </a:t>
            </a:r>
            <a:r>
              <a:rPr lang="en-US" i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582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DF0C-2753-104A-9F15-DFF19F39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49A6-62B8-9646-87BB-9EDBC066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so interesting: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“What can be computed?”</a:t>
            </a:r>
          </a:p>
          <a:p>
            <a:pPr>
              <a:spcBef>
                <a:spcPts val="4000"/>
              </a:spcBef>
            </a:pPr>
            <a:r>
              <a:rPr lang="en-US" dirty="0"/>
              <a:t>Very interesting: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“What can be computed efficiently?”</a:t>
            </a:r>
          </a:p>
          <a:p>
            <a:pPr marL="0" indent="0" algn="ctr">
              <a:buNone/>
            </a:pPr>
            <a:r>
              <a:rPr lang="en-US" sz="2800" dirty="0"/>
              <a:t>(efficient ≈ </a:t>
            </a:r>
            <a:r>
              <a:rPr lang="en-US" sz="2800" i="1" dirty="0"/>
              <a:t>o</a:t>
            </a:r>
            <a:r>
              <a:rPr lang="en-US" sz="2800" dirty="0"/>
              <a:t>(diam(</a:t>
            </a:r>
            <a:r>
              <a:rPr lang="en-US" sz="2800" i="1" dirty="0"/>
              <a:t>G</a:t>
            </a:r>
            <a:r>
              <a:rPr lang="en-US" sz="2800" dirty="0"/>
              <a:t>)) rounds)</a:t>
            </a:r>
          </a:p>
        </p:txBody>
      </p:sp>
    </p:spTree>
    <p:extLst>
      <p:ext uri="{BB962C8B-B14F-4D97-AF65-F5344CB8AC3E}">
        <p14:creationId xmlns:p14="http://schemas.microsoft.com/office/powerpoint/2010/main" val="110693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60578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6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270434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4275439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1DFB-58EC-0841-9556-A52C6EB2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ED1A-BA9E-CC48-92AF-450CBD0E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am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maximum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pick the smallest free color that is not used</a:t>
            </a:r>
            <a:br>
              <a:rPr lang="en-US" dirty="0"/>
            </a:br>
            <a:r>
              <a:rPr lang="en-US" dirty="0"/>
              <a:t>by any of my neighbors</a:t>
            </a:r>
          </a:p>
          <a:p>
            <a:r>
              <a:rPr lang="en-US" i="1" dirty="0"/>
              <a:t>k</a:t>
            </a:r>
            <a:r>
              <a:rPr lang="en-US" dirty="0"/>
              <a:t>+1 colors → </a:t>
            </a:r>
            <a:r>
              <a:rPr lang="en-US" i="1" dirty="0"/>
              <a:t>k</a:t>
            </a:r>
            <a:r>
              <a:rPr lang="en-US" dirty="0"/>
              <a:t> colors</a:t>
            </a:r>
          </a:p>
          <a:p>
            <a:pPr lvl="1"/>
            <a:r>
              <a:rPr lang="en-US" dirty="0"/>
              <a:t>provided that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l-GR" dirty="0"/>
              <a:t>Δ</a:t>
            </a:r>
            <a:r>
              <a:rPr lang="en-US" dirty="0"/>
              <a:t>+1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819CE-C64D-2942-8CC0-06753F73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4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1129-FB8D-E94A-BECC-185867B2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67874E-520A-E64F-B787-2549EE82B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516851"/>
              </p:ext>
            </p:extLst>
          </p:nvPr>
        </p:nvGraphicFramePr>
        <p:xfrm>
          <a:off x="838200" y="1825625"/>
          <a:ext cx="10515600" cy="429214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56867118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725445809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894040573"/>
                    </a:ext>
                  </a:extLst>
                </a:gridCol>
                <a:gridCol w="2340429">
                  <a:extLst>
                    <a:ext uri="{9D8B030D-6E8A-4147-A177-3AD203B41FA5}">
                      <a16:colId xmlns:a16="http://schemas.microsoft.com/office/drawing/2014/main" val="1402906585"/>
                    </a:ext>
                  </a:extLst>
                </a:gridCol>
              </a:tblGrid>
              <a:tr h="723341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Input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Output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Rounds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latin typeface="Bernino Sans Semibold" pitchFamily="2" charset="77"/>
                        </a:rPr>
                        <a:t>Algorithm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8253454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(log* </a:t>
                      </a:r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Cover-free families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279086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baseline="30000" dirty="0">
                          <a:latin typeface="Bernino Sans Light" pitchFamily="2" charset="77"/>
                        </a:rPr>
                        <a:t>2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Rotating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clocks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729233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accent3"/>
                          </a:solidFill>
                          <a:latin typeface="Bernino Sans Light" pitchFamily="2" charset="77"/>
                        </a:rPr>
                        <a:t>Greedy color reduction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5492170"/>
                  </a:ext>
                </a:extLst>
              </a:tr>
              <a:tr h="892201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Unique IDs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+1)-coloring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1" dirty="0">
                          <a:latin typeface="Bernino Sans Light" pitchFamily="2" charset="77"/>
                        </a:rPr>
                        <a:t>O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(</a:t>
                      </a:r>
                      <a:r>
                        <a:rPr lang="el-GR" sz="2800" b="0" i="0" dirty="0">
                          <a:latin typeface="Bernino Sans Light" pitchFamily="2" charset="77"/>
                        </a:rPr>
                        <a:t>Δ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 + log* </a:t>
                      </a:r>
                      <a:r>
                        <a:rPr lang="en-US" sz="2800" b="0" i="1" dirty="0">
                          <a:latin typeface="Bernino Sans Light" pitchFamily="2" charset="77"/>
                        </a:rPr>
                        <a:t>n</a:t>
                      </a:r>
                      <a:r>
                        <a:rPr lang="en-US" sz="2800" b="0" i="0" dirty="0">
                          <a:latin typeface="Bernino Sans Light" pitchFamily="2" charset="77"/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Bernino Sans Light" pitchFamily="2" charset="77"/>
                        </a:rPr>
                        <a:t>Combine these</a:t>
                      </a:r>
                      <a:br>
                        <a:rPr lang="en-US" sz="2400" b="0" i="0" dirty="0">
                          <a:latin typeface="Bernino Sans Light" pitchFamily="2" charset="77"/>
                        </a:rPr>
                      </a:br>
                      <a:r>
                        <a:rPr lang="en-US" sz="2400" b="0" i="0" dirty="0">
                          <a:latin typeface="Bernino Sans Light" pitchFamily="2" charset="77"/>
                        </a:rPr>
                        <a:t>algorithms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884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BAD98C-F1DC-D848-9AB7-FEADFB100A9A}"/>
              </a:ext>
            </a:extLst>
          </p:cNvPr>
          <p:cNvSpPr/>
          <p:nvPr/>
        </p:nvSpPr>
        <p:spPr>
          <a:xfrm>
            <a:off x="790833" y="3416643"/>
            <a:ext cx="10612395" cy="951470"/>
          </a:xfrm>
          <a:custGeom>
            <a:avLst/>
            <a:gdLst>
              <a:gd name="connsiteX0" fmla="*/ 0 w 10612395"/>
              <a:gd name="connsiteY0" fmla="*/ 0 h 951470"/>
              <a:gd name="connsiteX1" fmla="*/ 483454 w 10612395"/>
              <a:gd name="connsiteY1" fmla="*/ 0 h 951470"/>
              <a:gd name="connsiteX2" fmla="*/ 754659 w 10612395"/>
              <a:gd name="connsiteY2" fmla="*/ 0 h 951470"/>
              <a:gd name="connsiteX3" fmla="*/ 1556485 w 10612395"/>
              <a:gd name="connsiteY3" fmla="*/ 0 h 951470"/>
              <a:gd name="connsiteX4" fmla="*/ 2039938 w 10612395"/>
              <a:gd name="connsiteY4" fmla="*/ 0 h 951470"/>
              <a:gd name="connsiteX5" fmla="*/ 2523392 w 10612395"/>
              <a:gd name="connsiteY5" fmla="*/ 0 h 951470"/>
              <a:gd name="connsiteX6" fmla="*/ 3325217 w 10612395"/>
              <a:gd name="connsiteY6" fmla="*/ 0 h 951470"/>
              <a:gd name="connsiteX7" fmla="*/ 3702547 w 10612395"/>
              <a:gd name="connsiteY7" fmla="*/ 0 h 951470"/>
              <a:gd name="connsiteX8" fmla="*/ 4504372 w 10612395"/>
              <a:gd name="connsiteY8" fmla="*/ 0 h 951470"/>
              <a:gd name="connsiteX9" fmla="*/ 5306197 w 10612395"/>
              <a:gd name="connsiteY9" fmla="*/ 0 h 951470"/>
              <a:gd name="connsiteX10" fmla="*/ 5895775 w 10612395"/>
              <a:gd name="connsiteY10" fmla="*/ 0 h 951470"/>
              <a:gd name="connsiteX11" fmla="*/ 6697600 w 10612395"/>
              <a:gd name="connsiteY11" fmla="*/ 0 h 951470"/>
              <a:gd name="connsiteX12" fmla="*/ 7181054 w 10612395"/>
              <a:gd name="connsiteY12" fmla="*/ 0 h 951470"/>
              <a:gd name="connsiteX13" fmla="*/ 7664508 w 10612395"/>
              <a:gd name="connsiteY13" fmla="*/ 0 h 951470"/>
              <a:gd name="connsiteX14" fmla="*/ 8360209 w 10612395"/>
              <a:gd name="connsiteY14" fmla="*/ 0 h 951470"/>
              <a:gd name="connsiteX15" fmla="*/ 8843663 w 10612395"/>
              <a:gd name="connsiteY15" fmla="*/ 0 h 951470"/>
              <a:gd name="connsiteX16" fmla="*/ 9645488 w 10612395"/>
              <a:gd name="connsiteY16" fmla="*/ 0 h 951470"/>
              <a:gd name="connsiteX17" fmla="*/ 10612395 w 10612395"/>
              <a:gd name="connsiteY17" fmla="*/ 0 h 951470"/>
              <a:gd name="connsiteX18" fmla="*/ 10612395 w 10612395"/>
              <a:gd name="connsiteY18" fmla="*/ 475735 h 951470"/>
              <a:gd name="connsiteX19" fmla="*/ 10612395 w 10612395"/>
              <a:gd name="connsiteY19" fmla="*/ 951470 h 951470"/>
              <a:gd name="connsiteX20" fmla="*/ 10341189 w 10612395"/>
              <a:gd name="connsiteY20" fmla="*/ 951470 h 951470"/>
              <a:gd name="connsiteX21" fmla="*/ 9539364 w 10612395"/>
              <a:gd name="connsiteY21" fmla="*/ 951470 h 951470"/>
              <a:gd name="connsiteX22" fmla="*/ 8949786 w 10612395"/>
              <a:gd name="connsiteY22" fmla="*/ 951470 h 951470"/>
              <a:gd name="connsiteX23" fmla="*/ 8572457 w 10612395"/>
              <a:gd name="connsiteY23" fmla="*/ 951470 h 951470"/>
              <a:gd name="connsiteX24" fmla="*/ 7982879 w 10612395"/>
              <a:gd name="connsiteY24" fmla="*/ 951470 h 951470"/>
              <a:gd name="connsiteX25" fmla="*/ 7711674 w 10612395"/>
              <a:gd name="connsiteY25" fmla="*/ 951470 h 951470"/>
              <a:gd name="connsiteX26" fmla="*/ 7440468 w 10612395"/>
              <a:gd name="connsiteY26" fmla="*/ 951470 h 951470"/>
              <a:gd name="connsiteX27" fmla="*/ 6850891 w 10612395"/>
              <a:gd name="connsiteY27" fmla="*/ 951470 h 951470"/>
              <a:gd name="connsiteX28" fmla="*/ 6473561 w 10612395"/>
              <a:gd name="connsiteY28" fmla="*/ 951470 h 951470"/>
              <a:gd name="connsiteX29" fmla="*/ 5777860 w 10612395"/>
              <a:gd name="connsiteY29" fmla="*/ 951470 h 951470"/>
              <a:gd name="connsiteX30" fmla="*/ 5400530 w 10612395"/>
              <a:gd name="connsiteY30" fmla="*/ 951470 h 951470"/>
              <a:gd name="connsiteX31" fmla="*/ 4704828 w 10612395"/>
              <a:gd name="connsiteY31" fmla="*/ 951470 h 951470"/>
              <a:gd name="connsiteX32" fmla="*/ 4433623 w 10612395"/>
              <a:gd name="connsiteY32" fmla="*/ 951470 h 951470"/>
              <a:gd name="connsiteX33" fmla="*/ 3737921 w 10612395"/>
              <a:gd name="connsiteY33" fmla="*/ 951470 h 951470"/>
              <a:gd name="connsiteX34" fmla="*/ 3360592 w 10612395"/>
              <a:gd name="connsiteY34" fmla="*/ 951470 h 951470"/>
              <a:gd name="connsiteX35" fmla="*/ 3089386 w 10612395"/>
              <a:gd name="connsiteY35" fmla="*/ 951470 h 951470"/>
              <a:gd name="connsiteX36" fmla="*/ 2712057 w 10612395"/>
              <a:gd name="connsiteY36" fmla="*/ 951470 h 951470"/>
              <a:gd name="connsiteX37" fmla="*/ 2016355 w 10612395"/>
              <a:gd name="connsiteY37" fmla="*/ 951470 h 951470"/>
              <a:gd name="connsiteX38" fmla="*/ 1639025 w 10612395"/>
              <a:gd name="connsiteY38" fmla="*/ 951470 h 951470"/>
              <a:gd name="connsiteX39" fmla="*/ 1367820 w 10612395"/>
              <a:gd name="connsiteY39" fmla="*/ 951470 h 951470"/>
              <a:gd name="connsiteX40" fmla="*/ 990490 w 10612395"/>
              <a:gd name="connsiteY40" fmla="*/ 951470 h 951470"/>
              <a:gd name="connsiteX41" fmla="*/ 507037 w 10612395"/>
              <a:gd name="connsiteY41" fmla="*/ 951470 h 951470"/>
              <a:gd name="connsiteX42" fmla="*/ 0 w 10612395"/>
              <a:gd name="connsiteY42" fmla="*/ 951470 h 951470"/>
              <a:gd name="connsiteX43" fmla="*/ 0 w 10612395"/>
              <a:gd name="connsiteY43" fmla="*/ 494764 h 951470"/>
              <a:gd name="connsiteX44" fmla="*/ 0 w 10612395"/>
              <a:gd name="connsiteY44" fmla="*/ 0 h 951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612395" h="951470" extrusionOk="0">
                <a:moveTo>
                  <a:pt x="0" y="0"/>
                </a:moveTo>
                <a:cubicBezTo>
                  <a:pt x="235341" y="-35937"/>
                  <a:pt x="262661" y="5876"/>
                  <a:pt x="483454" y="0"/>
                </a:cubicBezTo>
                <a:cubicBezTo>
                  <a:pt x="704247" y="-5876"/>
                  <a:pt x="681850" y="27537"/>
                  <a:pt x="754659" y="0"/>
                </a:cubicBezTo>
                <a:cubicBezTo>
                  <a:pt x="827469" y="-27537"/>
                  <a:pt x="1258958" y="61210"/>
                  <a:pt x="1556485" y="0"/>
                </a:cubicBezTo>
                <a:cubicBezTo>
                  <a:pt x="1854012" y="-61210"/>
                  <a:pt x="1905976" y="15171"/>
                  <a:pt x="2039938" y="0"/>
                </a:cubicBezTo>
                <a:cubicBezTo>
                  <a:pt x="2173900" y="-15171"/>
                  <a:pt x="2307223" y="57532"/>
                  <a:pt x="2523392" y="0"/>
                </a:cubicBezTo>
                <a:cubicBezTo>
                  <a:pt x="2739561" y="-57532"/>
                  <a:pt x="3095387" y="92116"/>
                  <a:pt x="3325217" y="0"/>
                </a:cubicBezTo>
                <a:cubicBezTo>
                  <a:pt x="3555047" y="-92116"/>
                  <a:pt x="3541443" y="27735"/>
                  <a:pt x="3702547" y="0"/>
                </a:cubicBezTo>
                <a:cubicBezTo>
                  <a:pt x="3863651" y="-27735"/>
                  <a:pt x="4336602" y="41478"/>
                  <a:pt x="4504372" y="0"/>
                </a:cubicBezTo>
                <a:cubicBezTo>
                  <a:pt x="4672143" y="-41478"/>
                  <a:pt x="5131632" y="68449"/>
                  <a:pt x="5306197" y="0"/>
                </a:cubicBezTo>
                <a:cubicBezTo>
                  <a:pt x="5480763" y="-68449"/>
                  <a:pt x="5605289" y="56309"/>
                  <a:pt x="5895775" y="0"/>
                </a:cubicBezTo>
                <a:cubicBezTo>
                  <a:pt x="6186261" y="-56309"/>
                  <a:pt x="6328156" y="183"/>
                  <a:pt x="6697600" y="0"/>
                </a:cubicBezTo>
                <a:cubicBezTo>
                  <a:pt x="7067044" y="-183"/>
                  <a:pt x="6959025" y="12266"/>
                  <a:pt x="7181054" y="0"/>
                </a:cubicBezTo>
                <a:cubicBezTo>
                  <a:pt x="7403083" y="-12266"/>
                  <a:pt x="7536891" y="49630"/>
                  <a:pt x="7664508" y="0"/>
                </a:cubicBezTo>
                <a:cubicBezTo>
                  <a:pt x="7792125" y="-49630"/>
                  <a:pt x="8147436" y="8782"/>
                  <a:pt x="8360209" y="0"/>
                </a:cubicBezTo>
                <a:cubicBezTo>
                  <a:pt x="8572982" y="-8782"/>
                  <a:pt x="8660623" y="45180"/>
                  <a:pt x="8843663" y="0"/>
                </a:cubicBezTo>
                <a:cubicBezTo>
                  <a:pt x="9026703" y="-45180"/>
                  <a:pt x="9424769" y="55581"/>
                  <a:pt x="9645488" y="0"/>
                </a:cubicBezTo>
                <a:cubicBezTo>
                  <a:pt x="9866208" y="-55581"/>
                  <a:pt x="10188053" y="83270"/>
                  <a:pt x="10612395" y="0"/>
                </a:cubicBezTo>
                <a:cubicBezTo>
                  <a:pt x="10632069" y="160654"/>
                  <a:pt x="10566404" y="279134"/>
                  <a:pt x="10612395" y="475735"/>
                </a:cubicBezTo>
                <a:cubicBezTo>
                  <a:pt x="10658386" y="672337"/>
                  <a:pt x="10561690" y="752419"/>
                  <a:pt x="10612395" y="951470"/>
                </a:cubicBezTo>
                <a:cubicBezTo>
                  <a:pt x="10551438" y="959149"/>
                  <a:pt x="10466973" y="931440"/>
                  <a:pt x="10341189" y="951470"/>
                </a:cubicBezTo>
                <a:cubicBezTo>
                  <a:pt x="10215405" y="971500"/>
                  <a:pt x="9933353" y="927942"/>
                  <a:pt x="9539364" y="951470"/>
                </a:cubicBezTo>
                <a:cubicBezTo>
                  <a:pt x="9145376" y="974998"/>
                  <a:pt x="9085529" y="893703"/>
                  <a:pt x="8949786" y="951470"/>
                </a:cubicBezTo>
                <a:cubicBezTo>
                  <a:pt x="8814043" y="1009237"/>
                  <a:pt x="8717527" y="917436"/>
                  <a:pt x="8572457" y="951470"/>
                </a:cubicBezTo>
                <a:cubicBezTo>
                  <a:pt x="8427387" y="985504"/>
                  <a:pt x="8121381" y="914062"/>
                  <a:pt x="7982879" y="951470"/>
                </a:cubicBezTo>
                <a:cubicBezTo>
                  <a:pt x="7844377" y="988878"/>
                  <a:pt x="7790755" y="943960"/>
                  <a:pt x="7711674" y="951470"/>
                </a:cubicBezTo>
                <a:cubicBezTo>
                  <a:pt x="7632594" y="958980"/>
                  <a:pt x="7515115" y="932730"/>
                  <a:pt x="7440468" y="951470"/>
                </a:cubicBezTo>
                <a:cubicBezTo>
                  <a:pt x="7365821" y="970210"/>
                  <a:pt x="6998709" y="928789"/>
                  <a:pt x="6850891" y="951470"/>
                </a:cubicBezTo>
                <a:cubicBezTo>
                  <a:pt x="6703073" y="974151"/>
                  <a:pt x="6560662" y="916706"/>
                  <a:pt x="6473561" y="951470"/>
                </a:cubicBezTo>
                <a:cubicBezTo>
                  <a:pt x="6386460" y="986234"/>
                  <a:pt x="6038183" y="941458"/>
                  <a:pt x="5777860" y="951470"/>
                </a:cubicBezTo>
                <a:cubicBezTo>
                  <a:pt x="5517537" y="961482"/>
                  <a:pt x="5535789" y="917155"/>
                  <a:pt x="5400530" y="951470"/>
                </a:cubicBezTo>
                <a:cubicBezTo>
                  <a:pt x="5265271" y="985785"/>
                  <a:pt x="4911544" y="920967"/>
                  <a:pt x="4704828" y="951470"/>
                </a:cubicBezTo>
                <a:cubicBezTo>
                  <a:pt x="4498112" y="981973"/>
                  <a:pt x="4531930" y="941235"/>
                  <a:pt x="4433623" y="951470"/>
                </a:cubicBezTo>
                <a:cubicBezTo>
                  <a:pt x="4335317" y="961705"/>
                  <a:pt x="4052261" y="929695"/>
                  <a:pt x="3737921" y="951470"/>
                </a:cubicBezTo>
                <a:cubicBezTo>
                  <a:pt x="3423581" y="973245"/>
                  <a:pt x="3530382" y="934952"/>
                  <a:pt x="3360592" y="951470"/>
                </a:cubicBezTo>
                <a:cubicBezTo>
                  <a:pt x="3190802" y="967988"/>
                  <a:pt x="3209151" y="922793"/>
                  <a:pt x="3089386" y="951470"/>
                </a:cubicBezTo>
                <a:cubicBezTo>
                  <a:pt x="2969621" y="980147"/>
                  <a:pt x="2822820" y="941310"/>
                  <a:pt x="2712057" y="951470"/>
                </a:cubicBezTo>
                <a:cubicBezTo>
                  <a:pt x="2601294" y="961630"/>
                  <a:pt x="2276575" y="890973"/>
                  <a:pt x="2016355" y="951470"/>
                </a:cubicBezTo>
                <a:cubicBezTo>
                  <a:pt x="1756135" y="1011967"/>
                  <a:pt x="1773034" y="934731"/>
                  <a:pt x="1639025" y="951470"/>
                </a:cubicBezTo>
                <a:cubicBezTo>
                  <a:pt x="1505016" y="968209"/>
                  <a:pt x="1493606" y="945653"/>
                  <a:pt x="1367820" y="951470"/>
                </a:cubicBezTo>
                <a:cubicBezTo>
                  <a:pt x="1242035" y="957287"/>
                  <a:pt x="1138970" y="933411"/>
                  <a:pt x="990490" y="951470"/>
                </a:cubicBezTo>
                <a:cubicBezTo>
                  <a:pt x="842010" y="969529"/>
                  <a:pt x="668217" y="919566"/>
                  <a:pt x="507037" y="951470"/>
                </a:cubicBezTo>
                <a:cubicBezTo>
                  <a:pt x="345857" y="983374"/>
                  <a:pt x="139297" y="907399"/>
                  <a:pt x="0" y="951470"/>
                </a:cubicBezTo>
                <a:cubicBezTo>
                  <a:pt x="-38115" y="831426"/>
                  <a:pt x="8655" y="627325"/>
                  <a:pt x="0" y="494764"/>
                </a:cubicBezTo>
                <a:cubicBezTo>
                  <a:pt x="-8655" y="362203"/>
                  <a:pt x="51249" y="209829"/>
                  <a:pt x="0" y="0"/>
                </a:cubicBezTo>
                <a:close/>
              </a:path>
            </a:pathLst>
          </a:custGeom>
          <a:noFill/>
          <a:ln w="1270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568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70570-131C-4944-B300-D3662B7E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13A47-9FC1-AB4B-AE7B-D6781E6C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C623-E491-EE49-AC49-ED2837E6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q</a:t>
            </a:r>
            <a:r>
              <a:rPr lang="en-US" dirty="0"/>
              <a:t> = prime, </a:t>
            </a:r>
            <a:r>
              <a:rPr lang="en-US" i="1" dirty="0"/>
              <a:t>q</a:t>
            </a:r>
            <a:r>
              <a:rPr lang="en-US" dirty="0"/>
              <a:t> &gt; 2</a:t>
            </a:r>
            <a:r>
              <a:rPr lang="el-GR" dirty="0"/>
              <a:t>Δ</a:t>
            </a:r>
            <a:endParaRPr lang="en-US" dirty="0"/>
          </a:p>
          <a:p>
            <a:r>
              <a:rPr lang="en-US" i="1" dirty="0"/>
              <a:t>q</a:t>
            </a:r>
            <a:r>
              <a:rPr lang="en-US" baseline="30000" dirty="0"/>
              <a:t>2</a:t>
            </a:r>
            <a:r>
              <a:rPr lang="en-US" dirty="0"/>
              <a:t> colors → </a:t>
            </a:r>
            <a:r>
              <a:rPr lang="en-US" i="1" dirty="0"/>
              <a:t>q</a:t>
            </a:r>
            <a:r>
              <a:rPr lang="en-US" dirty="0"/>
              <a:t> colors in </a:t>
            </a:r>
            <a:r>
              <a:rPr lang="en-US" i="1" dirty="0"/>
              <a:t>q</a:t>
            </a:r>
            <a:r>
              <a:rPr lang="en-US" dirty="0"/>
              <a:t> rounds</a:t>
            </a:r>
          </a:p>
          <a:p>
            <a:r>
              <a:rPr lang="en-US" dirty="0"/>
              <a:t>If no conflicts: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 → (0,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</a:t>
            </a:r>
          </a:p>
          <a:p>
            <a:r>
              <a:rPr lang="en-US" dirty="0"/>
              <a:t>Otherwise:</a:t>
            </a:r>
          </a:p>
          <a:p>
            <a:pPr lvl="1"/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b</a:t>
            </a:r>
            <a:r>
              <a:rPr lang="en-US" dirty="0"/>
              <a:t>) →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 err="1">
                <a:solidFill>
                  <a:schemeClr val="accent2"/>
                </a:solidFill>
              </a:rPr>
              <a:t>b</a:t>
            </a:r>
            <a:r>
              <a:rPr lang="en-US" dirty="0" err="1">
                <a:solidFill>
                  <a:schemeClr val="accent2"/>
                </a:solidFill>
              </a:rPr>
              <a:t>+</a:t>
            </a:r>
            <a:r>
              <a:rPr lang="en-US" i="1" dirty="0" err="1">
                <a:solidFill>
                  <a:schemeClr val="accent2"/>
                </a:solidFill>
              </a:rPr>
              <a:t>a</a:t>
            </a:r>
            <a:r>
              <a:rPr lang="en-US" dirty="0"/>
              <a:t> mod </a:t>
            </a:r>
            <a:r>
              <a:rPr lang="en-US" i="1" dirty="0"/>
              <a:t>q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02AA9-D28D-FA46-9EAE-C4B0842F1842}"/>
              </a:ext>
            </a:extLst>
          </p:cNvPr>
          <p:cNvSpPr txBox="1"/>
          <p:nvPr/>
        </p:nvSpPr>
        <p:spPr>
          <a:xfrm>
            <a:off x="9350829" y="354239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3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556F2-56AE-494D-9F93-1AF60661D63B}"/>
              </a:ext>
            </a:extLst>
          </p:cNvPr>
          <p:cNvSpPr txBox="1"/>
          <p:nvPr/>
        </p:nvSpPr>
        <p:spPr>
          <a:xfrm>
            <a:off x="9350829" y="3791070"/>
            <a:ext cx="187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ernino Sans Light" pitchFamily="2" charset="77"/>
              </a:rPr>
              <a:t>(2, </a:t>
            </a:r>
            <a:r>
              <a:rPr lang="en-US" sz="3200" dirty="0">
                <a:solidFill>
                  <a:schemeClr val="accent2"/>
                </a:solidFill>
                <a:latin typeface="Bernino Sans Light" pitchFamily="2" charset="77"/>
              </a:rPr>
              <a:t>5</a:t>
            </a:r>
            <a:r>
              <a:rPr lang="en-US" sz="3200" dirty="0">
                <a:latin typeface="Bernino Sans Light" pitchFamily="2" charset="7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5F7C0-9E03-F845-BDD6-B98BDE010086}"/>
              </a:ext>
            </a:extLst>
          </p:cNvPr>
          <p:cNvSpPr txBox="1"/>
          <p:nvPr/>
        </p:nvSpPr>
        <p:spPr>
          <a:xfrm>
            <a:off x="10417628" y="2761692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07C8B-5AA6-B849-BF54-B15C0A05249E}"/>
              </a:ext>
            </a:extLst>
          </p:cNvPr>
          <p:cNvSpPr txBox="1"/>
          <p:nvPr/>
        </p:nvSpPr>
        <p:spPr>
          <a:xfrm>
            <a:off x="8806542" y="5375971"/>
            <a:ext cx="70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Bernino Sans Semibold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633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1157</Words>
  <Application>Microsoft Macintosh PowerPoint</Application>
  <PresentationFormat>Widescreen</PresentationFormat>
  <Paragraphs>264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Bernina Sans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LOCAL model</vt:lpstr>
      <vt:lpstr>LOCAL model</vt:lpstr>
      <vt:lpstr>Coloring</vt:lpstr>
      <vt:lpstr>Coloring</vt:lpstr>
      <vt:lpstr>Greedy color reduction</vt:lpstr>
      <vt:lpstr>Coloring</vt:lpstr>
      <vt:lpstr>Rotating clocks</vt:lpstr>
      <vt:lpstr>Coloring</vt:lpstr>
      <vt:lpstr>Cover-free families</vt:lpstr>
      <vt:lpstr>Cover-free families</vt:lpstr>
      <vt:lpstr>1-cover-free family</vt:lpstr>
      <vt:lpstr>2-cover-free family</vt:lpstr>
      <vt:lpstr>Cover-free families</vt:lpstr>
      <vt:lpstr>Cover-free families</vt:lpstr>
      <vt:lpstr>PowerPoint Presentation</vt:lpstr>
      <vt:lpstr>Cover-free families</vt:lpstr>
      <vt:lpstr>Coloring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84</cp:revision>
  <dcterms:created xsi:type="dcterms:W3CDTF">2020-08-20T21:40:58Z</dcterms:created>
  <dcterms:modified xsi:type="dcterms:W3CDTF">2021-10-04T21:50:22Z</dcterms:modified>
</cp:coreProperties>
</file>