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  <p:sldId id="307" r:id="rId9"/>
    <p:sldId id="265" r:id="rId10"/>
    <p:sldId id="311" r:id="rId11"/>
    <p:sldId id="308" r:id="rId12"/>
    <p:sldId id="285" r:id="rId13"/>
    <p:sldId id="310" r:id="rId14"/>
    <p:sldId id="266" r:id="rId15"/>
    <p:sldId id="309" r:id="rId16"/>
    <p:sldId id="312" r:id="rId17"/>
    <p:sldId id="314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8"/>
    <p:restoredTop sz="94692"/>
  </p:normalViewPr>
  <p:slideViewPr>
    <p:cSldViewPr snapToGrid="0" snapToObjects="1" showGuides="1">
      <p:cViewPr varScale="1">
        <p:scale>
          <a:sx n="133" d="100"/>
          <a:sy n="133" d="100"/>
        </p:scale>
        <p:origin x="4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Randomized algorithms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769D4D9-5BCE-254B-9A33-D233B9C110FB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0129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0401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0029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5461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Take-home exam</a:t>
            </a:r>
          </a:p>
          <a:p>
            <a:pPr lvl="1"/>
            <a:r>
              <a:rPr lang="en-US" dirty="0"/>
              <a:t>googling fine, asking someone for help not</a:t>
            </a:r>
          </a:p>
          <a:p>
            <a:pPr lvl="1"/>
            <a:r>
              <a:rPr lang="en-US" dirty="0"/>
              <a:t>published ≥ 24h before exam ends</a:t>
            </a:r>
          </a:p>
          <a:p>
            <a:pPr lvl="1"/>
            <a:r>
              <a:rPr lang="en-US" dirty="0"/>
              <a:t>submit answers in MyCourses</a:t>
            </a:r>
          </a:p>
          <a:p>
            <a:r>
              <a:rPr lang="en-US" dirty="0"/>
              <a:t>Grading: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pass/fail</a:t>
            </a:r>
          </a:p>
          <a:p>
            <a:pPr lvl="1"/>
            <a:r>
              <a:rPr lang="en-US" dirty="0"/>
              <a:t>or </a:t>
            </a:r>
            <a:r>
              <a:rPr lang="en-US" b="1" dirty="0">
                <a:latin typeface="Bernino Sans Semibold" pitchFamily="2" charset="77"/>
              </a:rPr>
              <a:t>pass/borderline/fail </a:t>
            </a:r>
            <a:r>
              <a:rPr lang="en-US" dirty="0"/>
              <a:t>if needed</a:t>
            </a:r>
          </a:p>
          <a:p>
            <a:pPr lvl="1"/>
            <a:r>
              <a:rPr lang="en-US" dirty="0"/>
              <a:t>borderline can be upgraded to pass</a:t>
            </a:r>
            <a:br>
              <a:rPr lang="en-US" dirty="0"/>
            </a:br>
            <a:r>
              <a:rPr lang="en-US" dirty="0"/>
              <a:t>with some extra homework</a:t>
            </a:r>
          </a:p>
        </p:txBody>
      </p:sp>
    </p:spTree>
    <p:extLst>
      <p:ext uri="{BB962C8B-B14F-4D97-AF65-F5344CB8AC3E}">
        <p14:creationId xmlns:p14="http://schemas.microsoft.com/office/powerpoint/2010/main" val="15163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Expected:</a:t>
            </a:r>
          </a:p>
          <a:p>
            <a:pPr lvl="1"/>
            <a:r>
              <a:rPr lang="en-US" dirty="0"/>
              <a:t>you know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exactly what is a distributed algorithm</a:t>
            </a:r>
            <a:r>
              <a:rPr lang="en-US" dirty="0"/>
              <a:t> (formally, not just waving hands)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design</a:t>
            </a:r>
            <a:r>
              <a:rPr lang="en-US" dirty="0"/>
              <a:t> new distributed algorithms</a:t>
            </a: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analyze</a:t>
            </a:r>
            <a:r>
              <a:rPr lang="en-US" dirty="0"/>
              <a:t> distributed algorithms,</a:t>
            </a:r>
            <a:br>
              <a:rPr lang="en-US" dirty="0"/>
            </a:br>
            <a:r>
              <a:rPr lang="en-US" dirty="0"/>
              <a:t>with the help of usual graph-theoretic concepts</a:t>
            </a:r>
          </a:p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Not needed:</a:t>
            </a:r>
          </a:p>
          <a:p>
            <a:pPr lvl="1"/>
            <a:r>
              <a:rPr lang="en-US" dirty="0"/>
              <a:t>memorizing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39443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90243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</a:t>
            </a:r>
            <a:r>
              <a:rPr lang="en-US" b="1" baseline="30000" dirty="0">
                <a:latin typeface="Bernino Sans" pitchFamily="2" charset="77"/>
              </a:rPr>
              <a:t>st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how to design fast distributed algorithms?</a:t>
            </a:r>
          </a:p>
          <a:p>
            <a:r>
              <a:rPr lang="en-US" b="1" dirty="0">
                <a:latin typeface="Bernino Sans" pitchFamily="2" charset="77"/>
              </a:rPr>
              <a:t>2</a:t>
            </a:r>
            <a:r>
              <a:rPr lang="en-US" b="1" baseline="30000" dirty="0">
                <a:latin typeface="Bernino Sans" pitchFamily="2" charset="77"/>
              </a:rPr>
              <a:t>nd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how to prove impossibility results?</a:t>
            </a:r>
          </a:p>
          <a:p>
            <a:pPr lvl="1"/>
            <a:r>
              <a:rPr lang="en-US" dirty="0"/>
              <a:t>what cannot be solved at all in the PN model?</a:t>
            </a:r>
          </a:p>
          <a:p>
            <a:pPr lvl="1"/>
            <a:r>
              <a:rPr lang="en-US" dirty="0"/>
              <a:t>what cannot be solved fast in the LOCAL model?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</a:t>
            </a:r>
            <a:r>
              <a:rPr lang="en-US" dirty="0" err="1"/>
              <a:t>send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</a:t>
            </a:r>
            <a:endParaRPr lang="en-US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Deterministic algorithms in LOCAL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</a:t>
            </a:r>
          </a:p>
          <a:p>
            <a:r>
              <a:rPr lang="en-US" b="1" dirty="0">
                <a:latin typeface="Bernino Sans" pitchFamily="2" charset="77"/>
              </a:rPr>
              <a:t>Deterministic algorithms in CONGEST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40456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Randomized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probability distribution</a:t>
            </a:r>
          </a:p>
          <a:p>
            <a:r>
              <a:rPr lang="en-US" b="1" dirty="0">
                <a:latin typeface="Bernino Sans" pitchFamily="2" charset="77"/>
              </a:rPr>
              <a:t>Randomized algorithms in LOCAL model</a:t>
            </a:r>
          </a:p>
          <a:p>
            <a:pPr lvl="1"/>
            <a:r>
              <a:rPr lang="en-US" dirty="0"/>
              <a:t>add unique identifiers</a:t>
            </a:r>
          </a:p>
          <a:p>
            <a:r>
              <a:rPr lang="en-US" b="1" dirty="0">
                <a:latin typeface="Bernino Sans" pitchFamily="2" charset="77"/>
              </a:rPr>
              <a:t>Randomized algorithms in CONGEST model</a:t>
            </a:r>
          </a:p>
          <a:p>
            <a:pPr lvl="1"/>
            <a:r>
              <a:rPr lang="en-US" dirty="0"/>
              <a:t>add 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22279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0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</a:p>
          <a:p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“With high probability”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w.h.p</a:t>
            </a:r>
            <a:r>
              <a:rPr lang="en-US" dirty="0">
                <a:solidFill>
                  <a:schemeClr val="accent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90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552C-D850-2945-8159-3A82F76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141E-154B-EA4D-92D9-0455F483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the only way to design fast distributed algorithms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Bernino Sans" pitchFamily="2" charset="77"/>
              </a:rPr>
              <a:t>sinkless orientation</a:t>
            </a:r>
          </a:p>
          <a:p>
            <a:pPr lvl="1"/>
            <a:r>
              <a:rPr lang="en-US" dirty="0"/>
              <a:t>deterministic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is best possible</a:t>
            </a:r>
          </a:p>
          <a:p>
            <a:pPr lvl="1"/>
            <a:r>
              <a:rPr lang="en-US" dirty="0"/>
              <a:t>randomized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w.h.p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is best possible</a:t>
            </a:r>
          </a:p>
        </p:txBody>
      </p:sp>
    </p:spTree>
    <p:extLst>
      <p:ext uri="{BB962C8B-B14F-4D97-AF65-F5344CB8AC3E}">
        <p14:creationId xmlns:p14="http://schemas.microsoft.com/office/powerpoint/2010/main" val="1847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476-92EC-2C41-B36C-5B600BE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C96-456E-8B42-8993-8A784FE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just one of many</a:t>
            </a:r>
            <a:br>
              <a:rPr lang="en-US" dirty="0"/>
            </a:br>
            <a:r>
              <a:rPr lang="en-US" dirty="0"/>
              <a:t>ways to break symmetry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 model </a:t>
            </a:r>
            <a:r>
              <a:rPr lang="en-US" dirty="0"/>
              <a:t>+ randomness + knowledge of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can construct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 </a:t>
            </a:r>
            <a:r>
              <a:rPr lang="en-US" dirty="0" err="1"/>
              <a:t>w.h.p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86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8746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099-C59F-BC44-B85A-4A95B680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2182-5D95-F347-9BF1-4DCD4B3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permutation of {1, …, 10} in a 10-cycle</a:t>
            </a:r>
          </a:p>
          <a:p>
            <a:r>
              <a:rPr lang="en-US" dirty="0"/>
              <a:t>Expected number of local maxima?</a:t>
            </a:r>
          </a:p>
        </p:txBody>
      </p:sp>
    </p:spTree>
    <p:extLst>
      <p:ext uri="{BB962C8B-B14F-4D97-AF65-F5344CB8AC3E}">
        <p14:creationId xmlns:p14="http://schemas.microsoft.com/office/powerpoint/2010/main" val="35562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403</Words>
  <Application>Microsoft Macintosh PowerPoint</Application>
  <PresentationFormat>Widescreen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Recap</vt:lpstr>
      <vt:lpstr>Randomized algorithms</vt:lpstr>
      <vt:lpstr>Guarantees</vt:lpstr>
      <vt:lpstr>Guarantees</vt:lpstr>
      <vt:lpstr>Role of randomness</vt:lpstr>
      <vt:lpstr>Role of randomness</vt:lpstr>
      <vt:lpstr>Quiz</vt:lpstr>
      <vt:lpstr>This week’s quiz</vt:lpstr>
      <vt:lpstr>Video</vt:lpstr>
      <vt:lpstr>PowerPoint Presentation</vt:lpstr>
      <vt:lpstr>PowerPoint Presentation</vt:lpstr>
      <vt:lpstr>Exam</vt:lpstr>
      <vt:lpstr>Exam</vt:lpstr>
      <vt:lpstr>Exam</vt:lpstr>
      <vt:lpstr>What next?</vt:lpstr>
      <vt:lpstr>What’s coming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101</cp:revision>
  <dcterms:created xsi:type="dcterms:W3CDTF">2020-08-20T21:40:58Z</dcterms:created>
  <dcterms:modified xsi:type="dcterms:W3CDTF">2021-10-18T21:26:50Z</dcterms:modified>
</cp:coreProperties>
</file>