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87" r:id="rId3"/>
    <p:sldId id="305" r:id="rId4"/>
    <p:sldId id="284" r:id="rId5"/>
    <p:sldId id="285" r:id="rId6"/>
    <p:sldId id="308" r:id="rId7"/>
    <p:sldId id="306" r:id="rId8"/>
    <p:sldId id="307" r:id="rId9"/>
    <p:sldId id="309" r:id="rId10"/>
    <p:sldId id="310" r:id="rId11"/>
    <p:sldId id="311" r:id="rId12"/>
    <p:sldId id="312" r:id="rId13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6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85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8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5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2013857" y="4210166"/>
            <a:ext cx="9645003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CONGEST model:</a:t>
            </a:r>
            <a:br>
              <a:rPr lang="en-US" sz="5400" dirty="0">
                <a:latin typeface="Bernina Sans Condensed Lt" pitchFamily="2" charset="77"/>
              </a:rPr>
            </a:br>
            <a:r>
              <a:rPr lang="en-US" sz="5400" dirty="0">
                <a:latin typeface="Bernina Sans Condensed Lt" pitchFamily="2" charset="77"/>
              </a:rPr>
              <a:t>Bandwidth limitations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F91DBE5D-DA91-F34D-B4CE-3BC5C7D243FC}"/>
              </a:ext>
            </a:extLst>
          </p:cNvPr>
          <p:cNvSpPr txBox="1">
            <a:spLocks/>
          </p:cNvSpPr>
          <p:nvPr/>
        </p:nvSpPr>
        <p:spPr>
          <a:xfrm>
            <a:off x="86954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8C40ED-40F9-9A4D-8A4E-15F7EEB37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hard problems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3A06C-8D47-2D44-964B-B47309777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A:</a:t>
            </a:r>
            <a:r>
              <a:rPr lang="en-US" dirty="0"/>
              <a:t> complicated, lots of information</a:t>
            </a:r>
          </a:p>
          <a:p>
            <a:r>
              <a:rPr lang="en-US" b="1" dirty="0">
                <a:latin typeface="Bernino Sans" pitchFamily="2" charset="77"/>
              </a:rPr>
              <a:t>B: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bottleneck</a:t>
            </a:r>
          </a:p>
          <a:p>
            <a:pPr lvl="1"/>
            <a:r>
              <a:rPr lang="en-US" dirty="0"/>
              <a:t>can only send small number of bits</a:t>
            </a:r>
            <a:br>
              <a:rPr lang="en-US" dirty="0"/>
            </a:br>
            <a:r>
              <a:rPr lang="en-US" dirty="0"/>
              <a:t>per round from A to C</a:t>
            </a:r>
          </a:p>
          <a:p>
            <a:r>
              <a:rPr lang="en-US" b="1" dirty="0">
                <a:latin typeface="Bernino Sans" pitchFamily="2" charset="77"/>
              </a:rPr>
              <a:t>C:</a:t>
            </a:r>
            <a:r>
              <a:rPr lang="en-US" dirty="0"/>
              <a:t> need to know 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0D4948-03DC-E549-A8DF-1B8829F6FD68}"/>
              </a:ext>
            </a:extLst>
          </p:cNvPr>
          <p:cNvSpPr/>
          <p:nvPr/>
        </p:nvSpPr>
        <p:spPr>
          <a:xfrm>
            <a:off x="7010399" y="4299856"/>
            <a:ext cx="1578429" cy="15784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600" b="1" dirty="0">
                <a:latin typeface="Bernino Sans" pitchFamily="2" charset="77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20AA8A-4C8A-9843-8171-1A12407AB061}"/>
              </a:ext>
            </a:extLst>
          </p:cNvPr>
          <p:cNvSpPr/>
          <p:nvPr/>
        </p:nvSpPr>
        <p:spPr>
          <a:xfrm>
            <a:off x="9622970" y="4299856"/>
            <a:ext cx="1578429" cy="15784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600" b="1" dirty="0">
                <a:latin typeface="Bernino Sans" pitchFamily="2" charset="77"/>
              </a:rPr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19F8BA-9201-764C-8B54-F771F87FE926}"/>
              </a:ext>
            </a:extLst>
          </p:cNvPr>
          <p:cNvSpPr/>
          <p:nvPr/>
        </p:nvSpPr>
        <p:spPr>
          <a:xfrm>
            <a:off x="8278585" y="4961163"/>
            <a:ext cx="1654628" cy="2558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688A82-0278-C44B-9187-9D4C0064FA13}"/>
              </a:ext>
            </a:extLst>
          </p:cNvPr>
          <p:cNvSpPr txBox="1"/>
          <p:nvPr/>
        </p:nvSpPr>
        <p:spPr>
          <a:xfrm>
            <a:off x="8769802" y="4391033"/>
            <a:ext cx="672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ernino Sans" pitchFamily="2" charset="77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7067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038A-8E9F-E24E-A231-726BA821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hardness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B267B-B105-5E45-843D-7749A2377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Counting argument</a:t>
            </a:r>
          </a:p>
          <a:p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Many</a:t>
            </a:r>
            <a:r>
              <a:rPr lang="en-US" dirty="0"/>
              <a:t> possible inputs in A</a:t>
            </a:r>
          </a:p>
          <a:p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Few</a:t>
            </a:r>
            <a:r>
              <a:rPr lang="en-US" dirty="0"/>
              <a:t> possible messages across bottleneck B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CD8CD30-6778-AC44-A96D-B4DC1CCCA252}"/>
              </a:ext>
            </a:extLst>
          </p:cNvPr>
          <p:cNvSpPr/>
          <p:nvPr/>
        </p:nvSpPr>
        <p:spPr>
          <a:xfrm>
            <a:off x="7010399" y="4299856"/>
            <a:ext cx="1578429" cy="15784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600" b="1" dirty="0">
                <a:latin typeface="Bernino Sans" pitchFamily="2" charset="77"/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C13CEA-8F08-D940-A0AD-2780CDE360EF}"/>
              </a:ext>
            </a:extLst>
          </p:cNvPr>
          <p:cNvSpPr/>
          <p:nvPr/>
        </p:nvSpPr>
        <p:spPr>
          <a:xfrm>
            <a:off x="9622970" y="4299856"/>
            <a:ext cx="1578429" cy="15784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600" b="1" dirty="0">
                <a:latin typeface="Bernino Sans" pitchFamily="2" charset="77"/>
              </a:rPr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AD3C1D-72D3-5444-A3AB-F8F2AD7B4CA2}"/>
              </a:ext>
            </a:extLst>
          </p:cNvPr>
          <p:cNvSpPr/>
          <p:nvPr/>
        </p:nvSpPr>
        <p:spPr>
          <a:xfrm>
            <a:off x="8278585" y="4961163"/>
            <a:ext cx="1654628" cy="2558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D0C4C-258B-154A-954B-4F77B9DBE7D4}"/>
              </a:ext>
            </a:extLst>
          </p:cNvPr>
          <p:cNvSpPr txBox="1"/>
          <p:nvPr/>
        </p:nvSpPr>
        <p:spPr>
          <a:xfrm>
            <a:off x="8769802" y="4391033"/>
            <a:ext cx="672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ernino Sans" pitchFamily="2" charset="77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17696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038A-8E9F-E24E-A231-726BA821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hardness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B267B-B105-5E45-843D-7749A2377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Counting argument</a:t>
            </a:r>
          </a:p>
          <a:p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Many</a:t>
            </a:r>
            <a:r>
              <a:rPr lang="en-US" dirty="0"/>
              <a:t> possible inputs in A</a:t>
            </a:r>
          </a:p>
          <a:p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Few</a:t>
            </a:r>
            <a:r>
              <a:rPr lang="en-US" dirty="0"/>
              <a:t> possible messages across bottleneck B</a:t>
            </a:r>
          </a:p>
          <a:p>
            <a:r>
              <a:rPr lang="en-US" dirty="0"/>
              <a:t>Contradiction:</a:t>
            </a:r>
          </a:p>
          <a:p>
            <a:pPr lvl="1"/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different</a:t>
            </a:r>
            <a:r>
              <a:rPr lang="en-US" dirty="0"/>
              <a:t> inputs in A</a:t>
            </a:r>
          </a:p>
          <a:p>
            <a:pPr lvl="1"/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same</a:t>
            </a:r>
            <a:r>
              <a:rPr lang="en-US" dirty="0"/>
              <a:t> messages across B</a:t>
            </a:r>
          </a:p>
          <a:p>
            <a:pPr lvl="1"/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same</a:t>
            </a:r>
            <a:r>
              <a:rPr lang="en-US" dirty="0"/>
              <a:t> output in C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CD8CD30-6778-AC44-A96D-B4DC1CCCA252}"/>
              </a:ext>
            </a:extLst>
          </p:cNvPr>
          <p:cNvSpPr/>
          <p:nvPr/>
        </p:nvSpPr>
        <p:spPr>
          <a:xfrm>
            <a:off x="7010399" y="4299856"/>
            <a:ext cx="1578429" cy="15784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600" b="1" dirty="0">
                <a:latin typeface="Bernino Sans" pitchFamily="2" charset="77"/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C13CEA-8F08-D940-A0AD-2780CDE360EF}"/>
              </a:ext>
            </a:extLst>
          </p:cNvPr>
          <p:cNvSpPr/>
          <p:nvPr/>
        </p:nvSpPr>
        <p:spPr>
          <a:xfrm>
            <a:off x="9622970" y="4299856"/>
            <a:ext cx="1578429" cy="15784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600" b="1" dirty="0">
                <a:latin typeface="Bernino Sans" pitchFamily="2" charset="77"/>
              </a:rPr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AD3C1D-72D3-5444-A3AB-F8F2AD7B4CA2}"/>
              </a:ext>
            </a:extLst>
          </p:cNvPr>
          <p:cNvSpPr/>
          <p:nvPr/>
        </p:nvSpPr>
        <p:spPr>
          <a:xfrm>
            <a:off x="8278585" y="4961163"/>
            <a:ext cx="1654628" cy="2558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D0C4C-258B-154A-954B-4F77B9DBE7D4}"/>
              </a:ext>
            </a:extLst>
          </p:cNvPr>
          <p:cNvSpPr txBox="1"/>
          <p:nvPr/>
        </p:nvSpPr>
        <p:spPr>
          <a:xfrm>
            <a:off x="8769802" y="4391033"/>
            <a:ext cx="672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ernino Sans" pitchFamily="2" charset="77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0574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F739-CBFA-4944-BF9A-CE6B6A7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ctr"/>
          <a:lstStyle/>
          <a:p>
            <a:pPr marL="0" indent="0" algn="ctr">
              <a:spcBef>
                <a:spcPts val="5000"/>
              </a:spcBef>
              <a:buNone/>
            </a:pPr>
            <a:r>
              <a:rPr lang="en-US" sz="6400" dirty="0">
                <a:solidFill>
                  <a:schemeClr val="accent1"/>
                </a:solidFill>
                <a:latin typeface="Bernina Sans Extrabold" pitchFamily="2" charset="77"/>
              </a:rPr>
              <a:t>LOCAL model</a:t>
            </a:r>
            <a:br>
              <a:rPr lang="en-US" sz="6400" dirty="0">
                <a:latin typeface="Bernina Sans Extrabold" pitchFamily="2" charset="77"/>
              </a:rPr>
            </a:br>
            <a:r>
              <a:rPr lang="en-US" sz="6400" dirty="0">
                <a:latin typeface="Bernina Sans Extrabold" pitchFamily="2" charset="77"/>
              </a:rPr>
              <a:t>=</a:t>
            </a:r>
            <a:br>
              <a:rPr lang="en-US" sz="6400" dirty="0">
                <a:solidFill>
                  <a:schemeClr val="accent1"/>
                </a:solidFill>
                <a:latin typeface="Bernina Sans Extrabold" pitchFamily="2" charset="77"/>
              </a:rPr>
            </a:br>
            <a:r>
              <a:rPr lang="en-US" sz="6400" dirty="0">
                <a:latin typeface="Bernina Sans Extrabold" pitchFamily="2" charset="77"/>
              </a:rPr>
              <a:t>port-numbering model</a:t>
            </a:r>
            <a:br>
              <a:rPr lang="en-US" sz="6400" dirty="0">
                <a:latin typeface="Bernina Sans Extrabold" pitchFamily="2" charset="77"/>
              </a:rPr>
            </a:br>
            <a:r>
              <a:rPr lang="en-US" sz="6400" dirty="0">
                <a:latin typeface="Bernina Sans Extrabold" pitchFamily="2" charset="77"/>
              </a:rPr>
              <a:t>+ </a:t>
            </a:r>
            <a:r>
              <a:rPr lang="en-US" sz="6400" dirty="0">
                <a:solidFill>
                  <a:schemeClr val="accent1"/>
                </a:solidFill>
                <a:latin typeface="Bernina Sans Extrabold" pitchFamily="2" charset="77"/>
              </a:rPr>
              <a:t>unique identifiers</a:t>
            </a:r>
          </a:p>
          <a:p>
            <a:pPr marL="0" indent="0" algn="ctr">
              <a:spcBef>
                <a:spcPts val="5000"/>
              </a:spcBef>
              <a:buNone/>
            </a:pPr>
            <a:r>
              <a:rPr lang="en-US" dirty="0">
                <a:latin typeface="Bernina Sans Light" pitchFamily="2" charset="77"/>
              </a:rPr>
              <a:t>Nodes have distinct labels from {1, 2, …, poly(</a:t>
            </a:r>
            <a:r>
              <a:rPr lang="en-US" i="1" dirty="0">
                <a:latin typeface="Bernina Sans Light" pitchFamily="2" charset="77"/>
              </a:rPr>
              <a:t>n</a:t>
            </a:r>
            <a:r>
              <a:rPr lang="en-US" dirty="0">
                <a:latin typeface="Bernina Sans Light" pitchFamily="2" charset="77"/>
              </a:rPr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314638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F739-CBFA-4944-BF9A-CE6B6A7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ctr"/>
          <a:lstStyle/>
          <a:p>
            <a:pPr marL="0" indent="0" algn="ctr">
              <a:spcBef>
                <a:spcPts val="5000"/>
              </a:spcBef>
              <a:buNone/>
            </a:pPr>
            <a:r>
              <a:rPr lang="en-US" sz="6400" dirty="0">
                <a:solidFill>
                  <a:schemeClr val="accent1"/>
                </a:solidFill>
                <a:latin typeface="Bernina Sans Extrabold" pitchFamily="2" charset="77"/>
              </a:rPr>
              <a:t>CONGEST model</a:t>
            </a:r>
            <a:br>
              <a:rPr lang="en-US" sz="6400" dirty="0">
                <a:latin typeface="Bernina Sans Extrabold" pitchFamily="2" charset="77"/>
              </a:rPr>
            </a:br>
            <a:r>
              <a:rPr lang="en-US" sz="6400" dirty="0">
                <a:latin typeface="Bernina Sans Extrabold" pitchFamily="2" charset="77"/>
              </a:rPr>
              <a:t>=</a:t>
            </a:r>
            <a:br>
              <a:rPr lang="en-US" sz="6400" dirty="0">
                <a:solidFill>
                  <a:schemeClr val="accent1"/>
                </a:solidFill>
                <a:latin typeface="Bernina Sans Extrabold" pitchFamily="2" charset="77"/>
              </a:rPr>
            </a:br>
            <a:r>
              <a:rPr lang="en-US" sz="6400" dirty="0">
                <a:latin typeface="Bernina Sans Extrabold" pitchFamily="2" charset="77"/>
              </a:rPr>
              <a:t>LOCAL model</a:t>
            </a:r>
            <a:br>
              <a:rPr lang="en-US" sz="6400" dirty="0">
                <a:latin typeface="Bernina Sans Extrabold" pitchFamily="2" charset="77"/>
              </a:rPr>
            </a:br>
            <a:r>
              <a:rPr lang="en-US" sz="6400" dirty="0">
                <a:latin typeface="Bernina Sans Extrabold" pitchFamily="2" charset="77"/>
              </a:rPr>
              <a:t>+ </a:t>
            </a:r>
            <a:r>
              <a:rPr lang="en-US" sz="6400" dirty="0">
                <a:solidFill>
                  <a:schemeClr val="accent1"/>
                </a:solidFill>
                <a:latin typeface="Bernina Sans Extrabold" pitchFamily="2" charset="77"/>
              </a:rPr>
              <a:t>bandwidth limitation</a:t>
            </a:r>
          </a:p>
          <a:p>
            <a:pPr marL="0" indent="0" algn="ctr">
              <a:spcBef>
                <a:spcPts val="5000"/>
              </a:spcBef>
              <a:buNone/>
            </a:pPr>
            <a:r>
              <a:rPr lang="en-US" dirty="0">
                <a:latin typeface="Bernina Sans Light" pitchFamily="2" charset="77"/>
              </a:rPr>
              <a:t>Messages at most </a:t>
            </a:r>
            <a:r>
              <a:rPr lang="en-US" i="1" dirty="0">
                <a:latin typeface="Bernina Sans Light" pitchFamily="2" charset="77"/>
              </a:rPr>
              <a:t>O</a:t>
            </a:r>
            <a:r>
              <a:rPr lang="en-US" dirty="0">
                <a:latin typeface="Bernina Sans Light" pitchFamily="2" charset="77"/>
              </a:rPr>
              <a:t>(log </a:t>
            </a:r>
            <a:r>
              <a:rPr lang="en-US" i="1" dirty="0">
                <a:latin typeface="Bernina Sans Light" pitchFamily="2" charset="77"/>
              </a:rPr>
              <a:t>n</a:t>
            </a:r>
            <a:r>
              <a:rPr lang="en-US" dirty="0">
                <a:latin typeface="Bernina Sans Light" pitchFamily="2" charset="77"/>
              </a:rPr>
              <a:t>) bits</a:t>
            </a:r>
          </a:p>
        </p:txBody>
      </p:sp>
    </p:spTree>
    <p:extLst>
      <p:ext uri="{BB962C8B-B14F-4D97-AF65-F5344CB8AC3E}">
        <p14:creationId xmlns:p14="http://schemas.microsoft.com/office/powerpoint/2010/main" val="28633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C21698-98CB-BA42-B0A9-5FED82ADC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 anchor="ctr"/>
          <a:lstStyle/>
          <a:p>
            <a:pPr marL="0" indent="0">
              <a:buNone/>
            </a:pPr>
            <a:r>
              <a:rPr lang="en-US" sz="5400" b="1" dirty="0">
                <a:solidFill>
                  <a:schemeClr val="accent1"/>
                </a:solidFill>
                <a:latin typeface="Bernina Sans Extrabold" pitchFamily="2" charset="77"/>
              </a:rPr>
              <a:t>LOCAL</a:t>
            </a:r>
            <a:r>
              <a:rPr lang="en-US" sz="5400" dirty="0">
                <a:solidFill>
                  <a:schemeClr val="accent1"/>
                </a:solidFill>
                <a:latin typeface="Bernina Sans Light" pitchFamily="2" charset="77"/>
              </a:rPr>
              <a:t> · unbounded messages</a:t>
            </a:r>
            <a:endParaRPr lang="en-US" sz="4400" dirty="0">
              <a:solidFill>
                <a:schemeClr val="accent1"/>
              </a:solidFill>
              <a:latin typeface="Bernina Sans Light" pitchFamily="2" charset="77"/>
            </a:endParaRPr>
          </a:p>
          <a:p>
            <a:pPr>
              <a:spcBef>
                <a:spcPts val="1500"/>
              </a:spcBef>
            </a:pPr>
            <a:r>
              <a:rPr lang="en-US" dirty="0"/>
              <a:t>everything trivial to solve in </a:t>
            </a:r>
            <a:r>
              <a:rPr lang="en-US" i="1" dirty="0"/>
              <a:t>O</a:t>
            </a:r>
            <a:r>
              <a:rPr lang="en-US" dirty="0"/>
              <a:t>(diameter) rounds: gather full input and solve locally</a:t>
            </a:r>
          </a:p>
          <a:p>
            <a:pPr marL="0" indent="0">
              <a:spcBef>
                <a:spcPts val="5000"/>
              </a:spcBef>
              <a:buNone/>
            </a:pPr>
            <a:r>
              <a:rPr lang="en-US" sz="5400" b="1" dirty="0">
                <a:solidFill>
                  <a:schemeClr val="accent1"/>
                </a:solidFill>
                <a:latin typeface="Bernina Sans Extrabold" pitchFamily="2" charset="77"/>
              </a:rPr>
              <a:t>CONGEST</a:t>
            </a:r>
            <a:r>
              <a:rPr lang="en-US" sz="5400" dirty="0">
                <a:solidFill>
                  <a:schemeClr val="accent1"/>
                </a:solidFill>
                <a:latin typeface="Bernina Sans Light" pitchFamily="2" charset="77"/>
              </a:rPr>
              <a:t> · bounded messages</a:t>
            </a:r>
          </a:p>
          <a:p>
            <a:pPr>
              <a:spcBef>
                <a:spcPts val="1500"/>
              </a:spcBef>
            </a:pPr>
            <a:r>
              <a:rPr lang="en-US" dirty="0"/>
              <a:t>gathering everything is way too expensive</a:t>
            </a:r>
          </a:p>
          <a:p>
            <a:pPr>
              <a:spcBef>
                <a:spcPts val="1500"/>
              </a:spcBef>
            </a:pPr>
            <a:r>
              <a:rPr lang="en-US" i="1" dirty="0"/>
              <a:t>O</a:t>
            </a:r>
            <a:r>
              <a:rPr lang="en-US" dirty="0"/>
              <a:t>(diameter) and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is nontrivial</a:t>
            </a:r>
          </a:p>
        </p:txBody>
      </p:sp>
    </p:spTree>
    <p:extLst>
      <p:ext uri="{BB962C8B-B14F-4D97-AF65-F5344CB8AC3E}">
        <p14:creationId xmlns:p14="http://schemas.microsoft.com/office/powerpoint/2010/main" val="206340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811838"/>
          </a:xfrm>
        </p:spPr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8000" b="1" dirty="0">
                <a:latin typeface="Bernino Sans Extrabold" pitchFamily="2" charset="77"/>
              </a:rPr>
              <a:t>Designing</a:t>
            </a:r>
            <a:br>
              <a:rPr lang="en-US" sz="8000" b="1" dirty="0">
                <a:latin typeface="Bernino Sans Extrabold" pitchFamily="2" charset="77"/>
              </a:rPr>
            </a:br>
            <a:r>
              <a:rPr lang="en-US" sz="8000" b="1" dirty="0">
                <a:latin typeface="Bernino Sans Extrabold" pitchFamily="2" charset="77"/>
              </a:rPr>
              <a:t>efficient</a:t>
            </a:r>
            <a:br>
              <a:rPr lang="en-US" sz="8000" b="1" dirty="0">
                <a:latin typeface="Bernino Sans Extrabold" pitchFamily="2" charset="77"/>
              </a:rPr>
            </a:br>
            <a:r>
              <a:rPr lang="en-US" sz="8000" b="1" dirty="0">
                <a:latin typeface="Bernino Sans Extrabold" pitchFamily="2" charset="77"/>
              </a:rPr>
              <a:t>algorithms in</a:t>
            </a:r>
            <a:br>
              <a:rPr lang="en-US" sz="8000" b="1" dirty="0">
                <a:latin typeface="Bernino Sans Extrabold" pitchFamily="2" charset="77"/>
              </a:rPr>
            </a:br>
            <a:r>
              <a:rPr lang="en-US" sz="8000" b="1" dirty="0">
                <a:latin typeface="Bernino Sans Extrabold" pitchFamily="2" charset="77"/>
              </a:rPr>
              <a:t>CONGEST model</a:t>
            </a:r>
          </a:p>
        </p:txBody>
      </p:sp>
    </p:spTree>
    <p:extLst>
      <p:ext uri="{BB962C8B-B14F-4D97-AF65-F5344CB8AC3E}">
        <p14:creationId xmlns:p14="http://schemas.microsoft.com/office/powerpoint/2010/main" val="268953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A65C-C06A-D143-9089-6E6BDCF0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A39479-DE3E-0348-AD1C-08C9F527D8EC}"/>
              </a:ext>
            </a:extLst>
          </p:cNvPr>
          <p:cNvSpPr/>
          <p:nvPr/>
        </p:nvSpPr>
        <p:spPr>
          <a:xfrm>
            <a:off x="3211287" y="2242457"/>
            <a:ext cx="2079171" cy="27214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spcBef>
                <a:spcPts val="2000"/>
              </a:spcBef>
            </a:pPr>
            <a:r>
              <a:rPr lang="en-US" sz="3200" b="1" dirty="0">
                <a:latin typeface="Bernino Sans Semibold" pitchFamily="2" charset="77"/>
              </a:rPr>
              <a:t>Washing machine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51CD8-171F-2746-B24E-9533F0792966}"/>
              </a:ext>
            </a:extLst>
          </p:cNvPr>
          <p:cNvSpPr/>
          <p:nvPr/>
        </p:nvSpPr>
        <p:spPr>
          <a:xfrm>
            <a:off x="7451272" y="2242457"/>
            <a:ext cx="2079171" cy="27214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spcBef>
                <a:spcPts val="2000"/>
              </a:spcBef>
            </a:pPr>
            <a:r>
              <a:rPr lang="en-US" sz="3200" b="1" dirty="0">
                <a:latin typeface="Bernino Sans Semibold" pitchFamily="2" charset="77"/>
              </a:rPr>
              <a:t>Dryer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544791-5AD0-DF43-BD10-44FF120802CF}"/>
              </a:ext>
            </a:extLst>
          </p:cNvPr>
          <p:cNvSpPr/>
          <p:nvPr/>
        </p:nvSpPr>
        <p:spPr>
          <a:xfrm>
            <a:off x="3630386" y="2541815"/>
            <a:ext cx="1246414" cy="12464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85529C-5343-CE4D-944B-9B2EFDF67687}"/>
              </a:ext>
            </a:extLst>
          </p:cNvPr>
          <p:cNvSpPr/>
          <p:nvPr/>
        </p:nvSpPr>
        <p:spPr>
          <a:xfrm>
            <a:off x="7644494" y="2541815"/>
            <a:ext cx="1692728" cy="16927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FE7824B-A3FA-5D46-8494-F4F925135BA8}"/>
              </a:ext>
            </a:extLst>
          </p:cNvPr>
          <p:cNvSpPr/>
          <p:nvPr/>
        </p:nvSpPr>
        <p:spPr>
          <a:xfrm>
            <a:off x="3883479" y="2797629"/>
            <a:ext cx="734785" cy="73478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93992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A58DA0-A721-C34C-8E27-EFF312B3E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6C6FD-A99A-D040-899C-3111160D1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operations in progress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simultaneously</a:t>
            </a:r>
          </a:p>
          <a:p>
            <a:r>
              <a:rPr lang="en-US" dirty="0"/>
              <a:t>Using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different resources</a:t>
            </a:r>
          </a:p>
          <a:p>
            <a:r>
              <a:rPr lang="en-US" dirty="0"/>
              <a:t>In APSP algorithm:</a:t>
            </a:r>
          </a:p>
          <a:p>
            <a:pPr lvl="1"/>
            <a:r>
              <a:rPr lang="en-US" dirty="0"/>
              <a:t>multiple waves</a:t>
            </a:r>
          </a:p>
          <a:p>
            <a:pPr lvl="1"/>
            <a:r>
              <a:rPr lang="en-US" dirty="0"/>
              <a:t>using different</a:t>
            </a:r>
            <a:br>
              <a:rPr lang="en-US" dirty="0"/>
            </a:br>
            <a:r>
              <a:rPr lang="en-US" dirty="0"/>
              <a:t>communication links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731831-5B3B-DC49-B84F-8BE6541E4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3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A58DA0-A721-C34C-8E27-EFF312B3E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6C6FD-A99A-D040-899C-3111160D1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Does not reduce the total number of messages</a:t>
            </a:r>
            <a:endParaRPr lang="en-US" dirty="0"/>
          </a:p>
          <a:p>
            <a:pPr lvl="1"/>
            <a:r>
              <a:rPr lang="en-US" dirty="0"/>
              <a:t>only removes idle periods between messages</a:t>
            </a:r>
          </a:p>
          <a:p>
            <a:r>
              <a:rPr lang="en-US" dirty="0"/>
              <a:t>If all communication links are already sending useful data every round, no room for pipelining</a:t>
            </a:r>
          </a:p>
        </p:txBody>
      </p:sp>
    </p:spTree>
    <p:extLst>
      <p:ext uri="{BB962C8B-B14F-4D97-AF65-F5344CB8AC3E}">
        <p14:creationId xmlns:p14="http://schemas.microsoft.com/office/powerpoint/2010/main" val="756799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811838"/>
          </a:xfrm>
        </p:spPr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8000" b="1" dirty="0">
                <a:latin typeface="Bernino Sans Extrabold" pitchFamily="2" charset="77"/>
              </a:rPr>
              <a:t>What kind of problems cannot</a:t>
            </a:r>
            <a:br>
              <a:rPr lang="en-US" sz="8000" b="1" dirty="0">
                <a:latin typeface="Bernino Sans Extrabold" pitchFamily="2" charset="77"/>
              </a:rPr>
            </a:br>
            <a:r>
              <a:rPr lang="en-US" sz="8000" b="1" dirty="0">
                <a:latin typeface="Bernino Sans Extrabold" pitchFamily="2" charset="77"/>
              </a:rPr>
              <a:t>be solved fast in</a:t>
            </a:r>
            <a:br>
              <a:rPr lang="en-US" sz="8000" b="1" dirty="0">
                <a:latin typeface="Bernino Sans Extrabold" pitchFamily="2" charset="77"/>
              </a:rPr>
            </a:br>
            <a:r>
              <a:rPr lang="en-US" sz="8000" b="1" dirty="0">
                <a:latin typeface="Bernino Sans Extrabold" pitchFamily="2" charset="77"/>
              </a:rPr>
              <a:t>CONGEST model?</a:t>
            </a:r>
          </a:p>
        </p:txBody>
      </p:sp>
    </p:spTree>
    <p:extLst>
      <p:ext uri="{BB962C8B-B14F-4D97-AF65-F5344CB8AC3E}">
        <p14:creationId xmlns:p14="http://schemas.microsoft.com/office/powerpoint/2010/main" val="3542913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264</Words>
  <Application>Microsoft Macintosh PowerPoint</Application>
  <PresentationFormat>Widescreen</PresentationFormat>
  <Paragraphs>55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Bernina Sans Condensed Lt</vt:lpstr>
      <vt:lpstr>Bernina Sans Extrabold</vt:lpstr>
      <vt:lpstr>Bernina Sans Light</vt:lpstr>
      <vt:lpstr>Bernina Sans Narrow Exbold</vt:lpstr>
      <vt:lpstr>Bernino Sans</vt:lpstr>
      <vt:lpstr>Bernino Sans Extrabold</vt:lpstr>
      <vt:lpstr>Bernino Sans Light</vt:lpstr>
      <vt:lpstr>Bernino Sans Semibold</vt:lpstr>
      <vt:lpstr>Calibri</vt:lpstr>
      <vt:lpstr>Office Theme</vt:lpstr>
      <vt:lpstr>Distributed Algorithms</vt:lpstr>
      <vt:lpstr>PowerPoint Presentation</vt:lpstr>
      <vt:lpstr>PowerPoint Presentation</vt:lpstr>
      <vt:lpstr>PowerPoint Presentation</vt:lpstr>
      <vt:lpstr>PowerPoint Presentation</vt:lpstr>
      <vt:lpstr>Pipelining</vt:lpstr>
      <vt:lpstr>Pipelining</vt:lpstr>
      <vt:lpstr>Pipelining</vt:lpstr>
      <vt:lpstr>PowerPoint Presentation</vt:lpstr>
      <vt:lpstr>Typical hard problems</vt:lpstr>
      <vt:lpstr>Proving hardness</vt:lpstr>
      <vt:lpstr>Proving hardness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93</cp:revision>
  <dcterms:created xsi:type="dcterms:W3CDTF">2020-08-20T21:40:58Z</dcterms:created>
  <dcterms:modified xsi:type="dcterms:W3CDTF">2021-10-12T08:39:06Z</dcterms:modified>
</cp:coreProperties>
</file>