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82" r:id="rId12"/>
    <p:sldId id="268" r:id="rId13"/>
    <p:sldId id="279" r:id="rId14"/>
    <p:sldId id="269" r:id="rId15"/>
    <p:sldId id="276" r:id="rId16"/>
    <p:sldId id="277" r:id="rId17"/>
    <p:sldId id="275" r:id="rId18"/>
    <p:sldId id="270" r:id="rId19"/>
    <p:sldId id="273" r:id="rId20"/>
    <p:sldId id="271" r:id="rId21"/>
    <p:sldId id="280" r:id="rId2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9"/>
    <p:restoredTop sz="94762"/>
  </p:normalViewPr>
  <p:slideViewPr>
    <p:cSldViewPr snapToGrid="0" snapToObjects="1" showGuides="1">
      <p:cViewPr varScale="1">
        <p:scale>
          <a:sx n="117" d="100"/>
          <a:sy n="117" d="100"/>
        </p:scale>
        <p:origin x="92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8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6954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2021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1753849" y="4210166"/>
            <a:ext cx="9905012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Warm-up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92A3-EE90-F14F-8F05-B660226F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practicalities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438B-8F5C-494A-8545-90BCA59C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 with everything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100% online</a:t>
            </a:r>
          </a:p>
          <a:p>
            <a:pPr lvl="1"/>
            <a:r>
              <a:rPr lang="en-US" dirty="0"/>
              <a:t>on-campus exercise sessions later if possible?</a:t>
            </a:r>
          </a:p>
          <a:p>
            <a:r>
              <a:rPr lang="en-US" dirty="0"/>
              <a:t>Primary tool for communication: </a:t>
            </a:r>
            <a:r>
              <a:rPr lang="en-US" b="1" dirty="0" err="1">
                <a:latin typeface="Bernino Sans" pitchFamily="2" charset="77"/>
              </a:rPr>
              <a:t>Zulip</a:t>
            </a:r>
            <a:endParaRPr lang="en-US" b="1" dirty="0">
              <a:latin typeface="Bernino Sans" pitchFamily="2" charset="77"/>
            </a:endParaRPr>
          </a:p>
          <a:p>
            <a:r>
              <a:rPr lang="en-US" dirty="0"/>
              <a:t>Lectures &amp; exercise sessions: </a:t>
            </a:r>
            <a:r>
              <a:rPr lang="en-US" b="1" dirty="0">
                <a:latin typeface="Bernino Sans" pitchFamily="2" charset="77"/>
              </a:rPr>
              <a:t>Zoom</a:t>
            </a:r>
          </a:p>
          <a:p>
            <a:r>
              <a:rPr lang="en-US" dirty="0"/>
              <a:t>Course material, submitting solutions: </a:t>
            </a:r>
            <a:r>
              <a:rPr lang="en-US" b="1" dirty="0">
                <a:latin typeface="Bernino Sans" pitchFamily="2" charset="77"/>
              </a:rPr>
              <a:t>MyCourses</a:t>
            </a:r>
          </a:p>
        </p:txBody>
      </p:sp>
    </p:spTree>
    <p:extLst>
      <p:ext uri="{BB962C8B-B14F-4D97-AF65-F5344CB8AC3E}">
        <p14:creationId xmlns:p14="http://schemas.microsoft.com/office/powerpoint/2010/main" val="124450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B59E2F-E7C4-1C43-AF60-D37F90B6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content…</a:t>
            </a:r>
          </a:p>
        </p:txBody>
      </p:sp>
    </p:spTree>
    <p:extLst>
      <p:ext uri="{BB962C8B-B14F-4D97-AF65-F5344CB8AC3E}">
        <p14:creationId xmlns:p14="http://schemas.microsoft.com/office/powerpoint/2010/main" val="84631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6350-AB51-FA4B-9C3B-EFF77FF8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1a: introduction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51F956-0C5C-8F40-B800-7E1C856F5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4269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E0C1-6D4A-5E44-BFEE-6BF33DBA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 to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518F-8F59-1E48-B4D8-C87CE609E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was the key new thing</a:t>
            </a:r>
            <a:br>
              <a:rPr lang="en-US" dirty="0"/>
            </a:br>
            <a:r>
              <a:rPr lang="en-US" dirty="0"/>
              <a:t>to you in the first video?</a:t>
            </a:r>
          </a:p>
          <a:p>
            <a:pPr marL="0" indent="0">
              <a:buNone/>
            </a:pPr>
            <a:r>
              <a:rPr lang="en-US" dirty="0"/>
              <a:t>Or were you already</a:t>
            </a:r>
            <a:br>
              <a:rPr lang="en-US" dirty="0"/>
            </a:br>
            <a:r>
              <a:rPr lang="en-US" dirty="0"/>
              <a:t>familiar with the</a:t>
            </a:r>
            <a:br>
              <a:rPr lang="en-US" dirty="0"/>
            </a:br>
            <a:r>
              <a:rPr lang="en-US" dirty="0"/>
              <a:t>distributed perspective?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974CF8-C283-0245-85AD-3D9319392126}"/>
              </a:ext>
            </a:extLst>
          </p:cNvPr>
          <p:cNvSpPr/>
          <p:nvPr/>
        </p:nvSpPr>
        <p:spPr>
          <a:xfrm>
            <a:off x="7603435" y="3429000"/>
            <a:ext cx="4171121" cy="2882899"/>
          </a:xfrm>
          <a:prstGeom prst="roundRect">
            <a:avLst>
              <a:gd name="adj" fmla="val 106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4000" b="1" dirty="0">
                <a:latin typeface="Bernino Sans Semibold" pitchFamily="2" charset="77"/>
              </a:rPr>
              <a:t>Please answer</a:t>
            </a:r>
            <a:br>
              <a:rPr lang="en-US" sz="4000" b="1" dirty="0">
                <a:latin typeface="Bernino Sans Semibold" pitchFamily="2" charset="77"/>
              </a:rPr>
            </a:br>
            <a:r>
              <a:rPr lang="en-US" sz="4000" b="1" dirty="0">
                <a:latin typeface="Bernino Sans Semibold" pitchFamily="2" charset="77"/>
              </a:rPr>
              <a:t>in </a:t>
            </a:r>
            <a:r>
              <a:rPr lang="en-US" sz="4000" b="1" dirty="0" err="1">
                <a:latin typeface="Bernino Sans Semibold" pitchFamily="2" charset="77"/>
              </a:rPr>
              <a:t>Zulip</a:t>
            </a:r>
            <a:r>
              <a:rPr lang="en-US" sz="4000" b="1" dirty="0">
                <a:latin typeface="Bernino Sans Semibold" pitchFamily="2" charset="77"/>
              </a:rPr>
              <a:t> with</a:t>
            </a:r>
            <a:br>
              <a:rPr lang="en-US" sz="4000" b="1" dirty="0">
                <a:latin typeface="Bernino Sans Semibold" pitchFamily="2" charset="77"/>
              </a:rPr>
            </a:br>
            <a:r>
              <a:rPr lang="en-US" sz="4000" b="1" dirty="0">
                <a:latin typeface="Bernino Sans Semibold" pitchFamily="2" charset="77"/>
              </a:rPr>
              <a:t>one sentence!</a:t>
            </a:r>
            <a:endParaRPr lang="en-US" sz="3600" dirty="0">
              <a:latin typeface="Bernin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5127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288B-4057-3F43-968C-4B366FF7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1b: coloring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63B8B1-F875-C045-AD54-49EAA6FD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79698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3FA-B56E-6F46-87BD-C56F7485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color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128C-16D7-894C-AFAA-F9DB8EDE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all nodes with the </a:t>
            </a:r>
            <a:r>
              <a:rPr lang="en-US" b="1" dirty="0">
                <a:latin typeface="Bernino Sans" pitchFamily="2" charset="77"/>
              </a:rPr>
              <a:t>largest color </a:t>
            </a:r>
            <a:r>
              <a:rPr lang="en-US" dirty="0"/>
              <a:t>are active</a:t>
            </a:r>
          </a:p>
          <a:p>
            <a:pPr lvl="1"/>
            <a:r>
              <a:rPr lang="en-US" dirty="0"/>
              <a:t>active nodes pick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smallest color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that is not used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by their neighbors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1F58B-4740-064B-B4F2-A2C95F407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16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3FA-B56E-6F46-87BD-C56F7485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128C-16D7-894C-AFAA-F9DB8EDE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simpler algorithm idea: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all nodes </a:t>
            </a:r>
            <a:r>
              <a:rPr lang="en-US" dirty="0"/>
              <a:t>pick the smallest color that</a:t>
            </a:r>
            <a:br>
              <a:rPr lang="en-US" dirty="0"/>
            </a:br>
            <a:r>
              <a:rPr lang="en-US" dirty="0"/>
              <a:t>is not used by their neighbors</a:t>
            </a:r>
          </a:p>
          <a:p>
            <a:r>
              <a:rPr lang="en-US" b="1" dirty="0">
                <a:latin typeface="Bernino Sans" pitchFamily="2" charset="77"/>
              </a:rPr>
              <a:t>What would go wrong?</a:t>
            </a:r>
          </a:p>
          <a:p>
            <a:pPr lvl="1"/>
            <a:r>
              <a:rPr lang="en-US" i="1" dirty="0"/>
              <a:t>construct an example in which this algorithm fails!</a:t>
            </a:r>
          </a:p>
        </p:txBody>
      </p:sp>
    </p:spTree>
    <p:extLst>
      <p:ext uri="{BB962C8B-B14F-4D97-AF65-F5344CB8AC3E}">
        <p14:creationId xmlns:p14="http://schemas.microsoft.com/office/powerpoint/2010/main" val="3336829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288B-4057-3F43-968C-4B366FF7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1b: coloring fast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67BA3F-52BD-3E40-A944-BA0141820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64503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402A-89D6-8D4E-A8F5-0970DE50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color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944B-783B-BC4C-A412-435F6089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find the first bit that differs in successor</a:t>
            </a:r>
          </a:p>
          <a:p>
            <a:pPr lvl="1"/>
            <a:r>
              <a:rPr lang="en-US" dirty="0"/>
              <a:t>index 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bit value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new color is (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5956A-472F-2641-9F58-595F38E0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74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402A-89D6-8D4E-A8F5-0970DE50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944B-783B-BC4C-A412-435F6089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find the first bit that differs in successor</a:t>
            </a:r>
          </a:p>
          <a:p>
            <a:pPr lvl="1"/>
            <a:r>
              <a:rPr lang="en-US" dirty="0"/>
              <a:t>index 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bit value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new color is (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What would go wrong if the new color</a:t>
            </a:r>
            <a:br>
              <a:rPr lang="en-US" b="1" dirty="0">
                <a:latin typeface="Bernino Sans" pitchFamily="2" charset="77"/>
              </a:rPr>
            </a:br>
            <a:r>
              <a:rPr lang="en-US" b="1" dirty="0">
                <a:latin typeface="Bernino Sans" pitchFamily="2" charset="77"/>
              </a:rPr>
              <a:t>was just 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b</a:t>
            </a:r>
            <a:r>
              <a:rPr lang="en-US" sz="1200" b="1" dirty="0">
                <a:solidFill>
                  <a:schemeClr val="accent2"/>
                </a:solidFill>
                <a:latin typeface="Bernino Sans" pitchFamily="2" charset="77"/>
              </a:rPr>
              <a:t> </a:t>
            </a:r>
            <a:r>
              <a:rPr lang="en-US" b="1" dirty="0">
                <a:latin typeface="Bernino Sans" pitchFamily="2" charset="77"/>
              </a:rPr>
              <a:t>?</a:t>
            </a:r>
            <a:endParaRPr lang="en-US" dirty="0"/>
          </a:p>
          <a:p>
            <a:pPr lvl="1"/>
            <a:r>
              <a:rPr lang="en-US" i="1" dirty="0"/>
              <a:t>construct an example in which it fails!</a:t>
            </a:r>
          </a:p>
        </p:txBody>
      </p:sp>
    </p:spTree>
    <p:extLst>
      <p:ext uri="{BB962C8B-B14F-4D97-AF65-F5344CB8AC3E}">
        <p14:creationId xmlns:p14="http://schemas.microsoft.com/office/powerpoint/2010/main" val="248466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0835-462A-B644-B2DA-3EACEE57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D888A-D209-EB4A-8846-0640B86D4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have already done this:</a:t>
            </a:r>
          </a:p>
          <a:p>
            <a:pPr lvl="1"/>
            <a:r>
              <a:rPr lang="en-US" dirty="0"/>
              <a:t>register in </a:t>
            </a:r>
            <a:r>
              <a:rPr lang="en-US" b="1" dirty="0" err="1">
                <a:solidFill>
                  <a:schemeClr val="accent2"/>
                </a:solidFill>
                <a:latin typeface="Bernino Sans" pitchFamily="2" charset="77"/>
              </a:rPr>
              <a:t>Sisu</a:t>
            </a:r>
            <a:endParaRPr lang="en-US" b="1" dirty="0">
              <a:solidFill>
                <a:schemeClr val="accent2"/>
              </a:solidFill>
              <a:latin typeface="Bernino Sans" pitchFamily="2" charset="77"/>
            </a:endParaRPr>
          </a:p>
          <a:p>
            <a:pPr lvl="1"/>
            <a:r>
              <a:rPr lang="en-US" dirty="0"/>
              <a:t>read instructions in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MyCourses</a:t>
            </a:r>
          </a:p>
          <a:p>
            <a:pPr lvl="1"/>
            <a:r>
              <a:rPr lang="en-US" dirty="0"/>
              <a:t>join our </a:t>
            </a:r>
            <a:r>
              <a:rPr lang="en-US" b="1" dirty="0" err="1">
                <a:solidFill>
                  <a:schemeClr val="accent2"/>
                </a:solidFill>
                <a:latin typeface="Bernino Sans" pitchFamily="2" charset="77"/>
              </a:rPr>
              <a:t>Zulip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 workspace</a:t>
            </a:r>
          </a:p>
          <a:p>
            <a:pPr lvl="1"/>
            <a:r>
              <a:rPr lang="en-US" dirty="0"/>
              <a:t>watch two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pre-recorded videos</a:t>
            </a:r>
          </a:p>
          <a:p>
            <a:pPr lvl="1"/>
            <a:r>
              <a:rPr lang="en-US" dirty="0"/>
              <a:t>solve this week’s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quiz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6002CDC-79E4-1043-B423-E76723112913}"/>
              </a:ext>
            </a:extLst>
          </p:cNvPr>
          <p:cNvSpPr/>
          <p:nvPr/>
        </p:nvSpPr>
        <p:spPr>
          <a:xfrm>
            <a:off x="6833569" y="4769286"/>
            <a:ext cx="3992648" cy="1625904"/>
          </a:xfrm>
          <a:prstGeom prst="wedgeRoundRectCallout">
            <a:avLst>
              <a:gd name="adj1" fmla="val -72779"/>
              <a:gd name="adj2" fmla="val -465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ernino Sans Semibold" pitchFamily="2" charset="77"/>
              </a:rPr>
              <a:t>This week: extra time</a:t>
            </a:r>
            <a:br>
              <a:rPr lang="en-US" sz="2400" b="1" dirty="0">
                <a:latin typeface="Bernino Sans Semibold" pitchFamily="2" charset="77"/>
              </a:rPr>
            </a:br>
            <a:r>
              <a:rPr lang="en-US" sz="2400" b="1" dirty="0">
                <a:latin typeface="Bernino Sans Semibold" pitchFamily="2" charset="77"/>
              </a:rPr>
              <a:t>to solve the quiz until midnight today!</a:t>
            </a:r>
          </a:p>
        </p:txBody>
      </p:sp>
    </p:spTree>
    <p:extLst>
      <p:ext uri="{BB962C8B-B14F-4D97-AF65-F5344CB8AC3E}">
        <p14:creationId xmlns:p14="http://schemas.microsoft.com/office/powerpoint/2010/main" val="270959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402A-89D6-8D4E-A8F5-0970DE50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944B-783B-BC4C-A412-435F6089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find the first bit that differs in successor</a:t>
            </a:r>
          </a:p>
          <a:p>
            <a:pPr lvl="1"/>
            <a:r>
              <a:rPr lang="en-US" dirty="0"/>
              <a:t>index 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bit value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new color is (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What would go wrong if the new color</a:t>
            </a:r>
            <a:br>
              <a:rPr lang="en-US" b="1" dirty="0">
                <a:latin typeface="Bernino Sans" pitchFamily="2" charset="77"/>
              </a:rPr>
            </a:br>
            <a:r>
              <a:rPr lang="en-US" b="1" dirty="0">
                <a:latin typeface="Bernino Sans" pitchFamily="2" charset="77"/>
              </a:rPr>
              <a:t>was just </a:t>
            </a:r>
            <a:r>
              <a:rPr lang="en-US" b="1" i="1" dirty="0" err="1">
                <a:solidFill>
                  <a:schemeClr val="accent2"/>
                </a:solidFill>
                <a:latin typeface="Bernino Sans" pitchFamily="2" charset="77"/>
              </a:rPr>
              <a:t>i</a:t>
            </a:r>
            <a:r>
              <a:rPr lang="en-US" sz="1200" b="1" dirty="0">
                <a:solidFill>
                  <a:schemeClr val="accent2"/>
                </a:solidFill>
                <a:latin typeface="Bernino Sans" pitchFamily="2" charset="77"/>
              </a:rPr>
              <a:t> </a:t>
            </a:r>
            <a:r>
              <a:rPr lang="en-US" b="1" dirty="0">
                <a:latin typeface="Bernino Sans" pitchFamily="2" charset="77"/>
              </a:rPr>
              <a:t>?</a:t>
            </a:r>
          </a:p>
          <a:p>
            <a:pPr lvl="1"/>
            <a:r>
              <a:rPr lang="en-US" i="1" dirty="0"/>
              <a:t>construct an example in which it fails!</a:t>
            </a:r>
          </a:p>
        </p:txBody>
      </p:sp>
    </p:spTree>
    <p:extLst>
      <p:ext uri="{BB962C8B-B14F-4D97-AF65-F5344CB8AC3E}">
        <p14:creationId xmlns:p14="http://schemas.microsoft.com/office/powerpoint/2010/main" val="218797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103D-5E70-2649-8ECC-5ADAA26E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98E5-2E06-0D45-AAFA-BD67C73C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Week 2: </a:t>
            </a:r>
            <a:r>
              <a:rPr lang="en-US" dirty="0"/>
              <a:t>graph theory</a:t>
            </a:r>
          </a:p>
          <a:p>
            <a:r>
              <a:rPr lang="en-US" b="1" dirty="0">
                <a:latin typeface="Bernino Sans" pitchFamily="2" charset="77"/>
              </a:rPr>
              <a:t>Weeks 3–6: </a:t>
            </a:r>
            <a:r>
              <a:rPr lang="en-US" dirty="0"/>
              <a:t>models of distributed computing</a:t>
            </a:r>
          </a:p>
          <a:p>
            <a:pPr lvl="1"/>
            <a:r>
              <a:rPr lang="en-US" dirty="0"/>
              <a:t>examples of efficient distributed algorithms</a:t>
            </a:r>
          </a:p>
          <a:p>
            <a:r>
              <a:rPr lang="en-US" b="1" dirty="0">
                <a:latin typeface="Bernino Sans" pitchFamily="2" charset="77"/>
              </a:rPr>
              <a:t>Weeks 7–11: </a:t>
            </a:r>
            <a:r>
              <a:rPr lang="en-US" dirty="0"/>
              <a:t>proving impossibility results</a:t>
            </a:r>
          </a:p>
          <a:p>
            <a:r>
              <a:rPr lang="en-US" b="1" dirty="0">
                <a:latin typeface="Bernino Sans" pitchFamily="2" charset="77"/>
              </a:rPr>
              <a:t>Week 12: </a:t>
            </a:r>
            <a:r>
              <a:rPr lang="en-US" dirty="0"/>
              <a:t>conclusions, recap</a:t>
            </a:r>
          </a:p>
        </p:txBody>
      </p:sp>
    </p:spTree>
    <p:extLst>
      <p:ext uri="{BB962C8B-B14F-4D97-AF65-F5344CB8AC3E}">
        <p14:creationId xmlns:p14="http://schemas.microsoft.com/office/powerpoint/2010/main" val="252605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2756-D5CC-BC43-A091-6E0F72B8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weekly routine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6686-AA28-D94C-B6DC-CF94772B2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Mon: </a:t>
            </a:r>
            <a:r>
              <a:rPr lang="en-US" dirty="0"/>
              <a:t>prerecorded videos</a:t>
            </a:r>
          </a:p>
          <a:p>
            <a:r>
              <a:rPr lang="en-US" b="1" dirty="0">
                <a:latin typeface="Bernino Sans" pitchFamily="2" charset="77"/>
              </a:rPr>
              <a:t>Tue: </a:t>
            </a:r>
            <a:r>
              <a:rPr lang="en-US" dirty="0"/>
              <a:t>quiz (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noon</a:t>
            </a:r>
            <a:r>
              <a:rPr lang="en-US" dirty="0"/>
              <a:t>), lecture (</a:t>
            </a:r>
            <a:r>
              <a:rPr lang="en-US" dirty="0">
                <a:solidFill>
                  <a:schemeClr val="accent1"/>
                </a:solidFill>
                <a:latin typeface="Bernino Sans" pitchFamily="2" charset="77"/>
              </a:rPr>
              <a:t>12:15pm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Wed: </a:t>
            </a:r>
            <a:r>
              <a:rPr lang="en-US" dirty="0"/>
              <a:t>1 exercise (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midnight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Thu: </a:t>
            </a:r>
            <a:r>
              <a:rPr lang="en-US" dirty="0"/>
              <a:t>exercise session (</a:t>
            </a:r>
            <a:r>
              <a:rPr lang="en-US" dirty="0">
                <a:solidFill>
                  <a:schemeClr val="accent1"/>
                </a:solidFill>
                <a:latin typeface="Bernino Sans" pitchFamily="2" charset="77"/>
              </a:rPr>
              <a:t>10:15am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Fri: </a:t>
            </a:r>
            <a:r>
              <a:rPr lang="en-US" dirty="0"/>
              <a:t>2 exercises (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midnight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6989E2-AB00-994E-8C8D-06EF0ED1D83A}"/>
              </a:ext>
            </a:extLst>
          </p:cNvPr>
          <p:cNvSpPr/>
          <p:nvPr/>
        </p:nvSpPr>
        <p:spPr>
          <a:xfrm>
            <a:off x="8408277" y="5065986"/>
            <a:ext cx="3415862" cy="149246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rnino Sans Semibold" pitchFamily="2" charset="77"/>
              </a:rPr>
              <a:t>Workload:</a:t>
            </a:r>
          </a:p>
          <a:p>
            <a:pPr algn="ctr"/>
            <a:r>
              <a:rPr lang="en-US" sz="3200" b="1" dirty="0">
                <a:latin typeface="Bernino Sans Semibold" pitchFamily="2" charset="77"/>
              </a:rPr>
              <a:t>10–11 h/week</a:t>
            </a:r>
          </a:p>
        </p:txBody>
      </p:sp>
    </p:spTree>
    <p:extLst>
      <p:ext uri="{BB962C8B-B14F-4D97-AF65-F5344CB8AC3E}">
        <p14:creationId xmlns:p14="http://schemas.microsoft.com/office/powerpoint/2010/main" val="64817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F711-E341-1347-9E29-B7FA39DE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39B7-9D49-F64C-A901-AF396A3B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quiz per week, in the textbook</a:t>
            </a:r>
          </a:p>
          <a:p>
            <a:r>
              <a:rPr lang="en-US" dirty="0"/>
              <a:t>Solve by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Tuesday</a:t>
            </a:r>
            <a:r>
              <a:rPr lang="en-US" dirty="0"/>
              <a:t> at noon</a:t>
            </a:r>
          </a:p>
          <a:p>
            <a:r>
              <a:rPr lang="en-US" dirty="0"/>
              <a:t>Submit your answer in </a:t>
            </a:r>
            <a:r>
              <a:rPr lang="en-US" b="1" dirty="0">
                <a:latin typeface="Bernino Sans" pitchFamily="2" charset="77"/>
              </a:rPr>
              <a:t>MyCourses</a:t>
            </a:r>
          </a:p>
          <a:p>
            <a:pPr lvl="1"/>
            <a:r>
              <a:rPr lang="en-US" dirty="0"/>
              <a:t>type the answer in the web form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The answers should be very short</a:t>
            </a:r>
          </a:p>
          <a:p>
            <a:pPr lvl="1"/>
            <a:r>
              <a:rPr lang="en-US" dirty="0"/>
              <a:t>just give the answer, nothing else!</a:t>
            </a:r>
          </a:p>
          <a:p>
            <a:pPr lvl="1"/>
            <a:r>
              <a:rPr lang="en-US" dirty="0"/>
              <a:t>no proofs, no explanations!</a:t>
            </a:r>
          </a:p>
        </p:txBody>
      </p:sp>
    </p:spTree>
    <p:extLst>
      <p:ext uri="{BB962C8B-B14F-4D97-AF65-F5344CB8AC3E}">
        <p14:creationId xmlns:p14="http://schemas.microsoft.com/office/powerpoint/2010/main" val="390821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EEDE-6A5C-264D-86CC-52F4C0FF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1F44-3EA0-3749-8EB6-94D2D6F46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5+ exercises per week, in the textbook</a:t>
            </a:r>
          </a:p>
          <a:p>
            <a:r>
              <a:rPr lang="en-US" dirty="0"/>
              <a:t>Solve 1 by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Wednesday</a:t>
            </a:r>
            <a:r>
              <a:rPr lang="en-US" dirty="0"/>
              <a:t>, 2 more by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Friday</a:t>
            </a:r>
          </a:p>
          <a:p>
            <a:r>
              <a:rPr lang="en-US" dirty="0"/>
              <a:t>Submit your answers in </a:t>
            </a:r>
            <a:r>
              <a:rPr lang="en-US" b="1" dirty="0">
                <a:latin typeface="Bernino Sans" pitchFamily="2" charset="77"/>
              </a:rPr>
              <a:t>MyCourses</a:t>
            </a:r>
          </a:p>
          <a:p>
            <a:pPr lvl="1"/>
            <a:r>
              <a:rPr lang="en-US" dirty="0"/>
              <a:t>submit the answer as an easy-to-read PDF file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The answers need to be complete</a:t>
            </a:r>
          </a:p>
          <a:p>
            <a:pPr lvl="1"/>
            <a:r>
              <a:rPr lang="en-US" dirty="0"/>
              <a:t>full details, complete proofs</a:t>
            </a:r>
          </a:p>
          <a:p>
            <a:pPr lvl="1"/>
            <a:r>
              <a:rPr lang="en-US" dirty="0"/>
              <a:t>e.g. why does your algorithm work correctly?</a:t>
            </a:r>
          </a:p>
        </p:txBody>
      </p:sp>
    </p:spTree>
    <p:extLst>
      <p:ext uri="{BB962C8B-B14F-4D97-AF65-F5344CB8AC3E}">
        <p14:creationId xmlns:p14="http://schemas.microsoft.com/office/powerpoint/2010/main" val="93164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976B-B2B3-594B-9F67-6F18098A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60FB-E94B-BB47-886F-36C7F4642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textbook, marked with a star</a:t>
            </a:r>
          </a:p>
          <a:p>
            <a:r>
              <a:rPr lang="en-US" dirty="0"/>
              <a:t>Solve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at any point </a:t>
            </a:r>
            <a:r>
              <a:rPr lang="en-US" dirty="0"/>
              <a:t>during the course</a:t>
            </a:r>
          </a:p>
          <a:p>
            <a:r>
              <a:rPr lang="en-US" b="1" dirty="0">
                <a:latin typeface="Bernino Sans" pitchFamily="2" charset="77"/>
              </a:rPr>
              <a:t>Email</a:t>
            </a:r>
            <a:r>
              <a:rPr lang="en-US" dirty="0"/>
              <a:t> your answers to the lecturer</a:t>
            </a:r>
          </a:p>
          <a:p>
            <a:pPr lvl="1"/>
            <a:r>
              <a:rPr lang="en-US" dirty="0"/>
              <a:t>with full details, as an easy-to-read PDF file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Again, the answers need to be complete</a:t>
            </a:r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C9B0BFE6-8876-1D4A-8927-9A6D458D568D}"/>
              </a:ext>
            </a:extLst>
          </p:cNvPr>
          <p:cNvSpPr/>
          <p:nvPr/>
        </p:nvSpPr>
        <p:spPr>
          <a:xfrm>
            <a:off x="8901397" y="1794095"/>
            <a:ext cx="509865" cy="50986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9073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3644-7CBE-8145-A89A-6E29A9CA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D5B1A-E943-1047-86D1-5B84CDC4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To pass the course:</a:t>
            </a:r>
          </a:p>
          <a:p>
            <a:pPr lvl="1"/>
            <a:r>
              <a:rPr lang="en-US" dirty="0"/>
              <a:t>you need to pass both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midterm exams</a:t>
            </a:r>
          </a:p>
          <a:p>
            <a:r>
              <a:rPr lang="en-US" b="1" dirty="0">
                <a:latin typeface="Bernino Sans" pitchFamily="2" charset="77"/>
              </a:rPr>
              <a:t>For a good grade:</a:t>
            </a:r>
          </a:p>
          <a:p>
            <a:pPr lvl="1"/>
            <a:r>
              <a:rPr lang="en-US" dirty="0"/>
              <a:t>you need to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solve exercises</a:t>
            </a:r>
          </a:p>
          <a:p>
            <a:pPr lvl="1"/>
            <a:r>
              <a:rPr lang="en-US" dirty="0"/>
              <a:t>quiz + exercises = max 96 points in total</a:t>
            </a:r>
          </a:p>
          <a:p>
            <a:pPr lvl="1"/>
            <a:r>
              <a:rPr lang="en-US" dirty="0"/>
              <a:t>challenging exercises = 4 extra points each</a:t>
            </a:r>
          </a:p>
          <a:p>
            <a:pPr lvl="1"/>
            <a:r>
              <a:rPr lang="en-US" dirty="0"/>
              <a:t>80 points = grade 5/5</a:t>
            </a:r>
          </a:p>
        </p:txBody>
      </p:sp>
    </p:spTree>
    <p:extLst>
      <p:ext uri="{BB962C8B-B14F-4D97-AF65-F5344CB8AC3E}">
        <p14:creationId xmlns:p14="http://schemas.microsoft.com/office/powerpoint/2010/main" val="379166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BF08-9D7D-F14D-895A-578DFBEB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0C5D-2089-D34B-8E1B-37B4160F8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models of</a:t>
            </a:r>
            <a:br>
              <a:rPr lang="en-US" dirty="0"/>
            </a:br>
            <a:r>
              <a:rPr lang="en-US" dirty="0"/>
              <a:t>distributed computing</a:t>
            </a:r>
          </a:p>
          <a:p>
            <a:r>
              <a:rPr lang="en-US" dirty="0"/>
              <a:t>Design and analyze efficient</a:t>
            </a:r>
            <a:br>
              <a:rPr lang="en-US" dirty="0"/>
            </a:br>
            <a:r>
              <a:rPr lang="en-US" dirty="0"/>
              <a:t>distributed algorithms</a:t>
            </a:r>
          </a:p>
          <a:p>
            <a:r>
              <a:rPr lang="en-US" dirty="0"/>
              <a:t>Prove impossibility results</a:t>
            </a:r>
          </a:p>
          <a:p>
            <a:r>
              <a:rPr lang="en-US" dirty="0"/>
              <a:t>Use standard graph-theoretic</a:t>
            </a:r>
            <a:br>
              <a:rPr lang="en-US" dirty="0"/>
            </a:br>
            <a:r>
              <a:rPr lang="en-US" dirty="0"/>
              <a:t>concepts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16A7FD4-CEBE-654B-B247-C3455A11E34C}"/>
              </a:ext>
            </a:extLst>
          </p:cNvPr>
          <p:cNvSpPr/>
          <p:nvPr/>
        </p:nvSpPr>
        <p:spPr>
          <a:xfrm>
            <a:off x="8825948" y="2207355"/>
            <a:ext cx="2948608" cy="3349487"/>
          </a:xfrm>
          <a:prstGeom prst="roundRect">
            <a:avLst>
              <a:gd name="adj" fmla="val 106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Practiced in exercises</a:t>
            </a:r>
          </a:p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Tested in midterm exams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C623116-A2D2-0940-93A2-456AAE71D4A5}"/>
              </a:ext>
            </a:extLst>
          </p:cNvPr>
          <p:cNvSpPr/>
          <p:nvPr/>
        </p:nvSpPr>
        <p:spPr>
          <a:xfrm>
            <a:off x="7808843" y="1825624"/>
            <a:ext cx="677790" cy="4112951"/>
          </a:xfrm>
          <a:prstGeom prst="rightBrace">
            <a:avLst>
              <a:gd name="adj1" fmla="val 33333"/>
              <a:gd name="adj2" fmla="val 50000"/>
            </a:avLst>
          </a:prstGeom>
          <a:ln w="762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5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A720-2910-AA42-9FE8-0472D773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theory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FB87-E62F-184B-A1DE-A71B8751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100% mathematics</a:t>
            </a:r>
          </a:p>
          <a:p>
            <a:pPr lvl="1"/>
            <a:r>
              <a:rPr lang="en-US" dirty="0"/>
              <a:t>definitions</a:t>
            </a:r>
          </a:p>
          <a:p>
            <a:pPr lvl="1"/>
            <a:r>
              <a:rPr lang="en-US" dirty="0"/>
              <a:t>theorems</a:t>
            </a:r>
          </a:p>
          <a:p>
            <a:pPr lvl="1"/>
            <a:r>
              <a:rPr lang="en-US" dirty="0"/>
              <a:t>proofs …</a:t>
            </a:r>
          </a:p>
          <a:p>
            <a:r>
              <a:rPr lang="en-US" b="1" dirty="0">
                <a:latin typeface="Bernino Sans" pitchFamily="2" charset="77"/>
              </a:rPr>
              <a:t>0% practice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protocols …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67D570-C292-6C4B-9068-CECCF42B46B4}"/>
              </a:ext>
            </a:extLst>
          </p:cNvPr>
          <p:cNvSpPr/>
          <p:nvPr/>
        </p:nvSpPr>
        <p:spPr>
          <a:xfrm>
            <a:off x="7315199" y="2524538"/>
            <a:ext cx="4459357" cy="3787361"/>
          </a:xfrm>
          <a:prstGeom prst="roundRect">
            <a:avLst>
              <a:gd name="adj" fmla="val 106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Expected: basic knowledge of university-level mathematics</a:t>
            </a:r>
          </a:p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Example: what is a mathematical proof</a:t>
            </a:r>
          </a:p>
        </p:txBody>
      </p:sp>
    </p:spTree>
    <p:extLst>
      <p:ext uri="{BB962C8B-B14F-4D97-AF65-F5344CB8AC3E}">
        <p14:creationId xmlns:p14="http://schemas.microsoft.com/office/powerpoint/2010/main" val="137243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658</Words>
  <Application>Microsoft Macintosh PowerPoint</Application>
  <PresentationFormat>Widescreen</PresentationFormat>
  <Paragraphs>119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Bernina Sans Condensed Lt</vt:lpstr>
      <vt:lpstr>Bernina Sans Extrabold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Welcome!</vt:lpstr>
      <vt:lpstr>Our weekly routine</vt:lpstr>
      <vt:lpstr>Quiz</vt:lpstr>
      <vt:lpstr>Exercises</vt:lpstr>
      <vt:lpstr>Challenging exercises</vt:lpstr>
      <vt:lpstr>Grading</vt:lpstr>
      <vt:lpstr>Learning objectives</vt:lpstr>
      <vt:lpstr>This is a theory course</vt:lpstr>
      <vt:lpstr>Course practicalities</vt:lpstr>
      <vt:lpstr>This week’s content…</vt:lpstr>
      <vt:lpstr>Video 1a: introduction</vt:lpstr>
      <vt:lpstr>Quick question to all</vt:lpstr>
      <vt:lpstr>Video 1b: coloring</vt:lpstr>
      <vt:lpstr>Slow color reduction</vt:lpstr>
      <vt:lpstr>Group work 1</vt:lpstr>
      <vt:lpstr>Video 1b: coloring fast</vt:lpstr>
      <vt:lpstr>Fast color reduction</vt:lpstr>
      <vt:lpstr>Group work 2</vt:lpstr>
      <vt:lpstr>Group work 3</vt:lpstr>
      <vt:lpstr>Coming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44</cp:revision>
  <dcterms:created xsi:type="dcterms:W3CDTF">2020-08-20T21:40:58Z</dcterms:created>
  <dcterms:modified xsi:type="dcterms:W3CDTF">2021-09-14T10:57:33Z</dcterms:modified>
</cp:coreProperties>
</file>