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688" r:id="rId3"/>
    <p:sldId id="690" r:id="rId4"/>
    <p:sldId id="691" r:id="rId5"/>
    <p:sldId id="692" r:id="rId6"/>
    <p:sldId id="693" r:id="rId7"/>
    <p:sldId id="694" r:id="rId8"/>
    <p:sldId id="696" r:id="rId9"/>
    <p:sldId id="695" r:id="rId10"/>
    <p:sldId id="697" r:id="rId11"/>
    <p:sldId id="698" r:id="rId12"/>
    <p:sldId id="699" r:id="rId13"/>
    <p:sldId id="700" r:id="rId14"/>
    <p:sldId id="701" r:id="rId15"/>
    <p:sldId id="702" r:id="rId16"/>
    <p:sldId id="704" r:id="rId17"/>
    <p:sldId id="703" r:id="rId1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04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2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0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5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12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906485" y="4197466"/>
            <a:ext cx="8752375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Conclusions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045A2035-4B6E-0A41-9637-C2B0213CAE39}"/>
              </a:ext>
            </a:extLst>
          </p:cNvPr>
          <p:cNvSpPr txBox="1">
            <a:spLocks/>
          </p:cNvSpPr>
          <p:nvPr/>
        </p:nvSpPr>
        <p:spPr>
          <a:xfrm>
            <a:off x="86954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2C8E04-A197-BD45-B476-5CB4CB2F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vs. big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D3BE1-2EF3-9C4D-8A1C-57E9FCC90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Models for computer networks</a:t>
            </a:r>
          </a:p>
          <a:p>
            <a:pPr lvl="1"/>
            <a:r>
              <a:rPr lang="en-US" dirty="0"/>
              <a:t>PN, LOCAL, CONGEST</a:t>
            </a:r>
          </a:p>
          <a:p>
            <a:r>
              <a:rPr lang="en-US" b="1" dirty="0">
                <a:latin typeface="Bernino Sans" pitchFamily="2" charset="77"/>
              </a:rPr>
              <a:t>Models for big data systems</a:t>
            </a:r>
          </a:p>
          <a:p>
            <a:pPr lvl="1"/>
            <a:r>
              <a:rPr lang="en-US" dirty="0"/>
              <a:t>congested clique</a:t>
            </a:r>
          </a:p>
          <a:p>
            <a:pPr lvl="1"/>
            <a:r>
              <a:rPr lang="en-US" dirty="0"/>
              <a:t>BSP (bulk-synchronous parallel)</a:t>
            </a:r>
          </a:p>
          <a:p>
            <a:pPr lvl="1"/>
            <a:r>
              <a:rPr lang="en-US" dirty="0"/>
              <a:t>MPC (massively parallel computation)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-machine model</a:t>
            </a:r>
          </a:p>
        </p:txBody>
      </p:sp>
    </p:spTree>
    <p:extLst>
      <p:ext uri="{BB962C8B-B14F-4D97-AF65-F5344CB8AC3E}">
        <p14:creationId xmlns:p14="http://schemas.microsoft.com/office/powerpoint/2010/main" val="4177765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9CA0-9407-E54C-AEAC-5A793D46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Asynchrony &amp;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67C4-494B-D544-A36D-A91FD58F1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Asynchronous networks</a:t>
            </a:r>
          </a:p>
          <a:p>
            <a:pPr lvl="1"/>
            <a:r>
              <a:rPr lang="en-US" dirty="0"/>
              <a:t>no failures → can use synchronizers</a:t>
            </a:r>
          </a:p>
          <a:p>
            <a:r>
              <a:rPr lang="en-US" b="1" dirty="0">
                <a:latin typeface="Bernino Sans" pitchFamily="2" charset="77"/>
              </a:rPr>
              <a:t>Tolerating failures</a:t>
            </a:r>
          </a:p>
          <a:p>
            <a:pPr lvl="1"/>
            <a:r>
              <a:rPr lang="en-US" dirty="0"/>
              <a:t>crash faults, Byzantine faults …</a:t>
            </a:r>
          </a:p>
          <a:p>
            <a:r>
              <a:rPr lang="en-US" b="1" dirty="0">
                <a:latin typeface="Bernino Sans" pitchFamily="2" charset="77"/>
              </a:rPr>
              <a:t>Recovery from failures</a:t>
            </a:r>
          </a:p>
          <a:p>
            <a:pPr lvl="1"/>
            <a:r>
              <a:rPr lang="en-US" dirty="0"/>
              <a:t>self-stabilization</a:t>
            </a:r>
          </a:p>
        </p:txBody>
      </p:sp>
    </p:spTree>
    <p:extLst>
      <p:ext uri="{BB962C8B-B14F-4D97-AF65-F5344CB8AC3E}">
        <p14:creationId xmlns:p14="http://schemas.microsoft.com/office/powerpoint/2010/main" val="267751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F235-32CA-2F4D-915D-F0BD0584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a lot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701EF-4EA3-B942-80D3-5277C7D1D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b="1" dirty="0">
                <a:latin typeface="Bernino Sans" pitchFamily="2" charset="77"/>
              </a:rPr>
              <a:t>Different kinds of models</a:t>
            </a:r>
          </a:p>
          <a:p>
            <a:pPr lvl="1"/>
            <a:r>
              <a:rPr lang="en-US" dirty="0"/>
              <a:t>shared memory — message passing </a:t>
            </a:r>
          </a:p>
          <a:p>
            <a:pPr lvl="1"/>
            <a:r>
              <a:rPr lang="en-US" dirty="0"/>
              <a:t>physical models (e.g. radio networks)</a:t>
            </a:r>
          </a:p>
          <a:p>
            <a:pPr lvl="1"/>
            <a:r>
              <a:rPr lang="en-US" dirty="0"/>
              <a:t>mobile agents (e.g. robot navigation, exploration)</a:t>
            </a:r>
          </a:p>
          <a:p>
            <a:pPr lvl="1"/>
            <a:r>
              <a:rPr lang="en-US" dirty="0"/>
              <a:t>security and privacy</a:t>
            </a:r>
          </a:p>
          <a:p>
            <a:r>
              <a:rPr lang="en-US" b="1" dirty="0">
                <a:latin typeface="Bernino Sans" pitchFamily="2" charset="77"/>
              </a:rPr>
              <a:t>Different kinds of questions</a:t>
            </a:r>
          </a:p>
          <a:p>
            <a:pPr lvl="1"/>
            <a:r>
              <a:rPr lang="en-US" dirty="0"/>
              <a:t>solving — proving — verifying — fixing</a:t>
            </a:r>
          </a:p>
          <a:p>
            <a:pPr lvl="1"/>
            <a:r>
              <a:rPr lang="en-US" dirty="0"/>
              <a:t>#rounds — #messages — #bits</a:t>
            </a:r>
          </a:p>
        </p:txBody>
      </p:sp>
    </p:spTree>
    <p:extLst>
      <p:ext uri="{BB962C8B-B14F-4D97-AF65-F5344CB8AC3E}">
        <p14:creationId xmlns:p14="http://schemas.microsoft.com/office/powerpoint/2010/main" val="309283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What next?</a:t>
            </a:r>
            <a:endParaRPr lang="en-US" sz="88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5161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46F243-CC49-814B-B95B-3A34CEC5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this week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46BAD-FA49-9040-919E-7858995B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Exercises 12.1–12.4: </a:t>
            </a:r>
            <a:r>
              <a:rPr lang="en-US" dirty="0"/>
              <a:t>small research project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what are possible distributed complexities?</a:t>
            </a:r>
          </a:p>
          <a:p>
            <a:pPr lvl="1"/>
            <a:r>
              <a:rPr lang="en-US" dirty="0"/>
              <a:t>LOCAL model</a:t>
            </a:r>
          </a:p>
          <a:p>
            <a:pPr lvl="1"/>
            <a:r>
              <a:rPr lang="en-US" dirty="0"/>
              <a:t>locally verifiable problems</a:t>
            </a:r>
          </a:p>
          <a:p>
            <a:pPr lvl="1"/>
            <a:r>
              <a:rPr lang="en-US" dirty="0"/>
              <a:t>cycles</a:t>
            </a:r>
          </a:p>
          <a:p>
            <a:r>
              <a:rPr lang="en-US" b="1" dirty="0">
                <a:latin typeface="Bernino Sans" pitchFamily="2" charset="77"/>
              </a:rPr>
              <a:t>Exercise 12.5: </a:t>
            </a:r>
            <a:r>
              <a:rPr lang="en-US" dirty="0"/>
              <a:t>an example of an open 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759163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7ED9-20FF-9E46-A78F-938674E6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074C-624E-8943-938C-63182571A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Take-home exam</a:t>
            </a:r>
          </a:p>
          <a:p>
            <a:r>
              <a:rPr lang="en-US" dirty="0"/>
              <a:t>Setup and rules exactly like the first exam</a:t>
            </a:r>
          </a:p>
          <a:p>
            <a:r>
              <a:rPr lang="en-US" dirty="0"/>
              <a:t>Focus: proving impossibility results</a:t>
            </a:r>
          </a:p>
        </p:txBody>
      </p:sp>
    </p:spTree>
    <p:extLst>
      <p:ext uri="{BB962C8B-B14F-4D97-AF65-F5344CB8AC3E}">
        <p14:creationId xmlns:p14="http://schemas.microsoft.com/office/powerpoint/2010/main" val="2785603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B242-4A41-C640-96C5-F10C7DB0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C6212-356E-1540-80CA-6B1098D2E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form opens on </a:t>
            </a:r>
            <a:r>
              <a:rPr lang="en-US" b="1" dirty="0">
                <a:latin typeface="Bernino Sans" pitchFamily="2" charset="77"/>
              </a:rPr>
              <a:t>December 9</a:t>
            </a:r>
          </a:p>
          <a:p>
            <a:r>
              <a:rPr lang="en-US" dirty="0"/>
              <a:t>1 extra point for everyone who fills in the form!</a:t>
            </a:r>
          </a:p>
        </p:txBody>
      </p:sp>
    </p:spTree>
    <p:extLst>
      <p:ext uri="{BB962C8B-B14F-4D97-AF65-F5344CB8AC3E}">
        <p14:creationId xmlns:p14="http://schemas.microsoft.com/office/powerpoint/2010/main" val="2203980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4187-C184-BB40-A3D4-6E1CBC3B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B07E8-A545-104E-A840-BE3711839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us if you are interested in doing more:</a:t>
            </a:r>
          </a:p>
          <a:p>
            <a:pPr lvl="1"/>
            <a:r>
              <a:rPr lang="en-US" dirty="0"/>
              <a:t>thesis topics</a:t>
            </a:r>
          </a:p>
          <a:p>
            <a:pPr lvl="1"/>
            <a:r>
              <a:rPr lang="en-US" dirty="0"/>
              <a:t>research projects</a:t>
            </a:r>
          </a:p>
          <a:p>
            <a:pPr lvl="1"/>
            <a:r>
              <a:rPr lang="en-US" dirty="0"/>
              <a:t>summer jobs</a:t>
            </a:r>
          </a:p>
          <a:p>
            <a:pPr lvl="1"/>
            <a:r>
              <a:rPr lang="en-US" dirty="0"/>
              <a:t>doctoral studies …</a:t>
            </a:r>
          </a:p>
        </p:txBody>
      </p:sp>
    </p:spTree>
    <p:extLst>
      <p:ext uri="{BB962C8B-B14F-4D97-AF65-F5344CB8AC3E}">
        <p14:creationId xmlns:p14="http://schemas.microsoft.com/office/powerpoint/2010/main" val="146430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800" dirty="0">
                <a:latin typeface="Bernina Sans Light" pitchFamily="2" charset="77"/>
              </a:rPr>
              <a:t>Recap:</a:t>
            </a:r>
            <a:br>
              <a:rPr lang="en-US" sz="8800" dirty="0">
                <a:latin typeface="Bernina Sans Light" pitchFamily="2" charset="77"/>
              </a:rPr>
            </a:b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Key ideas from previous weeks</a:t>
            </a:r>
            <a:endParaRPr lang="en-US" sz="88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7478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DCB0C3-3790-7143-86EE-723128F4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computing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6C361-8A2C-EA4E-8955-F3B8F7F14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PN</a:t>
            </a:r>
          </a:p>
          <a:p>
            <a:r>
              <a:rPr lang="en-US" b="1" dirty="0">
                <a:latin typeface="Bernino Sans" pitchFamily="2" charset="77"/>
              </a:rPr>
              <a:t>LOCAL</a:t>
            </a:r>
            <a:r>
              <a:rPr lang="en-US" dirty="0"/>
              <a:t> — unique identifiers</a:t>
            </a:r>
          </a:p>
          <a:p>
            <a:r>
              <a:rPr lang="en-US" b="1" dirty="0">
                <a:latin typeface="Bernino Sans" pitchFamily="2" charset="77"/>
              </a:rPr>
              <a:t>CONGEST</a:t>
            </a:r>
            <a:r>
              <a:rPr lang="en-US" dirty="0"/>
              <a:t> — bandwidth constraints</a:t>
            </a:r>
          </a:p>
          <a:p>
            <a:r>
              <a:rPr lang="en-US" dirty="0"/>
              <a:t>Deterministic and </a:t>
            </a:r>
            <a:r>
              <a:rPr lang="en-US" b="1" dirty="0">
                <a:latin typeface="Bernino Sans" pitchFamily="2" charset="77"/>
              </a:rPr>
              <a:t>randomized</a:t>
            </a:r>
            <a:r>
              <a:rPr lang="en-US" dirty="0"/>
              <a:t> algorithms</a:t>
            </a:r>
          </a:p>
        </p:txBody>
      </p:sp>
    </p:spTree>
    <p:extLst>
      <p:ext uri="{BB962C8B-B14F-4D97-AF65-F5344CB8AC3E}">
        <p14:creationId xmlns:p14="http://schemas.microsoft.com/office/powerpoint/2010/main" val="277988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6373-A48E-394F-94F1-7F95D082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759BB-352D-2A4B-A237-E85BA46E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Vertex coloring</a:t>
            </a:r>
          </a:p>
          <a:p>
            <a:pPr lvl="1"/>
            <a:r>
              <a:rPr lang="en-US" dirty="0"/>
              <a:t>coloring = schedule</a:t>
            </a:r>
          </a:p>
          <a:p>
            <a:pPr lvl="1"/>
            <a:r>
              <a:rPr lang="en-US" dirty="0"/>
              <a:t>coloring breaks symmetry</a:t>
            </a:r>
          </a:p>
          <a:p>
            <a:r>
              <a:rPr lang="en-US" dirty="0"/>
              <a:t>Used to solve many other problems</a:t>
            </a:r>
          </a:p>
          <a:p>
            <a:r>
              <a:rPr lang="en-US" dirty="0"/>
              <a:t>Used to show that other problems are hard</a:t>
            </a:r>
          </a:p>
          <a:p>
            <a:r>
              <a:rPr lang="en-US" dirty="0"/>
              <a:t>Demonstrates different algorithm design ideas and lower-bound techniques</a:t>
            </a:r>
          </a:p>
        </p:txBody>
      </p:sp>
    </p:spTree>
    <p:extLst>
      <p:ext uri="{BB962C8B-B14F-4D97-AF65-F5344CB8AC3E}">
        <p14:creationId xmlns:p14="http://schemas.microsoft.com/office/powerpoint/2010/main" val="394671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CA3F-FF41-4848-B88F-811D849E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8B07D-4184-F842-B043-F30E7A9B0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Conflict avoidance &amp; coordination</a:t>
            </a:r>
          </a:p>
          <a:p>
            <a:r>
              <a:rPr lang="en-US" dirty="0"/>
              <a:t>Process nodes by color classes</a:t>
            </a:r>
          </a:p>
          <a:p>
            <a:r>
              <a:rPr lang="en-US" dirty="0"/>
              <a:t>Send proposals one by one</a:t>
            </a:r>
          </a:p>
          <a:p>
            <a:r>
              <a:rPr lang="en-US" dirty="0"/>
              <a:t>Random subset of nodes is active</a:t>
            </a:r>
          </a:p>
          <a:p>
            <a:r>
              <a:rPr lang="en-US" dirty="0"/>
              <a:t>Pipelining</a:t>
            </a:r>
          </a:p>
          <a:p>
            <a:r>
              <a:rPr lang="en-US" dirty="0"/>
              <a:t>Algebraic techniques</a:t>
            </a:r>
          </a:p>
        </p:txBody>
      </p:sp>
    </p:spTree>
    <p:extLst>
      <p:ext uri="{BB962C8B-B14F-4D97-AF65-F5344CB8AC3E}">
        <p14:creationId xmlns:p14="http://schemas.microsoft.com/office/powerpoint/2010/main" val="333595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77D-9784-6B4F-967C-387B17FC5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Lower bound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E9C34-31E0-8C45-8121-1A4D69EB9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Covering maps — PN model</a:t>
            </a:r>
          </a:p>
          <a:p>
            <a:r>
              <a:rPr lang="en-US" dirty="0"/>
              <a:t>Local neighborhoods — any model</a:t>
            </a:r>
          </a:p>
          <a:p>
            <a:r>
              <a:rPr lang="en-US" dirty="0"/>
              <a:t>Round elimination</a:t>
            </a:r>
          </a:p>
          <a:p>
            <a:r>
              <a:rPr lang="en-US" dirty="0"/>
              <a:t>Simulation arguments</a:t>
            </a:r>
          </a:p>
          <a:p>
            <a:r>
              <a:rPr lang="en-US" b="1" dirty="0">
                <a:latin typeface="Bernino Sans" pitchFamily="2" charset="77"/>
              </a:rPr>
              <a:t>Reductions</a:t>
            </a:r>
          </a:p>
        </p:txBody>
      </p:sp>
    </p:spTree>
    <p:extLst>
      <p:ext uri="{BB962C8B-B14F-4D97-AF65-F5344CB8AC3E}">
        <p14:creationId xmlns:p14="http://schemas.microsoft.com/office/powerpoint/2010/main" val="405549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Key lessons</a:t>
            </a:r>
            <a:b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learned</a:t>
            </a:r>
            <a:endParaRPr lang="en-US" sz="88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3601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2C8E04-A197-BD45-B476-5CB4CB2F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kinds of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D3BE1-2EF3-9C4D-8A1C-57E9FCC90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Unknown systems</a:t>
            </a:r>
          </a:p>
          <a:p>
            <a:pPr lvl="1"/>
            <a:r>
              <a:rPr lang="en-US" dirty="0"/>
              <a:t>algorithms that work in any network</a:t>
            </a:r>
          </a:p>
          <a:p>
            <a:r>
              <a:rPr lang="en-US" b="1" dirty="0">
                <a:latin typeface="Bernino Sans" pitchFamily="2" charset="77"/>
              </a:rPr>
              <a:t>Partial information</a:t>
            </a:r>
          </a:p>
          <a:p>
            <a:pPr lvl="1"/>
            <a:r>
              <a:rPr lang="en-US" dirty="0"/>
              <a:t>making decisions based on local information</a:t>
            </a:r>
          </a:p>
          <a:p>
            <a:r>
              <a:rPr lang="en-US" b="1" dirty="0">
                <a:latin typeface="Bernino Sans" pitchFamily="2" charset="77"/>
              </a:rPr>
              <a:t>Parallelism</a:t>
            </a:r>
          </a:p>
          <a:p>
            <a:pPr lvl="1"/>
            <a:r>
              <a:rPr lang="en-US" dirty="0"/>
              <a:t>many nodes act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57409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What else</a:t>
            </a:r>
            <a:b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is there?</a:t>
            </a:r>
            <a:endParaRPr lang="en-US" sz="88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02720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351</Words>
  <Application>Microsoft Macintosh PowerPoint</Application>
  <PresentationFormat>Widescreen</PresentationFormat>
  <Paragraphs>87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Bernina Sans Condensed Lt</vt:lpstr>
      <vt:lpstr>Bernina Sans Extrabold</vt:lpstr>
      <vt:lpstr>Bernina Sans Light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PowerPoint Presentation</vt:lpstr>
      <vt:lpstr>Models of computing</vt:lpstr>
      <vt:lpstr>Canonical problems</vt:lpstr>
      <vt:lpstr>Algorithm ideas</vt:lpstr>
      <vt:lpstr>Lower bound proofs</vt:lpstr>
      <vt:lpstr>PowerPoint Presentation</vt:lpstr>
      <vt:lpstr>New kinds of challenges</vt:lpstr>
      <vt:lpstr>PowerPoint Presentation</vt:lpstr>
      <vt:lpstr>Networks vs. big data</vt:lpstr>
      <vt:lpstr>Asynchrony &amp; failures</vt:lpstr>
      <vt:lpstr>And a lot more…</vt:lpstr>
      <vt:lpstr>PowerPoint Presentation</vt:lpstr>
      <vt:lpstr>Exercises this week</vt:lpstr>
      <vt:lpstr>Exam next week</vt:lpstr>
      <vt:lpstr>Course feedback</vt:lpstr>
      <vt:lpstr>After this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164</cp:revision>
  <dcterms:created xsi:type="dcterms:W3CDTF">2020-08-20T21:40:58Z</dcterms:created>
  <dcterms:modified xsi:type="dcterms:W3CDTF">2021-12-07T11:35:58Z</dcterms:modified>
</cp:coreProperties>
</file>